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67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D3"/>
    <a:srgbClr val="3EA539"/>
    <a:srgbClr val="79DCFF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726CE6-952D-4995-AF49-AEE3ACCF70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76B08B-0F71-41F4-94AA-D4228B981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Presentation%20Plus!%20gwh:Extras:PPlus!%20gwh%20Help" TargetMode="External"/><Relationship Id="rId5" Type="http://schemas.openxmlformats.org/officeDocument/2006/relationships/image" Target="../media/image3.png"/><Relationship Id="rId4" Type="http://schemas.openxmlformats.org/officeDocument/2006/relationships/hyperlink" Target="fscstart%20/gwh%20/3%2010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DF23-0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200" b="0">
                <a:solidFill>
                  <a:schemeClr val="tx1"/>
                </a:solidFill>
              </a:rPr>
              <a:t>Click the mouse button or press the</a:t>
            </a:r>
            <a:br>
              <a:rPr lang="en-US" sz="1200" b="0">
                <a:solidFill>
                  <a:schemeClr val="tx1"/>
                </a:solidFill>
              </a:rPr>
            </a:br>
            <a:r>
              <a:rPr lang="en-US" sz="1200" b="0">
                <a:solidFill>
                  <a:schemeClr val="tx1"/>
                </a:solidFill>
              </a:rPr>
              <a:t>Space Bar to display the answers.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4813" y="1182688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303D3"/>
                </a:solidFill>
              </a:rPr>
              <a:t>Russia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25838" y="1190625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303D3"/>
                </a:solidFill>
              </a:rPr>
              <a:t>Germany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19800" y="1600200"/>
            <a:ext cx="2930525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b="0" dirty="0">
                <a:solidFill>
                  <a:srgbClr val="0303D3"/>
                </a:solidFill>
              </a:rPr>
              <a:t>Germany had the largest number of soldiers and great wealth and so was likely to be a strong opponent in a war.</a:t>
            </a:r>
          </a:p>
        </p:txBody>
      </p:sp>
      <p:pic>
        <p:nvPicPr>
          <p:cNvPr id="10" name="Picture 5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</p:spPr>
      </p:pic>
      <p:pic>
        <p:nvPicPr>
          <p:cNvPr id="11" name="Picture 18" descr="windows_help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19" descr="apple_help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War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the end of </a:t>
            </a:r>
            <a:r>
              <a:rPr lang="en-US" u="sng" dirty="0" smtClean="0">
                <a:solidFill>
                  <a:srgbClr val="79DCFF"/>
                </a:solidFill>
              </a:rPr>
              <a:t>1915</a:t>
            </a:r>
            <a:r>
              <a:rPr lang="en-US" dirty="0" smtClean="0"/>
              <a:t>, airplanes were being used</a:t>
            </a:r>
          </a:p>
          <a:p>
            <a:pPr lvl="1"/>
            <a:r>
              <a:rPr lang="en-US" dirty="0" smtClean="0"/>
              <a:t>Originally for </a:t>
            </a:r>
            <a:r>
              <a:rPr lang="en-US" u="sng" dirty="0" smtClean="0">
                <a:solidFill>
                  <a:srgbClr val="79DCFF"/>
                </a:solidFill>
              </a:rPr>
              <a:t>espionage</a:t>
            </a:r>
          </a:p>
          <a:p>
            <a:pPr lvl="1"/>
            <a:r>
              <a:rPr lang="en-US" dirty="0" smtClean="0"/>
              <a:t>Began to attack </a:t>
            </a:r>
            <a:r>
              <a:rPr lang="en-US" u="sng" dirty="0" smtClean="0">
                <a:solidFill>
                  <a:srgbClr val="79DCFF"/>
                </a:solidFill>
              </a:rPr>
              <a:t>ground</a:t>
            </a:r>
            <a:r>
              <a:rPr lang="en-US" dirty="0" smtClean="0"/>
              <a:t> targets</a:t>
            </a:r>
          </a:p>
          <a:p>
            <a:pPr lvl="1"/>
            <a:r>
              <a:rPr lang="en-US" dirty="0" smtClean="0"/>
              <a:t>Pilots fought each other with </a:t>
            </a:r>
            <a:r>
              <a:rPr lang="en-US" u="sng" dirty="0" smtClean="0">
                <a:solidFill>
                  <a:srgbClr val="79DCFF"/>
                </a:solidFill>
              </a:rPr>
              <a:t>pistols</a:t>
            </a:r>
            <a:r>
              <a:rPr lang="en-US" dirty="0" smtClean="0"/>
              <a:t>, at first</a:t>
            </a:r>
          </a:p>
          <a:p>
            <a:pPr lvl="2"/>
            <a:r>
              <a:rPr lang="en-US" dirty="0" smtClean="0"/>
              <a:t>Later mounted </a:t>
            </a:r>
            <a:r>
              <a:rPr lang="en-US" u="sng" dirty="0" smtClean="0">
                <a:solidFill>
                  <a:srgbClr val="79DCFF"/>
                </a:solidFill>
              </a:rPr>
              <a:t>machine guns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smtClean="0"/>
              <a:t>on planes</a:t>
            </a:r>
          </a:p>
          <a:p>
            <a:r>
              <a:rPr lang="en-US" dirty="0" smtClean="0"/>
              <a:t>Germans also used </a:t>
            </a:r>
            <a:r>
              <a:rPr lang="en-US" u="sng" dirty="0" smtClean="0">
                <a:solidFill>
                  <a:srgbClr val="79DCFF"/>
                </a:solidFill>
              </a:rPr>
              <a:t>zeppelins</a:t>
            </a:r>
            <a:r>
              <a:rPr lang="en-US" dirty="0" smtClean="0"/>
              <a:t> (blimps) to bomb </a:t>
            </a:r>
            <a:r>
              <a:rPr lang="en-US" u="sng" dirty="0" smtClean="0">
                <a:solidFill>
                  <a:srgbClr val="79DCFF"/>
                </a:solidFill>
              </a:rPr>
              <a:t>London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79DCFF"/>
                </a:solidFill>
              </a:rPr>
              <a:t>E. England</a:t>
            </a:r>
          </a:p>
          <a:p>
            <a:pPr lvl="1"/>
            <a:r>
              <a:rPr lang="en-US" dirty="0" smtClean="0"/>
              <a:t>Often caught on fire if they were hit</a:t>
            </a:r>
          </a:p>
          <a:p>
            <a:r>
              <a:rPr lang="en-US" dirty="0" smtClean="0"/>
              <a:t>Due to the </a:t>
            </a:r>
            <a:r>
              <a:rPr lang="en-US" u="sng" dirty="0" smtClean="0">
                <a:solidFill>
                  <a:srgbClr val="79DCFF"/>
                </a:solidFill>
              </a:rPr>
              <a:t>stalemate</a:t>
            </a:r>
            <a:r>
              <a:rPr lang="en-US" dirty="0" smtClean="0"/>
              <a:t> on the Western Front, each side wanted more allies to help</a:t>
            </a:r>
          </a:p>
          <a:p>
            <a:pPr lvl="1"/>
            <a:r>
              <a:rPr lang="en-US" u="sng" dirty="0" smtClean="0">
                <a:solidFill>
                  <a:srgbClr val="79DCFF"/>
                </a:solidFill>
              </a:rPr>
              <a:t>Ottoman Empire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smtClean="0"/>
              <a:t>joined in for the </a:t>
            </a:r>
            <a:r>
              <a:rPr lang="en-US" u="sng" dirty="0" smtClean="0">
                <a:solidFill>
                  <a:srgbClr val="79DCFF"/>
                </a:solidFill>
              </a:rPr>
              <a:t>Central</a:t>
            </a:r>
            <a:r>
              <a:rPr lang="en-US" dirty="0" smtClean="0"/>
              <a:t> Powers</a:t>
            </a:r>
          </a:p>
          <a:p>
            <a:pPr lvl="1"/>
            <a:r>
              <a:rPr lang="en-US" dirty="0" smtClean="0"/>
              <a:t>The Allies tried to open up the </a:t>
            </a:r>
            <a:r>
              <a:rPr lang="en-US" u="sng" dirty="0" smtClean="0">
                <a:solidFill>
                  <a:srgbClr val="79DCFF"/>
                </a:solidFill>
              </a:rPr>
              <a:t>Balkans</a:t>
            </a:r>
            <a:r>
              <a:rPr lang="en-US" dirty="0" smtClean="0"/>
              <a:t>, but the </a:t>
            </a:r>
            <a:r>
              <a:rPr lang="en-US" u="sng" dirty="0" smtClean="0">
                <a:solidFill>
                  <a:srgbClr val="79DCFF"/>
                </a:solidFill>
              </a:rPr>
              <a:t>Bulgarians</a:t>
            </a:r>
            <a:r>
              <a:rPr lang="en-US" dirty="0" smtClean="0"/>
              <a:t> entered the war, so they were forced to withdraw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War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By 1917, the war had become a </a:t>
            </a:r>
            <a:r>
              <a:rPr lang="en-US" u="sng" dirty="0" smtClean="0">
                <a:solidFill>
                  <a:srgbClr val="79DCFF"/>
                </a:solidFill>
              </a:rPr>
              <a:t>world</a:t>
            </a:r>
            <a:r>
              <a:rPr lang="en-US" dirty="0" smtClean="0"/>
              <a:t> war</a:t>
            </a:r>
          </a:p>
          <a:p>
            <a:pPr lvl="1"/>
            <a:r>
              <a:rPr lang="en-US" dirty="0" smtClean="0"/>
              <a:t>A British officer, </a:t>
            </a:r>
            <a:r>
              <a:rPr lang="en-US" u="sng" dirty="0" smtClean="0">
                <a:solidFill>
                  <a:srgbClr val="79DCFF"/>
                </a:solidFill>
              </a:rPr>
              <a:t>Lawrence of Arabia</a:t>
            </a:r>
            <a:r>
              <a:rPr lang="en-US" dirty="0" smtClean="0"/>
              <a:t>, urged Arab princes to revolt against the Ottomans</a:t>
            </a:r>
          </a:p>
          <a:p>
            <a:pPr lvl="2"/>
            <a:r>
              <a:rPr lang="en-US" dirty="0" smtClean="0"/>
              <a:t>For the </a:t>
            </a:r>
            <a:r>
              <a:rPr lang="en-US" u="sng" dirty="0" smtClean="0">
                <a:solidFill>
                  <a:srgbClr val="79DCFF"/>
                </a:solidFill>
              </a:rPr>
              <a:t>Mid East</a:t>
            </a:r>
            <a:r>
              <a:rPr lang="en-US" dirty="0" smtClean="0">
                <a:solidFill>
                  <a:srgbClr val="79DCFF"/>
                </a:solidFill>
              </a:rPr>
              <a:t> </a:t>
            </a:r>
            <a:r>
              <a:rPr lang="en-US" dirty="0" smtClean="0"/>
              <a:t>campaign, Britain </a:t>
            </a:r>
            <a:r>
              <a:rPr lang="en-US" u="sng" dirty="0" smtClean="0">
                <a:solidFill>
                  <a:srgbClr val="79DCFF"/>
                </a:solidFill>
              </a:rPr>
              <a:t>mobilized</a:t>
            </a:r>
            <a:r>
              <a:rPr lang="en-US" dirty="0" smtClean="0"/>
              <a:t> forces from India, Australia, and New Zealand</a:t>
            </a:r>
          </a:p>
          <a:p>
            <a:pPr lvl="1"/>
            <a:r>
              <a:rPr lang="en-US" dirty="0" smtClean="0"/>
              <a:t>The Allies, also, took control some German </a:t>
            </a:r>
            <a:r>
              <a:rPr lang="en-US" u="sng" dirty="0" smtClean="0">
                <a:solidFill>
                  <a:srgbClr val="79DCFF"/>
                </a:solidFill>
              </a:rPr>
              <a:t>colonies</a:t>
            </a:r>
            <a:r>
              <a:rPr lang="en-US" dirty="0" smtClean="0"/>
              <a:t> in the rest of the world.</a:t>
            </a:r>
          </a:p>
          <a:p>
            <a:pPr lvl="2"/>
            <a:r>
              <a:rPr lang="en-US" u="sng" dirty="0" smtClean="0">
                <a:solidFill>
                  <a:srgbClr val="79DCFF"/>
                </a:solidFill>
              </a:rPr>
              <a:t>Japan</a:t>
            </a:r>
            <a:r>
              <a:rPr lang="en-US" dirty="0" smtClean="0"/>
              <a:t> seized some </a:t>
            </a:r>
            <a:r>
              <a:rPr lang="en-US" u="sng" dirty="0" smtClean="0">
                <a:solidFill>
                  <a:srgbClr val="79DCFF"/>
                </a:solidFill>
              </a:rPr>
              <a:t>Pacific</a:t>
            </a:r>
            <a:r>
              <a:rPr lang="en-US" dirty="0" smtClean="0"/>
              <a:t> Islands</a:t>
            </a:r>
          </a:p>
          <a:p>
            <a:pPr lvl="2"/>
            <a:r>
              <a:rPr lang="en-US" u="sng" dirty="0" smtClean="0">
                <a:solidFill>
                  <a:srgbClr val="79DCFF"/>
                </a:solidFill>
              </a:rPr>
              <a:t>Australia</a:t>
            </a:r>
            <a:r>
              <a:rPr lang="en-US" dirty="0" smtClean="0"/>
              <a:t> seized German </a:t>
            </a:r>
            <a:r>
              <a:rPr lang="en-US" u="sng" dirty="0" smtClean="0">
                <a:solidFill>
                  <a:srgbClr val="79DCFF"/>
                </a:solidFill>
              </a:rPr>
              <a:t>New Guinea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War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US joins in</a:t>
            </a:r>
          </a:p>
          <a:p>
            <a:pPr lvl="1"/>
            <a:r>
              <a:rPr lang="en-US" dirty="0" smtClean="0"/>
              <a:t>At first, the US wanted to stay </a:t>
            </a:r>
            <a:r>
              <a:rPr lang="en-US" u="sng" dirty="0" smtClean="0">
                <a:solidFill>
                  <a:srgbClr val="79DCFF"/>
                </a:solidFill>
              </a:rPr>
              <a:t>neutral</a:t>
            </a:r>
            <a:r>
              <a:rPr lang="en-US" dirty="0" smtClean="0"/>
              <a:t>, but was sending supplies to the </a:t>
            </a:r>
            <a:r>
              <a:rPr lang="en-US" u="sng" dirty="0" smtClean="0">
                <a:solidFill>
                  <a:srgbClr val="79DCFF"/>
                </a:solidFill>
              </a:rPr>
              <a:t>British</a:t>
            </a:r>
          </a:p>
          <a:p>
            <a:pPr lvl="1"/>
            <a:r>
              <a:rPr lang="en-US" dirty="0" smtClean="0"/>
              <a:t>Britain and Germany had </a:t>
            </a:r>
            <a:r>
              <a:rPr lang="en-US" u="sng" dirty="0" smtClean="0">
                <a:solidFill>
                  <a:srgbClr val="79DCFF"/>
                </a:solidFill>
              </a:rPr>
              <a:t>blockaded</a:t>
            </a:r>
            <a:r>
              <a:rPr lang="en-US" dirty="0" smtClean="0"/>
              <a:t> each other (Germany with </a:t>
            </a:r>
            <a:r>
              <a:rPr lang="en-US" u="sng" dirty="0" smtClean="0">
                <a:solidFill>
                  <a:srgbClr val="79DCFF"/>
                </a:solidFill>
              </a:rPr>
              <a:t>u-boats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May 7, 1915- Germany sunk the </a:t>
            </a:r>
            <a:r>
              <a:rPr lang="en-US" i="1" u="sng" dirty="0" smtClean="0">
                <a:solidFill>
                  <a:srgbClr val="79DCFF"/>
                </a:solidFill>
              </a:rPr>
              <a:t>Lusitania</a:t>
            </a:r>
            <a:r>
              <a:rPr lang="en-US" dirty="0" smtClean="0"/>
              <a:t> (128 Americans on board)</a:t>
            </a:r>
          </a:p>
          <a:p>
            <a:pPr lvl="3"/>
            <a:r>
              <a:rPr lang="en-US" sz="2400" dirty="0" smtClean="0"/>
              <a:t>Germans </a:t>
            </a:r>
            <a:r>
              <a:rPr lang="en-US" sz="2400" u="sng" dirty="0" smtClean="0">
                <a:solidFill>
                  <a:srgbClr val="79DCFF"/>
                </a:solidFill>
              </a:rPr>
              <a:t>suspended</a:t>
            </a:r>
            <a:r>
              <a:rPr lang="en-US" sz="2400" dirty="0" smtClean="0"/>
              <a:t> unrestricted </a:t>
            </a:r>
          </a:p>
          <a:p>
            <a:pPr lvl="3">
              <a:buNone/>
            </a:pPr>
            <a:r>
              <a:rPr lang="en-US" sz="2400" dirty="0" smtClean="0">
                <a:solidFill>
                  <a:srgbClr val="79DCFF"/>
                </a:solidFill>
              </a:rPr>
              <a:t>	</a:t>
            </a:r>
            <a:r>
              <a:rPr lang="en-US" sz="2400" u="sng" dirty="0" smtClean="0">
                <a:solidFill>
                  <a:srgbClr val="79DCFF"/>
                </a:solidFill>
              </a:rPr>
              <a:t>submarine</a:t>
            </a:r>
            <a:r>
              <a:rPr lang="en-US" sz="2400" dirty="0" smtClean="0"/>
              <a:t> warfare to keep the US </a:t>
            </a:r>
          </a:p>
          <a:p>
            <a:pPr lvl="3">
              <a:buNone/>
            </a:pPr>
            <a:r>
              <a:rPr lang="en-US" sz="2400" dirty="0" smtClean="0"/>
              <a:t>	out</a:t>
            </a:r>
          </a:p>
          <a:p>
            <a:pPr lvl="2"/>
            <a:r>
              <a:rPr lang="en-US" dirty="0" smtClean="0"/>
              <a:t>Germans believed that if they used </a:t>
            </a:r>
          </a:p>
          <a:p>
            <a:pPr lvl="2">
              <a:buNone/>
            </a:pPr>
            <a:r>
              <a:rPr lang="en-US" dirty="0" smtClean="0"/>
              <a:t>	unrestricted sub warfare, they could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u="sng" dirty="0" smtClean="0">
                <a:solidFill>
                  <a:srgbClr val="79DCFF"/>
                </a:solidFill>
              </a:rPr>
              <a:t>starve</a:t>
            </a:r>
            <a:r>
              <a:rPr lang="en-US" dirty="0" smtClean="0"/>
              <a:t> Britain into </a:t>
            </a:r>
            <a:r>
              <a:rPr lang="en-US" u="sng" dirty="0" smtClean="0">
                <a:solidFill>
                  <a:srgbClr val="79DCFF"/>
                </a:solidFill>
              </a:rPr>
              <a:t>surrendering</a:t>
            </a:r>
            <a:r>
              <a:rPr lang="en-US" dirty="0" smtClean="0"/>
              <a:t>.</a:t>
            </a:r>
          </a:p>
          <a:p>
            <a:pPr lvl="3"/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rgbClr val="79DCFF"/>
                </a:solidFill>
              </a:rPr>
              <a:t>British</a:t>
            </a:r>
            <a:r>
              <a:rPr lang="en-US" sz="2400" dirty="0" smtClean="0"/>
              <a:t> were not forced to surrender and the US </a:t>
            </a:r>
            <a:r>
              <a:rPr lang="en-US" sz="2400" u="sng" dirty="0" smtClean="0">
                <a:solidFill>
                  <a:srgbClr val="79DCFF"/>
                </a:solidFill>
              </a:rPr>
              <a:t>joined</a:t>
            </a:r>
            <a:r>
              <a:rPr lang="en-US" sz="2400" dirty="0" smtClean="0"/>
              <a:t> the war.</a:t>
            </a:r>
          </a:p>
        </p:txBody>
      </p:sp>
      <p:pic>
        <p:nvPicPr>
          <p:cNvPr id="4" name="Picture 6" descr="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5200"/>
            <a:ext cx="3048000" cy="23933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do we have now?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24302"/>
              </p:ext>
            </p:extLst>
          </p:nvPr>
        </p:nvGraphicFramePr>
        <p:xfrm>
          <a:off x="914400" y="838200"/>
          <a:ext cx="7467600" cy="56083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Allies</a:t>
                      </a:r>
                    </a:p>
                    <a:p>
                      <a:r>
                        <a:rPr lang="en-US" sz="2800" dirty="0" smtClean="0"/>
                        <a:t>(Triple</a:t>
                      </a:r>
                      <a:r>
                        <a:rPr lang="en-US" sz="2800" baseline="0" dirty="0" smtClean="0"/>
                        <a:t> Entente)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Central Powers</a:t>
                      </a:r>
                    </a:p>
                    <a:p>
                      <a:r>
                        <a:rPr lang="en-US" sz="2800" dirty="0" smtClean="0"/>
                        <a:t>(Triple Alliance)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trike="sngStrike" dirty="0" smtClean="0"/>
                        <a:t>Serbia</a:t>
                      </a:r>
                      <a:endParaRPr lang="en-US" sz="28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Austria-Hungary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Russia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Germany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trike="sngStrike" dirty="0" smtClean="0"/>
                        <a:t>Italy</a:t>
                      </a:r>
                      <a:endParaRPr lang="en-US" sz="28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Great Britain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Ottoman Empire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Belgium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Bulgaria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Italy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Australia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Japan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United States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981200" y="3124200"/>
            <a:ext cx="2667000" cy="1524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7848600" cy="2301240"/>
          </a:xfrm>
        </p:spPr>
        <p:txBody>
          <a:bodyPr>
            <a:noAutofit/>
          </a:bodyPr>
          <a:lstStyle/>
          <a:p>
            <a:r>
              <a:rPr lang="en-US" sz="8800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3EA5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itchFamily="82" charset="0"/>
              </a:rPr>
              <a:t>World War I</a:t>
            </a:r>
            <a:endParaRPr lang="en-US" sz="8800" cap="none" dirty="0">
              <a:ln w="12700">
                <a:solidFill>
                  <a:schemeClr val="bg1"/>
                </a:solidFill>
                <a:prstDash val="solid"/>
              </a:ln>
              <a:solidFill>
                <a:srgbClr val="3EA53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encil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80048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Beginning</a:t>
            </a:r>
            <a:endParaRPr lang="en-US" sz="3200" dirty="0"/>
          </a:p>
        </p:txBody>
      </p:sp>
      <p:pic>
        <p:nvPicPr>
          <p:cNvPr id="21506" name="Picture 2" descr="WWI Soldi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00400"/>
            <a:ext cx="192405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rds.yahoo.com/_ylt=A0WTefVxSLJL7nQAjQejzbkF/SIG=11sf6169k/EXP=1270061553/**http%3a/www.mcqueenonline.com/estat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419600"/>
            <a:ext cx="3048000" cy="1927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rds.yahoo.com/_ylt=A0WTefVRSLJLj3UA5OKjzbkF/SIG=12h4mkdqd/EXP=1270061521/**http%3a/www.u-boat-reich.co.uk/images/u-boats-of-the-re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124200"/>
            <a:ext cx="2667000" cy="210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marL="55092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What are the main causes of WWI?</a:t>
            </a:r>
          </a:p>
          <a:p>
            <a:pPr marL="55092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What was the immediate cause of WWI?</a:t>
            </a:r>
          </a:p>
          <a:p>
            <a:pPr marL="55092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What new technologies were introduced in WWI?</a:t>
            </a:r>
          </a:p>
          <a:p>
            <a:pPr marL="55092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Which countries fought for the Allies/Central powers?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0392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Road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four </a:t>
            </a:r>
            <a:r>
              <a:rPr lang="en-US" sz="2400" u="sng" dirty="0" smtClean="0">
                <a:solidFill>
                  <a:srgbClr val="79DCFF"/>
                </a:solidFill>
              </a:rPr>
              <a:t>MAIN</a:t>
            </a:r>
            <a:r>
              <a:rPr lang="en-US" sz="2400" dirty="0" smtClean="0"/>
              <a:t> causes of WWI are </a:t>
            </a:r>
            <a:r>
              <a:rPr lang="en-US" sz="2400" u="sng" dirty="0" smtClean="0">
                <a:solidFill>
                  <a:srgbClr val="79DCFF"/>
                </a:solidFill>
              </a:rPr>
              <a:t>Militarism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rgbClr val="79DCFF"/>
                </a:solidFill>
              </a:rPr>
              <a:t>Alliances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rgbClr val="79DCFF"/>
                </a:solidFill>
              </a:rPr>
              <a:t>Imperialism</a:t>
            </a:r>
            <a:r>
              <a:rPr lang="en-US" sz="2400" dirty="0" smtClean="0"/>
              <a:t>,  and </a:t>
            </a:r>
            <a:r>
              <a:rPr lang="en-US" sz="2400" u="sng" dirty="0" smtClean="0">
                <a:solidFill>
                  <a:srgbClr val="79DCFF"/>
                </a:solidFill>
              </a:rPr>
              <a:t>Nationalism</a:t>
            </a:r>
          </a:p>
          <a:p>
            <a:pPr lvl="1"/>
            <a:r>
              <a:rPr lang="en-US" sz="2400" dirty="0" smtClean="0"/>
              <a:t>Militarism- Glorification of the </a:t>
            </a:r>
            <a:r>
              <a:rPr lang="en-US" sz="2400" u="sng" dirty="0" smtClean="0">
                <a:solidFill>
                  <a:srgbClr val="79DCFF"/>
                </a:solidFill>
              </a:rPr>
              <a:t>military</a:t>
            </a:r>
            <a:r>
              <a:rPr lang="en-US" sz="2400" dirty="0" smtClean="0"/>
              <a:t> (everyone wanted the biggest and strongest)</a:t>
            </a:r>
          </a:p>
          <a:p>
            <a:pPr lvl="1"/>
            <a:r>
              <a:rPr lang="en-US" sz="2400" dirty="0" smtClean="0"/>
              <a:t>Alliances- </a:t>
            </a:r>
            <a:r>
              <a:rPr lang="en-US" sz="2400" u="sng" dirty="0" smtClean="0">
                <a:solidFill>
                  <a:srgbClr val="79DCFF"/>
                </a:solidFill>
              </a:rPr>
              <a:t>Triple Entente </a:t>
            </a:r>
            <a:r>
              <a:rPr lang="en-US" sz="2400" dirty="0" smtClean="0"/>
              <a:t>(Great Britain, France, Russia) and </a:t>
            </a:r>
            <a:r>
              <a:rPr lang="en-US" sz="2400" u="sng" dirty="0" smtClean="0">
                <a:solidFill>
                  <a:srgbClr val="79DCFF"/>
                </a:solidFill>
              </a:rPr>
              <a:t>Triple Alliance </a:t>
            </a:r>
            <a:r>
              <a:rPr lang="en-US" sz="2400" dirty="0" smtClean="0"/>
              <a:t>(Germany, Austria-Hungary, Italy)</a:t>
            </a:r>
          </a:p>
          <a:p>
            <a:pPr lvl="1"/>
            <a:r>
              <a:rPr lang="en-US" sz="2400" dirty="0" smtClean="0"/>
              <a:t>Imperialism- </a:t>
            </a:r>
            <a:r>
              <a:rPr lang="en-US" sz="2400" u="sng" dirty="0" smtClean="0">
                <a:solidFill>
                  <a:srgbClr val="79DCFF"/>
                </a:solidFill>
              </a:rPr>
              <a:t>Strong</a:t>
            </a:r>
            <a:r>
              <a:rPr lang="en-US" sz="2400" dirty="0" smtClean="0"/>
              <a:t> nation taking over </a:t>
            </a:r>
            <a:r>
              <a:rPr lang="en-US" sz="2400" u="sng" dirty="0" smtClean="0">
                <a:solidFill>
                  <a:srgbClr val="79DCFF"/>
                </a:solidFill>
              </a:rPr>
              <a:t>weak</a:t>
            </a:r>
            <a:r>
              <a:rPr lang="en-US" sz="2400" dirty="0" smtClean="0"/>
              <a:t> nations.</a:t>
            </a:r>
          </a:p>
          <a:p>
            <a:pPr lvl="1"/>
            <a:r>
              <a:rPr lang="en-US" sz="2400" dirty="0" smtClean="0"/>
              <a:t>Nationalism- Extreme </a:t>
            </a:r>
            <a:r>
              <a:rPr lang="en-US" sz="2400" u="sng" dirty="0" smtClean="0">
                <a:solidFill>
                  <a:srgbClr val="79DCFF"/>
                </a:solidFill>
              </a:rPr>
              <a:t>pride</a:t>
            </a:r>
            <a:r>
              <a:rPr lang="en-US" sz="2400" dirty="0" smtClean="0"/>
              <a:t> in one’s country</a:t>
            </a:r>
          </a:p>
          <a:p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rgbClr val="79DCFF"/>
                </a:solidFill>
              </a:rPr>
              <a:t>immediate</a:t>
            </a:r>
            <a:r>
              <a:rPr lang="en-US" sz="2400" dirty="0" smtClean="0"/>
              <a:t> cause of the war was the assassination of </a:t>
            </a:r>
            <a:r>
              <a:rPr lang="en-US" sz="2400" u="sng" dirty="0" smtClean="0">
                <a:solidFill>
                  <a:srgbClr val="79DCFF"/>
                </a:solidFill>
              </a:rPr>
              <a:t>Archduke Franz Ferdinand </a:t>
            </a:r>
            <a:r>
              <a:rPr lang="en-US" sz="2400" dirty="0" smtClean="0"/>
              <a:t>and his wife, </a:t>
            </a:r>
            <a:r>
              <a:rPr lang="en-US" sz="2400" u="sng" dirty="0" smtClean="0">
                <a:solidFill>
                  <a:srgbClr val="79DCFF"/>
                </a:solidFill>
              </a:rPr>
              <a:t>Sophia</a:t>
            </a:r>
            <a:r>
              <a:rPr lang="en-US" sz="2400" dirty="0" smtClean="0"/>
              <a:t>, in Sarajevo, Serbia.</a:t>
            </a:r>
          </a:p>
          <a:p>
            <a:pPr lvl="1"/>
            <a:r>
              <a:rPr lang="en-US" sz="2400" dirty="0" smtClean="0"/>
              <a:t>Serbia wanted </a:t>
            </a:r>
            <a:r>
              <a:rPr lang="en-US" sz="2400" u="sng" dirty="0" smtClean="0">
                <a:solidFill>
                  <a:srgbClr val="79DCFF"/>
                </a:solidFill>
              </a:rPr>
              <a:t>independence</a:t>
            </a:r>
            <a:r>
              <a:rPr lang="en-US" sz="2400" dirty="0" smtClean="0"/>
              <a:t> from the Austro-Hungarian rule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attempt w/ a </a:t>
            </a:r>
            <a:r>
              <a:rPr lang="en-US" sz="2400" u="sng" dirty="0" smtClean="0">
                <a:solidFill>
                  <a:srgbClr val="79DCFF"/>
                </a:solidFill>
              </a:rPr>
              <a:t>car bomb</a:t>
            </a:r>
            <a:r>
              <a:rPr lang="en-US" sz="2400" dirty="0" smtClean="0">
                <a:solidFill>
                  <a:srgbClr val="79DCFF"/>
                </a:solidFill>
              </a:rPr>
              <a:t> </a:t>
            </a:r>
            <a:r>
              <a:rPr lang="en-US" sz="2400" dirty="0" smtClean="0"/>
              <a:t>failed (got the car behind them)</a:t>
            </a:r>
          </a:p>
          <a:p>
            <a:pPr lvl="1"/>
            <a:r>
              <a:rPr lang="en-US" sz="2400" u="sng" dirty="0" err="1" smtClean="0">
                <a:solidFill>
                  <a:srgbClr val="79DCFF"/>
                </a:solidFill>
              </a:rPr>
              <a:t>Gavrilo</a:t>
            </a:r>
            <a:r>
              <a:rPr lang="en-US" sz="2400" u="sng" dirty="0" smtClean="0">
                <a:solidFill>
                  <a:srgbClr val="79DCFF"/>
                </a:solidFill>
              </a:rPr>
              <a:t> </a:t>
            </a:r>
            <a:r>
              <a:rPr lang="en-US" sz="2400" u="sng" dirty="0" err="1" smtClean="0">
                <a:solidFill>
                  <a:srgbClr val="79DCFF"/>
                </a:solidFill>
              </a:rPr>
              <a:t>Princip</a:t>
            </a:r>
            <a:r>
              <a:rPr lang="en-US" sz="2400" u="sng" dirty="0" smtClean="0">
                <a:solidFill>
                  <a:srgbClr val="79DCFF"/>
                </a:solidFill>
              </a:rPr>
              <a:t> </a:t>
            </a:r>
            <a:r>
              <a:rPr lang="en-US" sz="2400" dirty="0" smtClean="0"/>
              <a:t>shot him later in the day.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tech2.boisestate.edu/lockwoodm/WorldWar/images/wwi_ma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248400" cy="62930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100" dirty="0" smtClean="0"/>
              <a:t>The Road to War (</a:t>
            </a:r>
            <a:r>
              <a:rPr lang="en-US" sz="4100" dirty="0" err="1" smtClean="0"/>
              <a:t>ctd</a:t>
            </a:r>
            <a:r>
              <a:rPr lang="en-US" sz="4100" dirty="0" smtClean="0"/>
              <a:t>.)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u="sng" dirty="0" smtClean="0">
                <a:solidFill>
                  <a:srgbClr val="79DCFF"/>
                </a:solidFill>
              </a:rPr>
              <a:t>Austria</a:t>
            </a:r>
            <a:r>
              <a:rPr lang="en-US" dirty="0" smtClean="0"/>
              <a:t> wanted to attack </a:t>
            </a:r>
            <a:r>
              <a:rPr lang="en-US" u="sng" dirty="0" smtClean="0">
                <a:solidFill>
                  <a:srgbClr val="79DCFF"/>
                </a:solidFill>
              </a:rPr>
              <a:t>Serbia</a:t>
            </a:r>
            <a:r>
              <a:rPr lang="en-US" dirty="0" smtClean="0"/>
              <a:t> right away, but feared Russia</a:t>
            </a:r>
          </a:p>
          <a:p>
            <a:pPr lvl="1"/>
            <a:r>
              <a:rPr lang="en-US" dirty="0" smtClean="0"/>
              <a:t>Got </a:t>
            </a:r>
            <a:r>
              <a:rPr lang="en-US" u="sng" dirty="0" smtClean="0">
                <a:solidFill>
                  <a:srgbClr val="79DCFF"/>
                </a:solidFill>
              </a:rPr>
              <a:t>German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smtClean="0"/>
              <a:t>Declared </a:t>
            </a:r>
            <a:r>
              <a:rPr lang="en-US" u="sng" dirty="0" smtClean="0">
                <a:solidFill>
                  <a:srgbClr val="79DCFF"/>
                </a:solidFill>
              </a:rPr>
              <a:t>war</a:t>
            </a:r>
            <a:r>
              <a:rPr lang="en-US" dirty="0" smtClean="0"/>
              <a:t> on Serbia on July 28, 1914</a:t>
            </a:r>
          </a:p>
          <a:p>
            <a:pPr lvl="2"/>
            <a:r>
              <a:rPr lang="en-US" dirty="0" smtClean="0"/>
              <a:t>Russia </a:t>
            </a:r>
            <a:r>
              <a:rPr lang="en-US" u="sng" dirty="0" smtClean="0">
                <a:solidFill>
                  <a:srgbClr val="79DCFF"/>
                </a:solidFill>
              </a:rPr>
              <a:t>mobilized</a:t>
            </a:r>
            <a:r>
              <a:rPr lang="en-US" dirty="0" smtClean="0"/>
              <a:t> their army (against </a:t>
            </a:r>
            <a:r>
              <a:rPr lang="en-US" u="sng" dirty="0" smtClean="0">
                <a:solidFill>
                  <a:srgbClr val="79DCFF"/>
                </a:solidFill>
              </a:rPr>
              <a:t>Austria-Hungary</a:t>
            </a:r>
            <a:r>
              <a:rPr lang="en-US" dirty="0" smtClean="0"/>
              <a:t> only)</a:t>
            </a:r>
          </a:p>
          <a:p>
            <a:pPr lvl="2"/>
            <a:r>
              <a:rPr lang="en-US" dirty="0" smtClean="0"/>
              <a:t>Germany and Austria declared war on Russia in response</a:t>
            </a:r>
          </a:p>
          <a:p>
            <a:pPr lvl="2"/>
            <a:r>
              <a:rPr lang="en-US" dirty="0" smtClean="0"/>
              <a:t>Then, </a:t>
            </a:r>
            <a:r>
              <a:rPr lang="en-US" u="sng" dirty="0" smtClean="0">
                <a:solidFill>
                  <a:srgbClr val="79DCFF"/>
                </a:solidFill>
              </a:rPr>
              <a:t>Russia</a:t>
            </a:r>
            <a:r>
              <a:rPr lang="en-US" dirty="0" smtClean="0"/>
              <a:t> declared war on </a:t>
            </a:r>
            <a:r>
              <a:rPr lang="en-US" u="sng" dirty="0" smtClean="0">
                <a:solidFill>
                  <a:srgbClr val="79DCFF"/>
                </a:solidFill>
              </a:rPr>
              <a:t>Germany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79DCFF"/>
                </a:solidFill>
              </a:rPr>
              <a:t>Austria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Germany’s plan was to invade France, while holding Russia (</a:t>
            </a:r>
            <a:r>
              <a:rPr lang="en-US" u="sng" dirty="0" smtClean="0">
                <a:solidFill>
                  <a:srgbClr val="79DCFF"/>
                </a:solidFill>
              </a:rPr>
              <a:t>Schlieffen Plan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Once they entered </a:t>
            </a:r>
            <a:r>
              <a:rPr lang="en-US" u="sng" dirty="0" smtClean="0">
                <a:solidFill>
                  <a:srgbClr val="79DCFF"/>
                </a:solidFill>
              </a:rPr>
              <a:t>Belgium</a:t>
            </a:r>
            <a:r>
              <a:rPr lang="en-US" dirty="0" smtClean="0"/>
              <a:t> (neutral), </a:t>
            </a:r>
          </a:p>
          <a:p>
            <a:pPr lvl="1">
              <a:buNone/>
            </a:pPr>
            <a:r>
              <a:rPr lang="en-US" dirty="0" smtClean="0">
                <a:solidFill>
                  <a:srgbClr val="79DCFF"/>
                </a:solidFill>
              </a:rPr>
              <a:t>	</a:t>
            </a:r>
            <a:r>
              <a:rPr lang="en-US" u="sng" dirty="0" smtClean="0">
                <a:solidFill>
                  <a:srgbClr val="79DCFF"/>
                </a:solidFill>
              </a:rPr>
              <a:t>Great Britain </a:t>
            </a:r>
            <a:r>
              <a:rPr lang="en-US" dirty="0" smtClean="0"/>
              <a:t>declared war on Germany</a:t>
            </a:r>
          </a:p>
          <a:p>
            <a:pPr lvl="1"/>
            <a:endParaRPr lang="en-US" dirty="0"/>
          </a:p>
        </p:txBody>
      </p:sp>
      <p:pic>
        <p:nvPicPr>
          <p:cNvPr id="4" name="Picture 22" descr="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08500"/>
            <a:ext cx="2072265" cy="2349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Who’s in so far?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752600"/>
          <a:ext cx="6858000" cy="420217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29000"/>
                <a:gridCol w="3429000"/>
              </a:tblGrid>
              <a:tr h="109829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Allies </a:t>
                      </a:r>
                    </a:p>
                    <a:p>
                      <a:r>
                        <a:rPr lang="en-US" sz="3200" dirty="0" smtClean="0"/>
                        <a:t>(Triple</a:t>
                      </a:r>
                      <a:r>
                        <a:rPr lang="en-US" sz="3200" baseline="0" dirty="0" smtClean="0"/>
                        <a:t> Entente)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Central</a:t>
                      </a:r>
                      <a:r>
                        <a:rPr lang="en-US" sz="3200" baseline="0" dirty="0" smtClean="0"/>
                        <a:t> Powers </a:t>
                      </a:r>
                    </a:p>
                    <a:p>
                      <a:r>
                        <a:rPr lang="en-US" sz="3200" baseline="0" dirty="0" smtClean="0"/>
                        <a:t>(Triple Alliance)</a:t>
                      </a:r>
                      <a:endParaRPr lang="en-US" sz="3200" dirty="0"/>
                    </a:p>
                  </a:txBody>
                  <a:tcPr/>
                </a:tc>
              </a:tr>
              <a:tr h="62077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Serbia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Austria-Hungary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</a:tr>
              <a:tr h="62077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Russia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Germany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</a:tr>
              <a:tr h="62077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France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Italy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</a:tr>
              <a:tr h="62077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Great</a:t>
                      </a:r>
                      <a:r>
                        <a:rPr lang="en-US" sz="3200" baseline="0" dirty="0" smtClean="0">
                          <a:latin typeface="+mn-lt"/>
                        </a:rPr>
                        <a:t> Britain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</a:tr>
              <a:tr h="62077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Belgium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Western Front</a:t>
            </a:r>
          </a:p>
          <a:p>
            <a:pPr lvl="1"/>
            <a:r>
              <a:rPr lang="en-US" sz="2800" dirty="0" smtClean="0"/>
              <a:t>The German plan was to encircle </a:t>
            </a:r>
            <a:r>
              <a:rPr lang="en-US" sz="2800" u="sng" dirty="0" smtClean="0">
                <a:solidFill>
                  <a:srgbClr val="79DCFF"/>
                </a:solidFill>
              </a:rPr>
              <a:t>Paris</a:t>
            </a:r>
            <a:r>
              <a:rPr lang="en-US" sz="2800" dirty="0" smtClean="0"/>
              <a:t> and the </a:t>
            </a:r>
            <a:r>
              <a:rPr lang="en-US" sz="2800" u="sng" dirty="0" smtClean="0">
                <a:solidFill>
                  <a:srgbClr val="79DCFF"/>
                </a:solidFill>
              </a:rPr>
              <a:t>French army</a:t>
            </a:r>
            <a:r>
              <a:rPr lang="en-US" sz="2800" dirty="0" smtClean="0"/>
              <a:t>, making it a quick </a:t>
            </a:r>
            <a:r>
              <a:rPr lang="en-US" sz="2800" u="sng" dirty="0" smtClean="0">
                <a:solidFill>
                  <a:srgbClr val="79DCFF"/>
                </a:solidFill>
              </a:rPr>
              <a:t>victory</a:t>
            </a:r>
          </a:p>
          <a:p>
            <a:pPr lvl="2"/>
            <a:r>
              <a:rPr lang="en-US" sz="2800" dirty="0" smtClean="0"/>
              <a:t>They were halted at the </a:t>
            </a:r>
            <a:r>
              <a:rPr lang="en-US" sz="2800" u="sng" dirty="0" smtClean="0">
                <a:solidFill>
                  <a:srgbClr val="79DCFF"/>
                </a:solidFill>
              </a:rPr>
              <a:t>1</a:t>
            </a:r>
            <a:r>
              <a:rPr lang="en-US" sz="2800" u="sng" baseline="30000" dirty="0" smtClean="0">
                <a:solidFill>
                  <a:srgbClr val="79DCFF"/>
                </a:solidFill>
              </a:rPr>
              <a:t>st</a:t>
            </a:r>
            <a:r>
              <a:rPr lang="en-US" sz="2800" u="sng" dirty="0" smtClean="0">
                <a:solidFill>
                  <a:srgbClr val="79DCFF"/>
                </a:solidFill>
              </a:rPr>
              <a:t> Battle of the Marne</a:t>
            </a:r>
          </a:p>
          <a:p>
            <a:pPr lvl="3"/>
            <a:r>
              <a:rPr lang="en-US" sz="2400" dirty="0" smtClean="0"/>
              <a:t>French military leaders loaded troops </a:t>
            </a:r>
          </a:p>
          <a:p>
            <a:pPr lvl="3">
              <a:buNone/>
            </a:pPr>
            <a:r>
              <a:rPr lang="en-US" sz="2400" dirty="0" smtClean="0"/>
              <a:t>	in 2,000 </a:t>
            </a:r>
            <a:r>
              <a:rPr lang="en-US" sz="2400" u="sng" dirty="0" smtClean="0">
                <a:solidFill>
                  <a:srgbClr val="79DCFF"/>
                </a:solidFill>
              </a:rPr>
              <a:t>taxicabs</a:t>
            </a:r>
            <a:r>
              <a:rPr lang="en-US" sz="2400" dirty="0" smtClean="0"/>
              <a:t> and got them </a:t>
            </a:r>
          </a:p>
          <a:p>
            <a:pPr lvl="3">
              <a:buNone/>
            </a:pPr>
            <a:r>
              <a:rPr lang="en-US" sz="2400" dirty="0" smtClean="0"/>
              <a:t>	to the </a:t>
            </a:r>
            <a:r>
              <a:rPr lang="en-US" sz="2400" u="sng" dirty="0" smtClean="0">
                <a:solidFill>
                  <a:srgbClr val="79DCFF"/>
                </a:solidFill>
              </a:rPr>
              <a:t>front lines</a:t>
            </a:r>
            <a:r>
              <a:rPr lang="en-US" sz="2400" dirty="0" smtClean="0">
                <a:solidFill>
                  <a:srgbClr val="79DCFF"/>
                </a:solidFill>
              </a:rPr>
              <a:t> </a:t>
            </a:r>
            <a:r>
              <a:rPr lang="en-US" sz="2400" dirty="0" smtClean="0"/>
              <a:t>to stop the </a:t>
            </a:r>
          </a:p>
          <a:p>
            <a:pPr lvl="3">
              <a:buNone/>
            </a:pPr>
            <a:r>
              <a:rPr lang="en-US" sz="2400" dirty="0" smtClean="0"/>
              <a:t>	Germans</a:t>
            </a:r>
          </a:p>
          <a:p>
            <a:pPr lvl="2"/>
            <a:r>
              <a:rPr lang="en-US" sz="2800" dirty="0" smtClean="0"/>
              <a:t>The war became a </a:t>
            </a:r>
            <a:r>
              <a:rPr lang="en-US" sz="2800" u="sng" dirty="0" smtClean="0">
                <a:solidFill>
                  <a:srgbClr val="79DCFF"/>
                </a:solidFill>
              </a:rPr>
              <a:t>stalemate</a:t>
            </a:r>
            <a:r>
              <a:rPr lang="en-US" sz="2800" dirty="0" smtClean="0"/>
              <a:t>, </a:t>
            </a:r>
          </a:p>
          <a:p>
            <a:pPr lvl="2">
              <a:buNone/>
            </a:pPr>
            <a:r>
              <a:rPr lang="en-US" sz="2800" dirty="0" smtClean="0"/>
              <a:t>	when neither could </a:t>
            </a:r>
            <a:r>
              <a:rPr lang="en-US" sz="2800" u="sng" dirty="0" smtClean="0">
                <a:solidFill>
                  <a:srgbClr val="79DCFF"/>
                </a:solidFill>
              </a:rPr>
              <a:t>dislodge</a:t>
            </a:r>
            <a:r>
              <a:rPr lang="en-US" sz="2800" dirty="0" smtClean="0"/>
              <a:t> </a:t>
            </a:r>
          </a:p>
          <a:p>
            <a:pPr lvl="2">
              <a:buNone/>
            </a:pPr>
            <a:r>
              <a:rPr lang="en-US" sz="2800" dirty="0" smtClean="0"/>
              <a:t>	their enemies from the </a:t>
            </a:r>
            <a:r>
              <a:rPr lang="en-US" sz="2800" u="sng" dirty="0" smtClean="0">
                <a:solidFill>
                  <a:srgbClr val="79DCFF"/>
                </a:solidFill>
              </a:rPr>
              <a:t>trenches</a:t>
            </a:r>
          </a:p>
          <a:p>
            <a:pPr lvl="3"/>
            <a:r>
              <a:rPr lang="en-US" sz="2400" dirty="0" smtClean="0"/>
              <a:t>Trenches were </a:t>
            </a:r>
            <a:r>
              <a:rPr lang="en-US" sz="2400" u="sng" dirty="0" smtClean="0">
                <a:solidFill>
                  <a:srgbClr val="79DCFF"/>
                </a:solidFill>
              </a:rPr>
              <a:t>necessary</a:t>
            </a:r>
            <a:r>
              <a:rPr lang="en-US" sz="2400" dirty="0" smtClean="0"/>
              <a:t> to protect from </a:t>
            </a:r>
            <a:r>
              <a:rPr lang="en-US" sz="2400" u="sng" dirty="0" smtClean="0">
                <a:solidFill>
                  <a:srgbClr val="79DCFF"/>
                </a:solidFill>
              </a:rPr>
              <a:t>machine guns </a:t>
            </a:r>
            <a:r>
              <a:rPr lang="en-US" sz="2400" dirty="0" smtClean="0"/>
              <a:t>(new technology)</a:t>
            </a:r>
            <a:endParaRPr lang="en-US" sz="2400" dirty="0"/>
          </a:p>
        </p:txBody>
      </p:sp>
      <p:pic>
        <p:nvPicPr>
          <p:cNvPr id="5" name="Picture 6" descr="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146" y="2971800"/>
            <a:ext cx="3052854" cy="2397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War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 smtClean="0"/>
              <a:t>The Eastern Front</a:t>
            </a:r>
          </a:p>
          <a:p>
            <a:pPr lvl="1"/>
            <a:r>
              <a:rPr lang="en-US" u="sng" dirty="0" smtClean="0">
                <a:solidFill>
                  <a:srgbClr val="79DCFF"/>
                </a:solidFill>
              </a:rPr>
              <a:t>Russia</a:t>
            </a:r>
            <a:r>
              <a:rPr lang="en-US" dirty="0" smtClean="0"/>
              <a:t> tried to move into </a:t>
            </a:r>
            <a:r>
              <a:rPr lang="en-US" u="sng" dirty="0" smtClean="0">
                <a:solidFill>
                  <a:srgbClr val="79DCFF"/>
                </a:solidFill>
              </a:rPr>
              <a:t>Germany</a:t>
            </a:r>
            <a:r>
              <a:rPr lang="en-US" dirty="0" smtClean="0"/>
              <a:t>, but was stopped at </a:t>
            </a:r>
            <a:r>
              <a:rPr lang="en-US" u="sng" dirty="0" smtClean="0">
                <a:solidFill>
                  <a:srgbClr val="79DCFF"/>
                </a:solidFill>
              </a:rPr>
              <a:t>Tannenberg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79DCFF"/>
                </a:solidFill>
              </a:rPr>
              <a:t>Masurian Lakes </a:t>
            </a:r>
            <a:r>
              <a:rPr lang="en-US" dirty="0" smtClean="0"/>
              <a:t>(eastern Germany)</a:t>
            </a:r>
          </a:p>
          <a:p>
            <a:pPr lvl="2"/>
            <a:r>
              <a:rPr lang="en-US" dirty="0" smtClean="0"/>
              <a:t>No longer a threat to German territory</a:t>
            </a:r>
          </a:p>
          <a:p>
            <a:pPr lvl="1"/>
            <a:r>
              <a:rPr lang="en-US" dirty="0" smtClean="0"/>
              <a:t>Austria had been </a:t>
            </a:r>
            <a:r>
              <a:rPr lang="en-US" u="sng" dirty="0" smtClean="0">
                <a:solidFill>
                  <a:srgbClr val="79DCFF"/>
                </a:solidFill>
              </a:rPr>
              <a:t>defeated</a:t>
            </a:r>
            <a:r>
              <a:rPr lang="en-US" dirty="0" smtClean="0"/>
              <a:t> by the Russians and thrown out of </a:t>
            </a:r>
            <a:r>
              <a:rPr lang="en-US" u="sng" dirty="0" smtClean="0">
                <a:solidFill>
                  <a:srgbClr val="79DCFF"/>
                </a:solidFill>
              </a:rPr>
              <a:t>Serbia</a:t>
            </a:r>
          </a:p>
          <a:p>
            <a:pPr lvl="2"/>
            <a:r>
              <a:rPr lang="en-US" dirty="0" smtClean="0"/>
              <a:t>In addition, the </a:t>
            </a:r>
            <a:r>
              <a:rPr lang="en-US" u="sng" dirty="0" smtClean="0">
                <a:solidFill>
                  <a:srgbClr val="79DCFF"/>
                </a:solidFill>
              </a:rPr>
              <a:t>Italians</a:t>
            </a:r>
            <a:r>
              <a:rPr lang="en-US" dirty="0" smtClean="0"/>
              <a:t> betrayed them by attacking them in </a:t>
            </a:r>
            <a:r>
              <a:rPr lang="en-US" u="sng" dirty="0" smtClean="0">
                <a:solidFill>
                  <a:srgbClr val="79DCFF"/>
                </a:solidFill>
              </a:rPr>
              <a:t>May 1915</a:t>
            </a:r>
            <a:r>
              <a:rPr lang="en-US" dirty="0" smtClean="0">
                <a:solidFill>
                  <a:srgbClr val="79DCFF"/>
                </a:solidFill>
              </a:rPr>
              <a:t>, </a:t>
            </a:r>
            <a:r>
              <a:rPr lang="en-US" dirty="0" smtClean="0"/>
              <a:t>joining the </a:t>
            </a:r>
            <a:r>
              <a:rPr lang="en-US" u="sng" dirty="0" smtClean="0">
                <a:solidFill>
                  <a:srgbClr val="79DCFF"/>
                </a:solidFill>
              </a:rPr>
              <a:t>Allies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>
                <a:solidFill>
                  <a:srgbClr val="79DCFF"/>
                </a:solidFill>
              </a:rPr>
              <a:t>Germans</a:t>
            </a:r>
            <a:r>
              <a:rPr lang="en-US" dirty="0" smtClean="0"/>
              <a:t> had come to their aid and pushed </a:t>
            </a:r>
            <a:r>
              <a:rPr lang="en-US" u="sng" dirty="0" smtClean="0">
                <a:solidFill>
                  <a:srgbClr val="79DCFF"/>
                </a:solidFill>
              </a:rPr>
              <a:t>Russia</a:t>
            </a:r>
            <a:r>
              <a:rPr lang="en-US" dirty="0" smtClean="0"/>
              <a:t> back, killing </a:t>
            </a:r>
            <a:r>
              <a:rPr lang="en-US" u="sng" dirty="0" smtClean="0">
                <a:solidFill>
                  <a:srgbClr val="79DCFF"/>
                </a:solidFill>
              </a:rPr>
              <a:t>2.5 m</a:t>
            </a:r>
            <a:r>
              <a:rPr lang="en-US" dirty="0" smtClean="0"/>
              <a:t> Russians.</a:t>
            </a:r>
          </a:p>
          <a:p>
            <a:pPr lvl="3"/>
            <a:r>
              <a:rPr lang="en-US" sz="2400" dirty="0" smtClean="0"/>
              <a:t>Germany, Austria-Hungary, and </a:t>
            </a:r>
            <a:r>
              <a:rPr lang="en-US" sz="2400" u="sng" dirty="0" smtClean="0">
                <a:solidFill>
                  <a:srgbClr val="79DCFF"/>
                </a:solidFill>
              </a:rPr>
              <a:t>Bulgaria</a:t>
            </a:r>
            <a:r>
              <a:rPr lang="en-US" sz="2400" dirty="0" smtClean="0"/>
              <a:t> (just joined the fun) attacked and eliminated </a:t>
            </a:r>
            <a:r>
              <a:rPr lang="en-US" sz="2400" u="sng" dirty="0" smtClean="0">
                <a:solidFill>
                  <a:srgbClr val="79DCFF"/>
                </a:solidFill>
              </a:rPr>
              <a:t>Serbia</a:t>
            </a:r>
            <a:r>
              <a:rPr lang="en-US" sz="2400" dirty="0" smtClean="0"/>
              <a:t> from the war.</a:t>
            </a:r>
          </a:p>
          <a:p>
            <a:pPr lvl="3"/>
            <a:r>
              <a:rPr lang="en-US" sz="2400" dirty="0" smtClean="0"/>
              <a:t>Germany was able to </a:t>
            </a:r>
            <a:r>
              <a:rPr lang="en-US" sz="2400" u="sng" dirty="0" smtClean="0">
                <a:solidFill>
                  <a:srgbClr val="79DCFF"/>
                </a:solidFill>
              </a:rPr>
              <a:t>concentrate</a:t>
            </a:r>
            <a:r>
              <a:rPr lang="en-US" sz="2400" dirty="0" smtClean="0"/>
              <a:t> on the </a:t>
            </a:r>
            <a:r>
              <a:rPr lang="en-US" sz="2400" u="sng" dirty="0" smtClean="0">
                <a:solidFill>
                  <a:srgbClr val="79DCFF"/>
                </a:solidFill>
              </a:rPr>
              <a:t>Western Front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636</TotalTime>
  <Words>714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PowerPoint Presentation</vt:lpstr>
      <vt:lpstr>World War I</vt:lpstr>
      <vt:lpstr>Big Ideas</vt:lpstr>
      <vt:lpstr>The Road to War</vt:lpstr>
      <vt:lpstr>PowerPoint Presentation</vt:lpstr>
      <vt:lpstr>The Road to War (ctd.)</vt:lpstr>
      <vt:lpstr>Who’s in so far?</vt:lpstr>
      <vt:lpstr>The War</vt:lpstr>
      <vt:lpstr>The War (ctd.)</vt:lpstr>
      <vt:lpstr>The War (ctd.)</vt:lpstr>
      <vt:lpstr>The War (ctd.)</vt:lpstr>
      <vt:lpstr>The War (ctd.)</vt:lpstr>
      <vt:lpstr>Who do we have now?</vt:lpstr>
    </vt:vector>
  </TitlesOfParts>
  <Company>Dunklin R-V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afitzgerald</dc:creator>
  <cp:lastModifiedBy>Fitzgerald, Amy</cp:lastModifiedBy>
  <cp:revision>36</cp:revision>
  <dcterms:created xsi:type="dcterms:W3CDTF">2010-03-30T17:53:53Z</dcterms:created>
  <dcterms:modified xsi:type="dcterms:W3CDTF">2013-03-21T15:41:58Z</dcterms:modified>
</cp:coreProperties>
</file>