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  <p:sldMasterId id="214748374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AB4024-0D65-5848-A517-EEE88AB99C2E}" type="datetimeFigureOut">
              <a:rPr lang="en-US" smtClean="0"/>
              <a:t>3/26/14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34CACD3B-294E-694A-B272-C823F9AF6C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2159000"/>
            <a:ext cx="3273552" cy="203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/>
                <a:cs typeface="Gill Sans Ultra Bold"/>
              </a:rPr>
              <a:t>Western European Culture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Ultra Bold"/>
              <a:cs typeface="Gill Sans Ultr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82" y="1873250"/>
            <a:ext cx="3154969" cy="291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6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5" y="1710177"/>
            <a:ext cx="5581938" cy="491676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People</a:t>
            </a:r>
          </a:p>
          <a:p>
            <a:pPr lvl="1"/>
            <a:r>
              <a:rPr lang="en-US" dirty="0" smtClean="0"/>
              <a:t>The people of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France</a:t>
            </a:r>
            <a:r>
              <a:rPr lang="en-US" dirty="0" smtClean="0"/>
              <a:t>, Netherlands, </a:t>
            </a:r>
            <a:r>
              <a:rPr lang="en-US" u="sng" dirty="0" smtClean="0">
                <a:solidFill>
                  <a:srgbClr val="C05F00"/>
                </a:solidFill>
              </a:rPr>
              <a:t>Belgium</a:t>
            </a:r>
            <a:r>
              <a:rPr lang="en-US" dirty="0" smtClean="0"/>
              <a:t>, and Switzerland are made up of two or more </a:t>
            </a:r>
            <a:r>
              <a:rPr lang="en-US" u="sng" dirty="0" smtClean="0">
                <a:solidFill>
                  <a:srgbClr val="C05F00"/>
                </a:solidFill>
              </a:rPr>
              <a:t>ethnicities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that have blended together</a:t>
            </a:r>
          </a:p>
          <a:p>
            <a:pPr lvl="1"/>
            <a:r>
              <a:rPr lang="en-US" dirty="0" smtClean="0"/>
              <a:t>Germany and Austria are nearly ethnically </a:t>
            </a:r>
            <a:r>
              <a:rPr lang="en-US" u="sng" dirty="0" smtClean="0">
                <a:solidFill>
                  <a:srgbClr val="C05F00"/>
                </a:solidFill>
              </a:rPr>
              <a:t>homogenous</a:t>
            </a:r>
          </a:p>
          <a:p>
            <a:r>
              <a:rPr lang="en-US" sz="2000" dirty="0" smtClean="0"/>
              <a:t>Density and Distribution</a:t>
            </a:r>
          </a:p>
          <a:p>
            <a:pPr lvl="1"/>
            <a:r>
              <a:rPr lang="en-US" dirty="0" smtClean="0"/>
              <a:t>W. Europe is </a:t>
            </a:r>
            <a:r>
              <a:rPr lang="en-US" u="sng" dirty="0" smtClean="0">
                <a:solidFill>
                  <a:srgbClr val="C05F00"/>
                </a:solidFill>
              </a:rPr>
              <a:t>densely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populated</a:t>
            </a:r>
          </a:p>
          <a:p>
            <a:pPr lvl="2"/>
            <a:r>
              <a:rPr lang="en-US" sz="2000" dirty="0" smtClean="0"/>
              <a:t>Most live in </a:t>
            </a:r>
            <a:r>
              <a:rPr lang="en-US" sz="2000" u="sng" dirty="0" smtClean="0">
                <a:solidFill>
                  <a:srgbClr val="C05F00"/>
                </a:solidFill>
              </a:rPr>
              <a:t>urban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areas</a:t>
            </a:r>
          </a:p>
          <a:p>
            <a:pPr lvl="3"/>
            <a:r>
              <a:rPr lang="en-US" sz="2000" u="sng" dirty="0" smtClean="0">
                <a:solidFill>
                  <a:srgbClr val="C05F00"/>
                </a:solidFill>
              </a:rPr>
              <a:t>Paris</a:t>
            </a:r>
            <a:r>
              <a:rPr lang="en-US" sz="2000" dirty="0" smtClean="0"/>
              <a:t>, Brussels, </a:t>
            </a:r>
            <a:r>
              <a:rPr lang="en-US" sz="2000" u="sng" dirty="0" smtClean="0">
                <a:solidFill>
                  <a:srgbClr val="C05F00"/>
                </a:solidFill>
              </a:rPr>
              <a:t>Frankfurt</a:t>
            </a:r>
            <a:r>
              <a:rPr lang="en-US" sz="2000" dirty="0" smtClean="0"/>
              <a:t>, Berlin and </a:t>
            </a:r>
            <a:r>
              <a:rPr lang="en-US" sz="2000" u="sng" dirty="0" smtClean="0">
                <a:solidFill>
                  <a:srgbClr val="C05F00"/>
                </a:solidFill>
              </a:rPr>
              <a:t>Hamburg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most populated</a:t>
            </a:r>
          </a:p>
          <a:p>
            <a:pPr lvl="3"/>
            <a:r>
              <a:rPr lang="en-US" sz="2000" u="sng" dirty="0" smtClean="0">
                <a:solidFill>
                  <a:srgbClr val="C05F00"/>
                </a:solidFill>
              </a:rPr>
              <a:t>Immigration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has led to increasing urban growth since WWII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1" y="2863761"/>
            <a:ext cx="3242824" cy="3242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0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1682750"/>
            <a:ext cx="8678334" cy="4953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Rise of Western Europe</a:t>
            </a:r>
          </a:p>
          <a:p>
            <a:pPr lvl="1"/>
            <a:r>
              <a:rPr lang="en-US" sz="1800" dirty="0" smtClean="0"/>
              <a:t>W. Europe began to </a:t>
            </a:r>
            <a:r>
              <a:rPr lang="en-US" sz="1800" u="sng" dirty="0" smtClean="0">
                <a:solidFill>
                  <a:srgbClr val="C05F00"/>
                </a:solidFill>
              </a:rPr>
              <a:t>change</a:t>
            </a:r>
            <a:r>
              <a:rPr lang="en-US" sz="1800" dirty="0" smtClean="0"/>
              <a:t> after the fall of the </a:t>
            </a:r>
            <a:r>
              <a:rPr lang="en-US" sz="1800" u="sng" dirty="0" smtClean="0">
                <a:solidFill>
                  <a:srgbClr val="C05F00"/>
                </a:solidFill>
              </a:rPr>
              <a:t>Roman</a:t>
            </a:r>
            <a:r>
              <a:rPr lang="en-US" sz="1800" dirty="0" smtClean="0">
                <a:solidFill>
                  <a:srgbClr val="C05F00"/>
                </a:solidFill>
              </a:rPr>
              <a:t> </a:t>
            </a:r>
            <a:r>
              <a:rPr lang="en-US" sz="1800" dirty="0" smtClean="0"/>
              <a:t>Empire</a:t>
            </a:r>
          </a:p>
          <a:p>
            <a:pPr lvl="2"/>
            <a:r>
              <a:rPr lang="en-US" u="sng" dirty="0" smtClean="0">
                <a:solidFill>
                  <a:srgbClr val="C05F00"/>
                </a:solidFill>
              </a:rPr>
              <a:t>Franks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(Germanic tribe) established an </a:t>
            </a:r>
            <a:r>
              <a:rPr lang="en-US" u="sng" dirty="0" smtClean="0">
                <a:solidFill>
                  <a:srgbClr val="C05F00"/>
                </a:solidFill>
              </a:rPr>
              <a:t>empire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that spread across the region</a:t>
            </a:r>
          </a:p>
          <a:p>
            <a:pPr lvl="3"/>
            <a:r>
              <a:rPr lang="en-US" dirty="0" smtClean="0"/>
              <a:t>Accepted </a:t>
            </a:r>
            <a:r>
              <a:rPr lang="en-US" u="sng" dirty="0" smtClean="0">
                <a:solidFill>
                  <a:srgbClr val="C05F00"/>
                </a:solidFill>
              </a:rPr>
              <a:t>Roman Catholicism</a:t>
            </a:r>
          </a:p>
          <a:p>
            <a:pPr lvl="2"/>
            <a:r>
              <a:rPr lang="en-US" b="1" u="sng" dirty="0" smtClean="0">
                <a:solidFill>
                  <a:srgbClr val="C05F00"/>
                </a:solidFill>
              </a:rPr>
              <a:t>Charlemagne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expanded his kingdom and Christianity</a:t>
            </a:r>
          </a:p>
          <a:p>
            <a:pPr lvl="3"/>
            <a:r>
              <a:rPr lang="en-US" dirty="0" smtClean="0"/>
              <a:t>His kingdom broke apart after his death</a:t>
            </a:r>
          </a:p>
          <a:p>
            <a:pPr lvl="4"/>
            <a:r>
              <a:rPr lang="en-US" u="sng" dirty="0" smtClean="0">
                <a:solidFill>
                  <a:srgbClr val="C05F00"/>
                </a:solidFill>
              </a:rPr>
              <a:t>Holy Roman Empire</a:t>
            </a:r>
            <a:r>
              <a:rPr lang="en-US" dirty="0" smtClean="0"/>
              <a:t> (Germany) lasted until 1806</a:t>
            </a:r>
          </a:p>
          <a:p>
            <a:pPr lvl="1"/>
            <a:r>
              <a:rPr lang="en-US" sz="1800" b="1" u="sng" dirty="0" smtClean="0">
                <a:solidFill>
                  <a:srgbClr val="C05F00"/>
                </a:solidFill>
              </a:rPr>
              <a:t>Crusades</a:t>
            </a:r>
            <a:r>
              <a:rPr lang="en-US" sz="1800" dirty="0" smtClean="0"/>
              <a:t>- Holy wars w/Muslims over </a:t>
            </a:r>
            <a:r>
              <a:rPr lang="en-US" sz="1800" u="sng" dirty="0" smtClean="0">
                <a:solidFill>
                  <a:srgbClr val="C05F00"/>
                </a:solidFill>
              </a:rPr>
              <a:t>Holy Land</a:t>
            </a:r>
            <a:endParaRPr lang="en-US" sz="1800" u="sng" dirty="0">
              <a:solidFill>
                <a:srgbClr val="C05F00"/>
              </a:solidFill>
            </a:endParaRPr>
          </a:p>
          <a:p>
            <a:pPr lvl="2"/>
            <a:r>
              <a:rPr lang="en-US" dirty="0" smtClean="0"/>
              <a:t>Failed to win </a:t>
            </a:r>
            <a:r>
              <a:rPr lang="en-US" u="sng" dirty="0" smtClean="0">
                <a:solidFill>
                  <a:srgbClr val="C05F00"/>
                </a:solidFill>
              </a:rPr>
              <a:t>permanent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Did extend </a:t>
            </a:r>
            <a:r>
              <a:rPr lang="en-US" u="sng" dirty="0" smtClean="0">
                <a:solidFill>
                  <a:srgbClr val="C05F00"/>
                </a:solidFill>
              </a:rPr>
              <a:t>trade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routes to eastern Mediterranean</a:t>
            </a:r>
          </a:p>
          <a:p>
            <a:pPr lvl="1"/>
            <a:r>
              <a:rPr lang="en-US" sz="1800" b="1" u="sng" dirty="0" smtClean="0">
                <a:solidFill>
                  <a:srgbClr val="C05F00"/>
                </a:solidFill>
              </a:rPr>
              <a:t>Renaissance</a:t>
            </a:r>
            <a:r>
              <a:rPr lang="en-US" sz="1800" dirty="0" smtClean="0">
                <a:solidFill>
                  <a:srgbClr val="C05F00"/>
                </a:solidFill>
              </a:rPr>
              <a:t> </a:t>
            </a:r>
            <a:r>
              <a:rPr lang="en-US" sz="1800" dirty="0" smtClean="0"/>
              <a:t>ideas spread to W. Europe</a:t>
            </a:r>
            <a:r>
              <a:rPr lang="en-US" sz="1800" dirty="0"/>
              <a:t> </a:t>
            </a:r>
            <a:r>
              <a:rPr lang="en-US" sz="1800" dirty="0" smtClean="0"/>
              <a:t>by </a:t>
            </a:r>
            <a:r>
              <a:rPr lang="en-US" sz="1800" u="sng" dirty="0" smtClean="0">
                <a:solidFill>
                  <a:srgbClr val="C05F00"/>
                </a:solidFill>
              </a:rPr>
              <a:t>merchants</a:t>
            </a:r>
            <a:r>
              <a:rPr lang="en-US" sz="1800" dirty="0" smtClean="0">
                <a:solidFill>
                  <a:srgbClr val="C05F00"/>
                </a:solidFill>
              </a:rPr>
              <a:t> </a:t>
            </a:r>
            <a:r>
              <a:rPr lang="en-US" sz="1800" dirty="0" smtClean="0"/>
              <a:t>going to Italy</a:t>
            </a:r>
          </a:p>
          <a:p>
            <a:pPr lvl="1"/>
            <a:r>
              <a:rPr lang="en-US" sz="1800" b="1" u="sng" dirty="0" smtClean="0">
                <a:solidFill>
                  <a:srgbClr val="C05F00"/>
                </a:solidFill>
              </a:rPr>
              <a:t>Protestant Reformation</a:t>
            </a:r>
            <a:r>
              <a:rPr lang="en-US" sz="1800" dirty="0" smtClean="0"/>
              <a:t> began in Germany</a:t>
            </a:r>
          </a:p>
          <a:p>
            <a:pPr lvl="2"/>
            <a:r>
              <a:rPr lang="en-US" dirty="0" smtClean="0"/>
              <a:t>By 1500s, Protestant churches were </a:t>
            </a:r>
            <a:r>
              <a:rPr lang="en-US" u="sng" dirty="0" smtClean="0">
                <a:solidFill>
                  <a:srgbClr val="C05F00"/>
                </a:solidFill>
              </a:rPr>
              <a:t>dominant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in many parts of W. Europe.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2983737"/>
            <a:ext cx="2317750" cy="2032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2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4" y="1697603"/>
            <a:ext cx="8688215" cy="4916760"/>
          </a:xfrm>
        </p:spPr>
        <p:txBody>
          <a:bodyPr>
            <a:noAutofit/>
          </a:bodyPr>
          <a:lstStyle/>
          <a:p>
            <a:r>
              <a:rPr lang="en-US" sz="2000" dirty="0" smtClean="0"/>
              <a:t>Winds of Change</a:t>
            </a:r>
          </a:p>
          <a:p>
            <a:pPr lvl="1"/>
            <a:r>
              <a:rPr lang="en-US" b="1" u="sng" dirty="0" smtClean="0">
                <a:solidFill>
                  <a:srgbClr val="C05F00"/>
                </a:solidFill>
              </a:rPr>
              <a:t>French Rev</a:t>
            </a:r>
            <a:r>
              <a:rPr lang="en-US" dirty="0" smtClean="0"/>
              <a:t>. overthrew the monarchy</a:t>
            </a:r>
          </a:p>
          <a:p>
            <a:pPr lvl="2"/>
            <a:r>
              <a:rPr lang="en-US" sz="2000" dirty="0" smtClean="0"/>
              <a:t>Encouraged by </a:t>
            </a:r>
            <a:r>
              <a:rPr lang="en-US" sz="2000" b="1" u="sng" dirty="0" smtClean="0">
                <a:solidFill>
                  <a:srgbClr val="C05F00"/>
                </a:solidFill>
              </a:rPr>
              <a:t>Enlightenment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ideas</a:t>
            </a:r>
          </a:p>
          <a:p>
            <a:pPr lvl="2"/>
            <a:r>
              <a:rPr lang="en-US" sz="2000" dirty="0" smtClean="0"/>
              <a:t>Caused these ideas to </a:t>
            </a:r>
            <a:r>
              <a:rPr lang="en-US" sz="2000" u="sng" dirty="0" smtClean="0">
                <a:solidFill>
                  <a:srgbClr val="C05F00"/>
                </a:solidFill>
              </a:rPr>
              <a:t>spread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to other nations</a:t>
            </a:r>
          </a:p>
          <a:p>
            <a:pPr lvl="3"/>
            <a:r>
              <a:rPr lang="en-US" sz="2000" dirty="0" smtClean="0"/>
              <a:t>weakened </a:t>
            </a:r>
            <a:r>
              <a:rPr lang="en-US" sz="2000" u="sng" dirty="0" smtClean="0">
                <a:solidFill>
                  <a:srgbClr val="C05F00"/>
                </a:solidFill>
              </a:rPr>
              <a:t>monarchies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across Europe</a:t>
            </a:r>
          </a:p>
          <a:p>
            <a:pPr lvl="1"/>
            <a:r>
              <a:rPr lang="en-US" dirty="0" smtClean="0"/>
              <a:t>Prussia rose to power and </a:t>
            </a:r>
            <a:r>
              <a:rPr lang="en-US" u="sng" dirty="0" smtClean="0">
                <a:solidFill>
                  <a:srgbClr val="C05F00"/>
                </a:solidFill>
              </a:rPr>
              <a:t>unified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Germany</a:t>
            </a:r>
          </a:p>
          <a:p>
            <a:pPr lvl="2"/>
            <a:r>
              <a:rPr lang="en-US" sz="2000" dirty="0" smtClean="0"/>
              <a:t>Upset the </a:t>
            </a:r>
            <a:r>
              <a:rPr lang="en-US" sz="2000" u="sng" dirty="0" smtClean="0">
                <a:solidFill>
                  <a:srgbClr val="C05F00"/>
                </a:solidFill>
              </a:rPr>
              <a:t>balance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of power in Europe</a:t>
            </a:r>
          </a:p>
          <a:p>
            <a:pPr lvl="2"/>
            <a:r>
              <a:rPr lang="en-US" sz="2000" dirty="0" smtClean="0"/>
              <a:t>Germany’s </a:t>
            </a:r>
            <a:r>
              <a:rPr lang="en-US" sz="2000" u="sng" dirty="0" smtClean="0">
                <a:solidFill>
                  <a:srgbClr val="C05F00"/>
                </a:solidFill>
              </a:rPr>
              <a:t>industries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rgbClr val="C05F00"/>
                </a:solidFill>
              </a:rPr>
              <a:t>military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strength increased</a:t>
            </a:r>
          </a:p>
          <a:p>
            <a:pPr lvl="1"/>
            <a:r>
              <a:rPr lang="en-US" dirty="0" smtClean="0"/>
              <a:t>This led to </a:t>
            </a:r>
            <a:r>
              <a:rPr lang="en-US" b="1" u="sng" dirty="0" smtClean="0">
                <a:solidFill>
                  <a:srgbClr val="C05F00"/>
                </a:solidFill>
              </a:rPr>
              <a:t>WWI</a:t>
            </a:r>
            <a:r>
              <a:rPr lang="en-US" dirty="0" smtClean="0"/>
              <a:t>- Germany lost</a:t>
            </a:r>
          </a:p>
          <a:p>
            <a:pPr lvl="2"/>
            <a:r>
              <a:rPr lang="en-US" sz="2000" dirty="0" smtClean="0"/>
              <a:t>Forced to pay </a:t>
            </a:r>
            <a:r>
              <a:rPr lang="en-US" sz="2000" b="1" u="sng" dirty="0" smtClean="0">
                <a:solidFill>
                  <a:srgbClr val="C05F00"/>
                </a:solidFill>
              </a:rPr>
              <a:t>reparations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(payment for damages)</a:t>
            </a:r>
          </a:p>
          <a:p>
            <a:pPr lvl="1"/>
            <a:r>
              <a:rPr lang="en-US" dirty="0" smtClean="0"/>
              <a:t>This led to the </a:t>
            </a:r>
            <a:r>
              <a:rPr lang="en-US" b="1" u="sng" dirty="0" smtClean="0">
                <a:solidFill>
                  <a:srgbClr val="C05F00"/>
                </a:solidFill>
              </a:rPr>
              <a:t>Depression</a:t>
            </a:r>
            <a:r>
              <a:rPr lang="en-US" dirty="0" smtClean="0"/>
              <a:t>, then </a:t>
            </a:r>
            <a:r>
              <a:rPr lang="en-US" b="1" u="sng" dirty="0" smtClean="0">
                <a:solidFill>
                  <a:srgbClr val="C05F00"/>
                </a:solidFill>
              </a:rPr>
              <a:t>WWII</a:t>
            </a:r>
          </a:p>
          <a:p>
            <a:pPr lvl="2"/>
            <a:r>
              <a:rPr lang="en-US" sz="2000" u="sng" dirty="0" smtClean="0">
                <a:solidFill>
                  <a:srgbClr val="C05F00"/>
                </a:solidFill>
              </a:rPr>
              <a:t>Adolf Hitler</a:t>
            </a:r>
            <a:r>
              <a:rPr lang="en-US" sz="2000" dirty="0" smtClean="0"/>
              <a:t> wanted to create a great empire (</a:t>
            </a:r>
            <a:r>
              <a:rPr lang="en-US" sz="2000" u="sng" dirty="0" smtClean="0">
                <a:solidFill>
                  <a:srgbClr val="C05F00"/>
                </a:solidFill>
              </a:rPr>
              <a:t>Third Reich</a:t>
            </a:r>
            <a:r>
              <a:rPr lang="en-US" sz="2000" dirty="0" smtClean="0"/>
              <a:t>)</a:t>
            </a:r>
          </a:p>
          <a:p>
            <a:pPr lvl="3"/>
            <a:r>
              <a:rPr lang="en-US" sz="2000" b="1" u="sng" dirty="0" smtClean="0">
                <a:solidFill>
                  <a:srgbClr val="C05F00"/>
                </a:solidFill>
              </a:rPr>
              <a:t>Holocaust</a:t>
            </a:r>
            <a:r>
              <a:rPr lang="en-US" sz="2000" dirty="0" smtClean="0"/>
              <a:t>- mass killing of more than </a:t>
            </a:r>
            <a:r>
              <a:rPr lang="en-US" sz="2000" u="sng" dirty="0" smtClean="0">
                <a:solidFill>
                  <a:srgbClr val="C05F00"/>
                </a:solidFill>
              </a:rPr>
              <a:t>6</a:t>
            </a:r>
            <a:r>
              <a:rPr lang="en-US" sz="2000" dirty="0" smtClean="0"/>
              <a:t> million European Jews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776" y="1834846"/>
            <a:ext cx="2597887" cy="1999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169" y="4161352"/>
            <a:ext cx="1348495" cy="1773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21" y="1685028"/>
            <a:ext cx="4840756" cy="4954484"/>
          </a:xfrm>
        </p:spPr>
        <p:txBody>
          <a:bodyPr>
            <a:noAutofit/>
          </a:bodyPr>
          <a:lstStyle/>
          <a:p>
            <a:r>
              <a:rPr lang="en-US" dirty="0" smtClean="0"/>
              <a:t>The Cold War</a:t>
            </a:r>
          </a:p>
          <a:p>
            <a:pPr lvl="1"/>
            <a:r>
              <a:rPr lang="en-US" sz="2200" dirty="0" smtClean="0"/>
              <a:t>Germany was divided into </a:t>
            </a:r>
            <a:r>
              <a:rPr lang="en-US" sz="2200" u="sng" dirty="0" smtClean="0">
                <a:solidFill>
                  <a:srgbClr val="C05F00"/>
                </a:solidFill>
              </a:rPr>
              <a:t>Communist</a:t>
            </a:r>
            <a:r>
              <a:rPr lang="en-US" sz="2200" dirty="0" smtClean="0">
                <a:solidFill>
                  <a:srgbClr val="C05F00"/>
                </a:solidFill>
              </a:rPr>
              <a:t> </a:t>
            </a:r>
            <a:r>
              <a:rPr lang="en-US" sz="2200" dirty="0" smtClean="0"/>
              <a:t>East Germany and </a:t>
            </a:r>
            <a:r>
              <a:rPr lang="en-US" sz="2200" u="sng" dirty="0" smtClean="0">
                <a:solidFill>
                  <a:srgbClr val="C05F00"/>
                </a:solidFill>
              </a:rPr>
              <a:t>democratic</a:t>
            </a:r>
            <a:r>
              <a:rPr lang="en-US" sz="2200" dirty="0" smtClean="0">
                <a:solidFill>
                  <a:srgbClr val="C05F00"/>
                </a:solidFill>
              </a:rPr>
              <a:t> </a:t>
            </a:r>
            <a:r>
              <a:rPr lang="en-US" sz="2200" dirty="0" smtClean="0"/>
              <a:t>West Germany</a:t>
            </a:r>
          </a:p>
          <a:p>
            <a:pPr lvl="2"/>
            <a:r>
              <a:rPr lang="en-US" sz="2200" dirty="0" smtClean="0"/>
              <a:t>Remained this way until </a:t>
            </a:r>
            <a:r>
              <a:rPr lang="en-US" sz="2200" u="sng" dirty="0" smtClean="0">
                <a:solidFill>
                  <a:srgbClr val="C05F00"/>
                </a:solidFill>
              </a:rPr>
              <a:t>1991</a:t>
            </a:r>
            <a:r>
              <a:rPr lang="en-US" sz="2200" dirty="0" smtClean="0">
                <a:solidFill>
                  <a:srgbClr val="C05F00"/>
                </a:solidFill>
              </a:rPr>
              <a:t> </a:t>
            </a:r>
            <a:r>
              <a:rPr lang="en-US" sz="2200" dirty="0" smtClean="0"/>
              <a:t>(USSR fell)</a:t>
            </a:r>
          </a:p>
          <a:p>
            <a:pPr lvl="1"/>
            <a:r>
              <a:rPr lang="en-US" sz="2200" dirty="0" smtClean="0"/>
              <a:t>During this time, W. Europe grew closer </a:t>
            </a:r>
            <a:r>
              <a:rPr lang="en-US" sz="2200" u="sng" dirty="0" smtClean="0">
                <a:solidFill>
                  <a:srgbClr val="C05F00"/>
                </a:solidFill>
              </a:rPr>
              <a:t>economically</a:t>
            </a:r>
          </a:p>
          <a:p>
            <a:pPr lvl="2"/>
            <a:r>
              <a:rPr lang="en-US" sz="2200" dirty="0" smtClean="0"/>
              <a:t>Except E. Germany (of course)</a:t>
            </a:r>
          </a:p>
          <a:p>
            <a:pPr lvl="2"/>
            <a:r>
              <a:rPr lang="en-US" sz="2200" dirty="0" smtClean="0"/>
              <a:t>This led to the formation of the </a:t>
            </a:r>
            <a:r>
              <a:rPr lang="en-US" sz="2200" b="1" u="sng" dirty="0" smtClean="0">
                <a:solidFill>
                  <a:srgbClr val="C05F00"/>
                </a:solidFill>
              </a:rPr>
              <a:t>European Union</a:t>
            </a:r>
          </a:p>
          <a:p>
            <a:pPr lvl="3"/>
            <a:r>
              <a:rPr lang="en-US" sz="2200" dirty="0" smtClean="0"/>
              <a:t>EU today</a:t>
            </a:r>
            <a:r>
              <a:rPr lang="en-US" sz="2200" dirty="0" smtClean="0">
                <a:sym typeface="Wingdings"/>
              </a:rPr>
              <a:t>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749" y="1685029"/>
            <a:ext cx="3217144" cy="2338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715" y="4180830"/>
            <a:ext cx="2521792" cy="2305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21" y="1697603"/>
            <a:ext cx="5419132" cy="4929334"/>
          </a:xfrm>
        </p:spPr>
        <p:txBody>
          <a:bodyPr>
            <a:normAutofit/>
          </a:bodyPr>
          <a:lstStyle/>
          <a:p>
            <a:r>
              <a:rPr lang="en-US" dirty="0" smtClean="0"/>
              <a:t>The Arts</a:t>
            </a:r>
          </a:p>
          <a:p>
            <a:pPr lvl="1"/>
            <a:r>
              <a:rPr lang="en-US" sz="2200" dirty="0" smtClean="0"/>
              <a:t>W. Europe has long been the </a:t>
            </a:r>
            <a:r>
              <a:rPr lang="en-US" sz="2200" u="sng" dirty="0" smtClean="0">
                <a:solidFill>
                  <a:srgbClr val="C05F00"/>
                </a:solidFill>
              </a:rPr>
              <a:t>leaders</a:t>
            </a:r>
            <a:r>
              <a:rPr lang="en-US" sz="2200" dirty="0" smtClean="0">
                <a:solidFill>
                  <a:srgbClr val="C05F00"/>
                </a:solidFill>
              </a:rPr>
              <a:t> </a:t>
            </a:r>
            <a:r>
              <a:rPr lang="en-US" sz="2200" dirty="0" smtClean="0"/>
              <a:t>in </a:t>
            </a:r>
            <a:r>
              <a:rPr lang="en-US" sz="2200" u="sng" dirty="0" smtClean="0">
                <a:solidFill>
                  <a:srgbClr val="C05F00"/>
                </a:solidFill>
              </a:rPr>
              <a:t>literature</a:t>
            </a:r>
            <a:r>
              <a:rPr lang="en-US" sz="2200" dirty="0" smtClean="0"/>
              <a:t>, architecture, </a:t>
            </a:r>
            <a:r>
              <a:rPr lang="en-US" sz="2200" u="sng" dirty="0" smtClean="0">
                <a:solidFill>
                  <a:srgbClr val="C05F00"/>
                </a:solidFill>
              </a:rPr>
              <a:t>music</a:t>
            </a:r>
            <a:r>
              <a:rPr lang="en-US" sz="2200" dirty="0" smtClean="0"/>
              <a:t>, and visual arts</a:t>
            </a:r>
          </a:p>
          <a:p>
            <a:pPr lvl="2"/>
            <a:r>
              <a:rPr lang="en-US" sz="2200" dirty="0" smtClean="0"/>
              <a:t>Two influential movements:</a:t>
            </a:r>
          </a:p>
          <a:p>
            <a:pPr lvl="3"/>
            <a:r>
              <a:rPr lang="en-US" sz="2200" b="1" u="sng" dirty="0" smtClean="0">
                <a:solidFill>
                  <a:srgbClr val="C05F00"/>
                </a:solidFill>
              </a:rPr>
              <a:t>Realism</a:t>
            </a:r>
            <a:r>
              <a:rPr lang="en-US" sz="2200" dirty="0" smtClean="0"/>
              <a:t>-focused on </a:t>
            </a:r>
            <a:r>
              <a:rPr lang="en-US" sz="2200" u="sng" dirty="0" smtClean="0">
                <a:solidFill>
                  <a:srgbClr val="C05F00"/>
                </a:solidFill>
              </a:rPr>
              <a:t>accurately</a:t>
            </a:r>
            <a:r>
              <a:rPr lang="en-US" sz="2200" dirty="0" smtClean="0">
                <a:solidFill>
                  <a:srgbClr val="C05F00"/>
                </a:solidFill>
              </a:rPr>
              <a:t> </a:t>
            </a:r>
            <a:r>
              <a:rPr lang="en-US" sz="2200" dirty="0" smtClean="0"/>
              <a:t>depicting the details of everyday life</a:t>
            </a:r>
          </a:p>
          <a:p>
            <a:pPr lvl="3"/>
            <a:r>
              <a:rPr lang="en-US" sz="2200" b="1" u="sng" dirty="0" smtClean="0">
                <a:solidFill>
                  <a:srgbClr val="C05F00"/>
                </a:solidFill>
              </a:rPr>
              <a:t>Impressionism</a:t>
            </a:r>
            <a:r>
              <a:rPr lang="en-US" sz="2200" dirty="0" smtClean="0"/>
              <a:t>-capture </a:t>
            </a:r>
            <a:r>
              <a:rPr lang="en-US" sz="2200" u="sng" dirty="0" smtClean="0">
                <a:solidFill>
                  <a:srgbClr val="C05F00"/>
                </a:solidFill>
              </a:rPr>
              <a:t>immediate</a:t>
            </a:r>
            <a:r>
              <a:rPr lang="en-US" sz="2200" dirty="0" smtClean="0">
                <a:solidFill>
                  <a:srgbClr val="C05F00"/>
                </a:solidFill>
              </a:rPr>
              <a:t> </a:t>
            </a:r>
            <a:r>
              <a:rPr lang="en-US" sz="2200" dirty="0" smtClean="0"/>
              <a:t>experiences or “impressions” of the natural world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13" y="1954519"/>
            <a:ext cx="2636453" cy="1956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12" y="4123167"/>
            <a:ext cx="2636453" cy="2339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22" y="1697603"/>
            <a:ext cx="5431706" cy="49419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Language and Religion</a:t>
            </a:r>
          </a:p>
          <a:p>
            <a:pPr lvl="1"/>
            <a:r>
              <a:rPr lang="en-US" sz="2400" dirty="0" smtClean="0"/>
              <a:t>Most people </a:t>
            </a:r>
            <a:r>
              <a:rPr lang="en-US" sz="2400" u="sng" dirty="0" smtClean="0">
                <a:solidFill>
                  <a:srgbClr val="C05F00"/>
                </a:solidFill>
              </a:rPr>
              <a:t>speak</a:t>
            </a:r>
            <a:r>
              <a:rPr lang="en-US" sz="2400" dirty="0" smtClean="0"/>
              <a:t> Indo-European languages</a:t>
            </a:r>
          </a:p>
          <a:p>
            <a:pPr lvl="2"/>
            <a:r>
              <a:rPr lang="en-US" sz="2400" u="sng" dirty="0" smtClean="0">
                <a:solidFill>
                  <a:srgbClr val="C05F00"/>
                </a:solidFill>
              </a:rPr>
              <a:t>French</a:t>
            </a:r>
            <a:r>
              <a:rPr lang="en-US" sz="2400" dirty="0" smtClean="0">
                <a:solidFill>
                  <a:srgbClr val="C05F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u="sng" dirty="0" smtClean="0">
                <a:solidFill>
                  <a:srgbClr val="C05F00"/>
                </a:solidFill>
              </a:rPr>
              <a:t>German</a:t>
            </a:r>
          </a:p>
          <a:p>
            <a:pPr lvl="1"/>
            <a:r>
              <a:rPr lang="en-US" sz="2400" dirty="0" smtClean="0"/>
              <a:t>Primarily </a:t>
            </a:r>
            <a:r>
              <a:rPr lang="en-US" sz="2400" u="sng" dirty="0" smtClean="0">
                <a:solidFill>
                  <a:srgbClr val="C05F00"/>
                </a:solidFill>
              </a:rPr>
              <a:t>Christian</a:t>
            </a:r>
            <a:r>
              <a:rPr lang="en-US" sz="2400" dirty="0" smtClean="0"/>
              <a:t>, majority is Catholic</a:t>
            </a:r>
          </a:p>
          <a:p>
            <a:pPr lvl="2"/>
            <a:r>
              <a:rPr lang="en-US" sz="2400" dirty="0" smtClean="0"/>
              <a:t>Many, especially in France and Belgium, are </a:t>
            </a:r>
            <a:r>
              <a:rPr lang="en-US" sz="2400" u="sng" dirty="0" smtClean="0">
                <a:solidFill>
                  <a:srgbClr val="C05F00"/>
                </a:solidFill>
              </a:rPr>
              <a:t>nominal</a:t>
            </a:r>
            <a:r>
              <a:rPr lang="en-US" sz="2400" dirty="0" smtClean="0">
                <a:solidFill>
                  <a:srgbClr val="C05F00"/>
                </a:solidFill>
              </a:rPr>
              <a:t> </a:t>
            </a:r>
            <a:r>
              <a:rPr lang="en-US" sz="2400" dirty="0" smtClean="0"/>
              <a:t>members</a:t>
            </a:r>
          </a:p>
          <a:p>
            <a:pPr lvl="3"/>
            <a:r>
              <a:rPr lang="en-US" sz="2400" dirty="0" smtClean="0"/>
              <a:t>Maintain a </a:t>
            </a:r>
            <a:r>
              <a:rPr lang="en-US" sz="2400" u="sng" dirty="0" smtClean="0">
                <a:solidFill>
                  <a:srgbClr val="C05F00"/>
                </a:solidFill>
              </a:rPr>
              <a:t>connection</a:t>
            </a:r>
            <a:r>
              <a:rPr lang="en-US" sz="2400" dirty="0" smtClean="0">
                <a:solidFill>
                  <a:srgbClr val="C05F00"/>
                </a:solidFill>
              </a:rPr>
              <a:t> </a:t>
            </a:r>
            <a:r>
              <a:rPr lang="en-US" sz="2400" dirty="0" smtClean="0"/>
              <a:t>to their </a:t>
            </a:r>
            <a:r>
              <a:rPr lang="en-US" sz="2400" u="sng" dirty="0" smtClean="0">
                <a:solidFill>
                  <a:srgbClr val="C05F00"/>
                </a:solidFill>
              </a:rPr>
              <a:t>faith</a:t>
            </a:r>
            <a:r>
              <a:rPr lang="en-US" sz="2400" dirty="0" smtClean="0">
                <a:solidFill>
                  <a:srgbClr val="C05F00"/>
                </a:solidFill>
              </a:rPr>
              <a:t> </a:t>
            </a:r>
            <a:r>
              <a:rPr lang="en-US" sz="2400" dirty="0" smtClean="0"/>
              <a:t>through traditions, like religious </a:t>
            </a:r>
            <a:r>
              <a:rPr lang="en-US" sz="2400" u="sng" dirty="0" smtClean="0">
                <a:solidFill>
                  <a:srgbClr val="C05F00"/>
                </a:solidFill>
              </a:rPr>
              <a:t>holidays</a:t>
            </a:r>
            <a:endParaRPr lang="en-US" sz="2400" u="sng" dirty="0">
              <a:solidFill>
                <a:srgbClr val="C05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99" y="2238320"/>
            <a:ext cx="3308590" cy="2720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7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21" y="1672453"/>
            <a:ext cx="5909495" cy="492933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Education</a:t>
            </a:r>
          </a:p>
          <a:p>
            <a:pPr lvl="1"/>
            <a:r>
              <a:rPr lang="en-US" u="sng" dirty="0" smtClean="0">
                <a:solidFill>
                  <a:srgbClr val="C05F00"/>
                </a:solidFill>
              </a:rPr>
              <a:t>Compulsory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for children (</a:t>
            </a:r>
            <a:r>
              <a:rPr lang="en-US" u="sng" dirty="0" smtClean="0">
                <a:solidFill>
                  <a:srgbClr val="C05F00"/>
                </a:solidFill>
              </a:rPr>
              <a:t>98</a:t>
            </a:r>
            <a:r>
              <a:rPr lang="en-US" dirty="0" smtClean="0"/>
              <a:t>-</a:t>
            </a:r>
            <a:r>
              <a:rPr lang="en-US" u="sng" dirty="0" smtClean="0">
                <a:solidFill>
                  <a:srgbClr val="C05F00"/>
                </a:solidFill>
              </a:rPr>
              <a:t>100</a:t>
            </a:r>
            <a:r>
              <a:rPr lang="en-US" dirty="0" smtClean="0"/>
              <a:t>% literacy rate)</a:t>
            </a:r>
          </a:p>
          <a:p>
            <a:r>
              <a:rPr lang="en-US" sz="2000" dirty="0" smtClean="0"/>
              <a:t>Healthcare</a:t>
            </a:r>
          </a:p>
          <a:p>
            <a:pPr lvl="1"/>
            <a:r>
              <a:rPr lang="en-US" dirty="0" smtClean="0"/>
              <a:t>Gov’t provides </a:t>
            </a:r>
            <a:r>
              <a:rPr lang="en-US" u="sng" dirty="0" smtClean="0">
                <a:solidFill>
                  <a:srgbClr val="C05F00"/>
                </a:solidFill>
              </a:rPr>
              <a:t>comprehensive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health care and social services</a:t>
            </a:r>
          </a:p>
          <a:p>
            <a:pPr lvl="2"/>
            <a:r>
              <a:rPr lang="en-US" sz="2000" dirty="0" smtClean="0"/>
              <a:t>Provides unemployment and many other services</a:t>
            </a:r>
          </a:p>
          <a:p>
            <a:r>
              <a:rPr lang="en-US" sz="2000" dirty="0" smtClean="0"/>
              <a:t>Family Life and Leisure</a:t>
            </a:r>
          </a:p>
          <a:p>
            <a:pPr lvl="1"/>
            <a:r>
              <a:rPr lang="en-US" dirty="0" smtClean="0"/>
              <a:t>High </a:t>
            </a:r>
            <a:r>
              <a:rPr lang="en-US" u="sng" dirty="0" smtClean="0">
                <a:solidFill>
                  <a:srgbClr val="C05F00"/>
                </a:solidFill>
              </a:rPr>
              <a:t>standard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of living</a:t>
            </a:r>
          </a:p>
          <a:p>
            <a:pPr lvl="2"/>
            <a:r>
              <a:rPr lang="en-US" sz="2000" dirty="0" smtClean="0"/>
              <a:t>Gov’t provides </a:t>
            </a:r>
            <a:r>
              <a:rPr lang="en-US" sz="2000" u="sng" dirty="0" smtClean="0">
                <a:solidFill>
                  <a:srgbClr val="C05F00"/>
                </a:solidFill>
              </a:rPr>
              <a:t>retirement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benefits</a:t>
            </a:r>
          </a:p>
          <a:p>
            <a:pPr lvl="3"/>
            <a:r>
              <a:rPr lang="en-US" sz="2000" dirty="0" smtClean="0"/>
              <a:t>They have an </a:t>
            </a:r>
            <a:r>
              <a:rPr lang="en-US" sz="2000" u="sng" dirty="0" smtClean="0">
                <a:solidFill>
                  <a:srgbClr val="C05F00"/>
                </a:solidFill>
              </a:rPr>
              <a:t>aging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population, with low </a:t>
            </a:r>
            <a:r>
              <a:rPr lang="en-US" sz="2000" u="sng" dirty="0" smtClean="0">
                <a:solidFill>
                  <a:srgbClr val="C05F00"/>
                </a:solidFill>
              </a:rPr>
              <a:t>birth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rgbClr val="C05F00"/>
                </a:solidFill>
              </a:rPr>
              <a:t>death</a:t>
            </a:r>
            <a:r>
              <a:rPr lang="en-US" sz="2000" dirty="0" smtClean="0">
                <a:solidFill>
                  <a:srgbClr val="C05F00"/>
                </a:solidFill>
              </a:rPr>
              <a:t> </a:t>
            </a:r>
            <a:r>
              <a:rPr lang="en-US" sz="2000" dirty="0" smtClean="0"/>
              <a:t>rates</a:t>
            </a:r>
          </a:p>
          <a:p>
            <a:pPr lvl="1"/>
            <a:r>
              <a:rPr lang="en-US" b="1" u="sng" dirty="0" smtClean="0">
                <a:solidFill>
                  <a:srgbClr val="C05F00"/>
                </a:solidFill>
              </a:rPr>
              <a:t>Soccer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most popular </a:t>
            </a:r>
            <a:r>
              <a:rPr lang="en-US" u="sng" dirty="0" smtClean="0">
                <a:solidFill>
                  <a:srgbClr val="C05F00"/>
                </a:solidFill>
              </a:rPr>
              <a:t>sport</a:t>
            </a:r>
            <a:r>
              <a:rPr lang="en-US" dirty="0" smtClean="0">
                <a:solidFill>
                  <a:srgbClr val="C05F00"/>
                </a:solidFill>
              </a:rPr>
              <a:t> </a:t>
            </a:r>
            <a:r>
              <a:rPr lang="en-US" dirty="0" smtClean="0"/>
              <a:t>in W. Europe</a:t>
            </a:r>
          </a:p>
          <a:p>
            <a:pPr lvl="1"/>
            <a:r>
              <a:rPr lang="en-US" dirty="0" smtClean="0"/>
              <a:t>Also love to visit </a:t>
            </a:r>
            <a:r>
              <a:rPr lang="en-US" u="sng" dirty="0" smtClean="0">
                <a:solidFill>
                  <a:srgbClr val="C05F00"/>
                </a:solidFill>
              </a:rPr>
              <a:t>museums</a:t>
            </a:r>
            <a:r>
              <a:rPr lang="en-US" dirty="0" smtClean="0"/>
              <a:t>, travel, </a:t>
            </a:r>
            <a:r>
              <a:rPr lang="en-US" u="sng" dirty="0" smtClean="0">
                <a:solidFill>
                  <a:srgbClr val="C05F00"/>
                </a:solidFill>
              </a:rPr>
              <a:t>walk</a:t>
            </a:r>
            <a:r>
              <a:rPr lang="en-US" dirty="0" smtClean="0">
                <a:solidFill>
                  <a:srgbClr val="C05F00"/>
                </a:solidFill>
              </a:rPr>
              <a:t>, </a:t>
            </a:r>
            <a:r>
              <a:rPr lang="en-US" dirty="0" smtClean="0"/>
              <a:t>or hike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949" y="4098869"/>
            <a:ext cx="2744143" cy="202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949" y="1834203"/>
            <a:ext cx="2744143" cy="202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4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spir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1486</TotalTime>
  <Words>498</Words>
  <Application>Microsoft Macintosh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Pixel</vt:lpstr>
      <vt:lpstr>Inspiration</vt:lpstr>
      <vt:lpstr>Western European Culture</vt:lpstr>
      <vt:lpstr>Population Patterns</vt:lpstr>
      <vt:lpstr>History and Government</vt:lpstr>
      <vt:lpstr>History and Government</vt:lpstr>
      <vt:lpstr>History and Government</vt:lpstr>
      <vt:lpstr>Culture</vt:lpstr>
      <vt:lpstr>Culture</vt:lpstr>
      <vt:lpstr>Culture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European Culture</dc:title>
  <dc:creator>Amy Fitzgerald</dc:creator>
  <cp:lastModifiedBy>Amy Fitzgerald</cp:lastModifiedBy>
  <cp:revision>21</cp:revision>
  <dcterms:created xsi:type="dcterms:W3CDTF">2014-03-25T13:50:01Z</dcterms:created>
  <dcterms:modified xsi:type="dcterms:W3CDTF">2014-03-26T18:38:26Z</dcterms:modified>
</cp:coreProperties>
</file>