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6" r:id="rId3"/>
    <p:sldId id="257" r:id="rId4"/>
    <p:sldId id="266" r:id="rId5"/>
    <p:sldId id="258" r:id="rId6"/>
    <p:sldId id="259" r:id="rId7"/>
    <p:sldId id="260" r:id="rId8"/>
    <p:sldId id="263" r:id="rId9"/>
    <p:sldId id="261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A1A81-023F-D94D-92B7-9F9EEEDEA585}" type="datetimeFigureOut">
              <a:rPr lang="en-US" smtClean="0"/>
              <a:t>8/20/13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2675F-5900-004C-A427-668D654C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7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525675-18A0-4B45-B7FC-C7BD0A0CEA74}" type="slidenum">
              <a:rPr lang="en-US" b="0"/>
              <a:pPr eaLnBrk="1" hangingPunct="1"/>
              <a:t>1</a:t>
            </a:fld>
            <a:endParaRPr lang="en-US" b="0"/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hyperlink" Target="fscstart%20/gwh%20/3%20101" TargetMode="External"/><Relationship Id="rId6" Type="http://schemas.openxmlformats.org/officeDocument/2006/relationships/image" Target="../media/image3.png"/><Relationship Id="rId7" Type="http://schemas.openxmlformats.org/officeDocument/2006/relationships/hyperlink" Target="Presentation%20Plus!%20gwh:Extras:PPlus!%20gwh%20Help" TargetMode="Externa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18" descr="0901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7" name="Text Box 8"/>
          <p:cNvSpPr txBox="1">
            <a:spLocks noChangeArrowheads="1"/>
          </p:cNvSpPr>
          <p:nvPr/>
        </p:nvSpPr>
        <p:spPr bwMode="black">
          <a:xfrm>
            <a:off x="2400300" y="6435725"/>
            <a:ext cx="43815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200" b="0"/>
              <a:t>Click the mouse button or press the</a:t>
            </a:r>
            <a:br>
              <a:rPr lang="en-US" sz="1200" b="0"/>
            </a:br>
            <a:r>
              <a:rPr lang="en-US" sz="1200" b="0"/>
              <a:t>Space Bar to display the answers.</a:t>
            </a: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42913" y="1035050"/>
            <a:ext cx="2362200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600" b="0" dirty="0">
                <a:solidFill>
                  <a:srgbClr val="0000FF"/>
                </a:solidFill>
              </a:rPr>
              <a:t>Pepin the Short</a:t>
            </a: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3689350" y="1035050"/>
            <a:ext cx="2624138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600" b="0" dirty="0">
                <a:solidFill>
                  <a:srgbClr val="0000FF"/>
                </a:solidFill>
              </a:rPr>
              <a:t>Charles Martel</a:t>
            </a: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6662738" y="1370013"/>
            <a:ext cx="2252662" cy="17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6000"/>
              </a:lnSpc>
              <a:spcBef>
                <a:spcPct val="18000"/>
              </a:spcBef>
              <a:spcAft>
                <a:spcPct val="18000"/>
              </a:spcAft>
            </a:pPr>
            <a:r>
              <a:rPr lang="en-US" sz="1600" b="0" dirty="0">
                <a:solidFill>
                  <a:srgbClr val="0000FF"/>
                </a:solidFill>
              </a:rPr>
              <a:t>Many rulers had the same name, so an adjective such as </a:t>
            </a:r>
            <a:r>
              <a:rPr lang="ja-JP" altLang="en-US" sz="1600" b="0" dirty="0">
                <a:solidFill>
                  <a:srgbClr val="0000FF"/>
                </a:solidFill>
              </a:rPr>
              <a:t>“</a:t>
            </a:r>
            <a:r>
              <a:rPr lang="en-US" sz="1600" b="0" dirty="0">
                <a:solidFill>
                  <a:srgbClr val="0000FF"/>
                </a:solidFill>
              </a:rPr>
              <a:t>bald,</a:t>
            </a:r>
            <a:r>
              <a:rPr lang="ja-JP" altLang="en-US" sz="1600" b="0" dirty="0">
                <a:solidFill>
                  <a:srgbClr val="0000FF"/>
                </a:solidFill>
              </a:rPr>
              <a:t>”</a:t>
            </a:r>
            <a:r>
              <a:rPr lang="en-US" sz="1600" b="0" dirty="0">
                <a:solidFill>
                  <a:srgbClr val="0000FF"/>
                </a:solidFill>
              </a:rPr>
              <a:t> or </a:t>
            </a:r>
            <a:r>
              <a:rPr lang="ja-JP" altLang="en-US" sz="1600" b="0" dirty="0">
                <a:solidFill>
                  <a:srgbClr val="0000FF"/>
                </a:solidFill>
              </a:rPr>
              <a:t>“</a:t>
            </a:r>
            <a:r>
              <a:rPr lang="en-US" sz="1600" b="0" dirty="0">
                <a:solidFill>
                  <a:srgbClr val="0000FF"/>
                </a:solidFill>
              </a:rPr>
              <a:t>short</a:t>
            </a:r>
            <a:r>
              <a:rPr lang="ja-JP" altLang="en-US" sz="1600" b="0" dirty="0">
                <a:solidFill>
                  <a:srgbClr val="0000FF"/>
                </a:solidFill>
              </a:rPr>
              <a:t>”</a:t>
            </a:r>
            <a:r>
              <a:rPr lang="en-US" sz="1600" b="0" dirty="0">
                <a:solidFill>
                  <a:srgbClr val="0000FF"/>
                </a:solidFill>
              </a:rPr>
              <a:t> could help people identify them; sometimes numbers were used.</a:t>
            </a:r>
          </a:p>
        </p:txBody>
      </p:sp>
      <p:sp>
        <p:nvSpPr>
          <p:cNvPr id="241671" name="Rectangle 2"/>
          <p:cNvSpPr>
            <a:spLocks noGrp="1" noChangeArrowheads="1"/>
          </p:cNvSpPr>
          <p:nvPr>
            <p:ph type="title"/>
          </p:nvPr>
        </p:nvSpPr>
        <p:spPr bwMode="ltGray">
          <a:xfrm>
            <a:off x="5676900" y="6997700"/>
            <a:ext cx="3389313" cy="269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F8F8F8"/>
                </a:solidFill>
                <a:latin typeface="Arial" charset="0"/>
              </a:rPr>
              <a:t>Daily Focus Skills Transparency 1</a:t>
            </a:r>
          </a:p>
        </p:txBody>
      </p:sp>
      <p:pic>
        <p:nvPicPr>
          <p:cNvPr id="241672" name="Picture 5" descr="GWH-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462713"/>
            <a:ext cx="3937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3" name="Picture 19" descr="windows_help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45953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4" name="Picture 20" descr="apple_help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645953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31856"/>
      </p:ext>
    </p:extLst>
  </p:cSld>
  <p:clrMapOvr>
    <a:masterClrMapping/>
  </p:clrMapOvr>
  <p:transition xmlns:p14="http://schemas.microsoft.com/office/powerpoint/2010/main">
    <p:zoom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1" grpId="0" autoUpdateAnimBg="0"/>
      <p:bldP spid="361482" grpId="0" autoUpdateAnimBg="0"/>
      <p:bldP spid="3614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82564"/>
            <a:ext cx="7410450" cy="6226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4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Charlemagne and the Carolingians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256"/>
            <a:ext cx="6593418" cy="4597494"/>
          </a:xfrm>
        </p:spPr>
        <p:txBody>
          <a:bodyPr/>
          <a:lstStyle/>
          <a:p>
            <a:r>
              <a:rPr lang="en-US" dirty="0" smtClean="0"/>
              <a:t>Charlemagne strongly supported </a:t>
            </a:r>
            <a:r>
              <a:rPr lang="en-US" u="sng" dirty="0" smtClean="0">
                <a:solidFill>
                  <a:srgbClr val="008000"/>
                </a:solidFill>
              </a:rPr>
              <a:t>learning</a:t>
            </a:r>
          </a:p>
          <a:p>
            <a:pPr lvl="1"/>
            <a:r>
              <a:rPr lang="en-US" dirty="0" smtClean="0"/>
              <a:t>Led to the </a:t>
            </a:r>
            <a:r>
              <a:rPr lang="en-US" b="1" u="sng" dirty="0" smtClean="0">
                <a:solidFill>
                  <a:srgbClr val="008000"/>
                </a:solidFill>
              </a:rPr>
              <a:t>Carolingian Renaissance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u="sng" dirty="0" smtClean="0">
                <a:solidFill>
                  <a:srgbClr val="008000"/>
                </a:solidFill>
              </a:rPr>
              <a:t>rebirth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Renewed interest in </a:t>
            </a:r>
            <a:r>
              <a:rPr lang="en-US" u="sng" dirty="0" smtClean="0">
                <a:solidFill>
                  <a:srgbClr val="008000"/>
                </a:solidFill>
              </a:rPr>
              <a:t>Latin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culture and </a:t>
            </a:r>
            <a:r>
              <a:rPr lang="en-US" u="sng" dirty="0" smtClean="0">
                <a:solidFill>
                  <a:srgbClr val="008000"/>
                </a:solidFill>
              </a:rPr>
              <a:t>classical</a:t>
            </a:r>
            <a:r>
              <a:rPr lang="en-US" dirty="0" smtClean="0"/>
              <a:t> works (</a:t>
            </a:r>
            <a:r>
              <a:rPr lang="en-US" u="sng" dirty="0" smtClean="0">
                <a:solidFill>
                  <a:srgbClr val="008000"/>
                </a:solidFill>
              </a:rPr>
              <a:t>Greeks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008000"/>
                </a:solidFill>
              </a:rPr>
              <a:t>Romans</a:t>
            </a:r>
            <a:r>
              <a:rPr lang="en-US" dirty="0" smtClean="0"/>
              <a:t>)</a:t>
            </a:r>
          </a:p>
          <a:p>
            <a:pPr lvl="2"/>
            <a:r>
              <a:rPr lang="en-US" u="sng" dirty="0" smtClean="0">
                <a:solidFill>
                  <a:srgbClr val="008000"/>
                </a:solidFill>
              </a:rPr>
              <a:t>Monasteries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played an important role</a:t>
            </a:r>
          </a:p>
          <a:p>
            <a:pPr lvl="3"/>
            <a:r>
              <a:rPr lang="en-US" dirty="0" smtClean="0"/>
              <a:t>Benedictine </a:t>
            </a:r>
            <a:r>
              <a:rPr lang="en-US" u="sng" dirty="0" smtClean="0">
                <a:solidFill>
                  <a:srgbClr val="008000"/>
                </a:solidFill>
              </a:rPr>
              <a:t>monks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copied Christian and Latin </a:t>
            </a:r>
            <a:r>
              <a:rPr lang="en-US" u="sng" dirty="0" smtClean="0">
                <a:solidFill>
                  <a:srgbClr val="008000"/>
                </a:solidFill>
              </a:rPr>
              <a:t>manuscripts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in writing rooms, called </a:t>
            </a:r>
            <a:r>
              <a:rPr lang="en-US" b="1" u="sng" dirty="0" smtClean="0">
                <a:solidFill>
                  <a:srgbClr val="008000"/>
                </a:solidFill>
              </a:rPr>
              <a:t>scriptoria</a:t>
            </a:r>
          </a:p>
          <a:p>
            <a:pPr lvl="3"/>
            <a:r>
              <a:rPr lang="en-US" dirty="0" smtClean="0"/>
              <a:t>Most of the </a:t>
            </a:r>
            <a:r>
              <a:rPr lang="en-US" u="sng" dirty="0" smtClean="0">
                <a:solidFill>
                  <a:srgbClr val="008000"/>
                </a:solidFill>
              </a:rPr>
              <a:t>Roman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works we have today exist because of these </a:t>
            </a:r>
            <a:r>
              <a:rPr lang="en-US" u="sng" dirty="0" smtClean="0">
                <a:solidFill>
                  <a:srgbClr val="008000"/>
                </a:solidFill>
              </a:rPr>
              <a:t>Carolingian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monks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148" y="4485311"/>
            <a:ext cx="1824348" cy="2150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148" y="1962964"/>
            <a:ext cx="1824348" cy="220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5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Transforming the Roman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2" y="3354916"/>
            <a:ext cx="2617492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009" y="5705501"/>
            <a:ext cx="300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2659" y="5685419"/>
            <a:ext cx="300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Germanic Kingdoms </a:t>
            </a:r>
          </a:p>
          <a:p>
            <a:pPr algn="ctr"/>
            <a:r>
              <a:rPr lang="en-US" dirty="0" smtClean="0"/>
              <a:t>500 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59" y="3354917"/>
            <a:ext cx="3308350" cy="2324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43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Germanic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8" y="2038256"/>
            <a:ext cx="8667750" cy="4491661"/>
          </a:xfrm>
        </p:spPr>
        <p:txBody>
          <a:bodyPr>
            <a:normAutofit/>
          </a:bodyPr>
          <a:lstStyle/>
          <a:p>
            <a:r>
              <a:rPr lang="en-US" dirty="0" smtClean="0"/>
              <a:t>Germanic peoples began </a:t>
            </a:r>
            <a:r>
              <a:rPr lang="en-US" u="sng" dirty="0" smtClean="0">
                <a:solidFill>
                  <a:srgbClr val="008000"/>
                </a:solidFill>
              </a:rPr>
              <a:t>moving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into the lands of the Roman Empire around the </a:t>
            </a:r>
            <a:r>
              <a:rPr lang="en-US" u="sng" dirty="0" smtClean="0">
                <a:solidFill>
                  <a:srgbClr val="008000"/>
                </a:solidFill>
              </a:rPr>
              <a:t>3</a:t>
            </a:r>
            <a:r>
              <a:rPr lang="en-US" u="sng" baseline="30000" dirty="0" smtClean="0">
                <a:solidFill>
                  <a:srgbClr val="008000"/>
                </a:solidFill>
              </a:rPr>
              <a:t>rd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Century</a:t>
            </a:r>
          </a:p>
          <a:p>
            <a:pPr lvl="1"/>
            <a:r>
              <a:rPr lang="en-US" dirty="0" smtClean="0"/>
              <a:t>Visigoths occupied </a:t>
            </a:r>
            <a:r>
              <a:rPr lang="en-US" u="sng" dirty="0" smtClean="0">
                <a:solidFill>
                  <a:srgbClr val="008000"/>
                </a:solidFill>
              </a:rPr>
              <a:t>Spain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008000"/>
                </a:solidFill>
              </a:rPr>
              <a:t>Italy</a:t>
            </a:r>
            <a:r>
              <a:rPr lang="en-US" dirty="0" smtClean="0"/>
              <a:t>(</a:t>
            </a:r>
            <a:r>
              <a:rPr lang="en-US" u="sng" dirty="0" smtClean="0">
                <a:solidFill>
                  <a:srgbClr val="008000"/>
                </a:solidFill>
              </a:rPr>
              <a:t>Ostrogoths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later took control)</a:t>
            </a:r>
          </a:p>
          <a:p>
            <a:pPr lvl="1"/>
            <a:r>
              <a:rPr lang="en-US" dirty="0" smtClean="0"/>
              <a:t>Angles and Saxons- </a:t>
            </a:r>
            <a:r>
              <a:rPr lang="en-US" u="sng" dirty="0" smtClean="0">
                <a:solidFill>
                  <a:srgbClr val="008000"/>
                </a:solidFill>
              </a:rPr>
              <a:t>Britain</a:t>
            </a:r>
          </a:p>
          <a:p>
            <a:pPr lvl="1"/>
            <a:r>
              <a:rPr lang="en-US" dirty="0" smtClean="0"/>
              <a:t>Saxons- Northern </a:t>
            </a:r>
            <a:r>
              <a:rPr lang="en-US" u="sng" dirty="0" smtClean="0">
                <a:solidFill>
                  <a:srgbClr val="008000"/>
                </a:solidFill>
              </a:rPr>
              <a:t>Germany</a:t>
            </a:r>
          </a:p>
          <a:p>
            <a:pPr lvl="1"/>
            <a:r>
              <a:rPr lang="en-US" dirty="0" smtClean="0"/>
              <a:t>Franks- </a:t>
            </a:r>
            <a:r>
              <a:rPr lang="en-US" u="sng" dirty="0" smtClean="0">
                <a:solidFill>
                  <a:srgbClr val="008000"/>
                </a:solidFill>
              </a:rPr>
              <a:t>France</a:t>
            </a:r>
          </a:p>
          <a:p>
            <a:r>
              <a:rPr lang="en-US" dirty="0" smtClean="0"/>
              <a:t>Longest lasting was the K. of the </a:t>
            </a:r>
            <a:r>
              <a:rPr lang="en-US" u="sng" dirty="0" smtClean="0">
                <a:solidFill>
                  <a:srgbClr val="008000"/>
                </a:solidFill>
              </a:rPr>
              <a:t>Franks</a:t>
            </a:r>
          </a:p>
          <a:p>
            <a:pPr lvl="1"/>
            <a:r>
              <a:rPr lang="en-US" b="1" u="sng" dirty="0" smtClean="0">
                <a:solidFill>
                  <a:srgbClr val="008000"/>
                </a:solidFill>
              </a:rPr>
              <a:t>Clovis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established it around </a:t>
            </a:r>
            <a:r>
              <a:rPr lang="en-US" u="sng" dirty="0" smtClean="0">
                <a:solidFill>
                  <a:srgbClr val="008000"/>
                </a:solidFill>
              </a:rPr>
              <a:t>500</a:t>
            </a:r>
          </a:p>
          <a:p>
            <a:pPr lvl="2"/>
            <a:r>
              <a:rPr lang="en-US" dirty="0" smtClean="0"/>
              <a:t>Strong </a:t>
            </a:r>
            <a:r>
              <a:rPr lang="en-US" u="sng" dirty="0" smtClean="0">
                <a:solidFill>
                  <a:srgbClr val="008000"/>
                </a:solidFill>
              </a:rPr>
              <a:t>military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leader</a:t>
            </a:r>
          </a:p>
          <a:p>
            <a:pPr lvl="2"/>
            <a:r>
              <a:rPr lang="en-US" dirty="0" smtClean="0"/>
              <a:t>First Germanic ruler to convert to </a:t>
            </a:r>
            <a:r>
              <a:rPr lang="en-US" u="sng" dirty="0" smtClean="0">
                <a:solidFill>
                  <a:srgbClr val="008000"/>
                </a:solidFill>
              </a:rPr>
              <a:t>Christianity</a:t>
            </a:r>
            <a:r>
              <a:rPr lang="en-US" dirty="0" smtClean="0"/>
              <a:t>- won support of </a:t>
            </a:r>
            <a:r>
              <a:rPr lang="en-US" u="sng" dirty="0" smtClean="0">
                <a:solidFill>
                  <a:srgbClr val="008000"/>
                </a:solidFill>
              </a:rPr>
              <a:t>Roman Catholic Church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34" y="3174999"/>
            <a:ext cx="3156480" cy="22174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69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04938" y="533400"/>
            <a:ext cx="7000875" cy="5715000"/>
            <a:chOff x="885" y="336"/>
            <a:chExt cx="4410" cy="3600"/>
          </a:xfrm>
        </p:grpSpPr>
        <p:pic>
          <p:nvPicPr>
            <p:cNvPr id="5" name="Picture 16" descr="p286-ma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" y="336"/>
              <a:ext cx="399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 descr="p286-locat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" y="342"/>
              <a:ext cx="1036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88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256"/>
            <a:ext cx="9144000" cy="4608077"/>
          </a:xfrm>
        </p:spPr>
        <p:txBody>
          <a:bodyPr/>
          <a:lstStyle/>
          <a:p>
            <a:r>
              <a:rPr lang="en-US" dirty="0" smtClean="0"/>
              <a:t>By the 4</a:t>
            </a:r>
            <a:r>
              <a:rPr lang="en-US" baseline="30000" dirty="0" smtClean="0"/>
              <a:t>th</a:t>
            </a:r>
            <a:r>
              <a:rPr lang="en-US" dirty="0" smtClean="0"/>
              <a:t> C, </a:t>
            </a:r>
            <a:r>
              <a:rPr lang="en-US" u="sng" dirty="0" smtClean="0">
                <a:solidFill>
                  <a:srgbClr val="008000"/>
                </a:solidFill>
              </a:rPr>
              <a:t>Christianity</a:t>
            </a:r>
            <a:r>
              <a:rPr lang="en-US" dirty="0" smtClean="0"/>
              <a:t> had become the supreme </a:t>
            </a:r>
            <a:r>
              <a:rPr lang="en-US" u="sng" dirty="0" smtClean="0">
                <a:solidFill>
                  <a:srgbClr val="008000"/>
                </a:solidFill>
              </a:rPr>
              <a:t>religion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of the </a:t>
            </a:r>
            <a:r>
              <a:rPr lang="en-US" u="sng" dirty="0" smtClean="0">
                <a:solidFill>
                  <a:srgbClr val="008000"/>
                </a:solidFill>
              </a:rPr>
              <a:t>Roman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Empire</a:t>
            </a:r>
          </a:p>
          <a:p>
            <a:pPr lvl="1"/>
            <a:r>
              <a:rPr lang="en-US" dirty="0" smtClean="0"/>
              <a:t>Developed a system of </a:t>
            </a:r>
            <a:r>
              <a:rPr lang="en-US" u="sng" dirty="0" smtClean="0">
                <a:solidFill>
                  <a:srgbClr val="008000"/>
                </a:solidFill>
              </a:rPr>
              <a:t>organization</a:t>
            </a:r>
          </a:p>
          <a:p>
            <a:pPr lvl="2"/>
            <a:r>
              <a:rPr lang="en-US" u="sng" dirty="0" smtClean="0">
                <a:solidFill>
                  <a:srgbClr val="008000"/>
                </a:solidFill>
              </a:rPr>
              <a:t>Priests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head local </a:t>
            </a:r>
            <a:r>
              <a:rPr lang="en-US" u="sng" dirty="0" smtClean="0">
                <a:solidFill>
                  <a:srgbClr val="008000"/>
                </a:solidFill>
              </a:rPr>
              <a:t>parishes</a:t>
            </a:r>
          </a:p>
          <a:p>
            <a:pPr lvl="2"/>
            <a:r>
              <a:rPr lang="en-US" dirty="0" smtClean="0"/>
              <a:t>A group of parishes=</a:t>
            </a:r>
            <a:r>
              <a:rPr lang="en-US" u="sng" dirty="0" smtClean="0">
                <a:solidFill>
                  <a:srgbClr val="008000"/>
                </a:solidFill>
              </a:rPr>
              <a:t>bishopric</a:t>
            </a:r>
          </a:p>
          <a:p>
            <a:pPr lvl="3"/>
            <a:r>
              <a:rPr lang="en-US" dirty="0" smtClean="0"/>
              <a:t>Headed by a </a:t>
            </a:r>
            <a:r>
              <a:rPr lang="en-US" u="sng" dirty="0" smtClean="0">
                <a:solidFill>
                  <a:srgbClr val="008000"/>
                </a:solidFill>
              </a:rPr>
              <a:t>bishop</a:t>
            </a:r>
          </a:p>
          <a:p>
            <a:pPr lvl="2"/>
            <a:r>
              <a:rPr lang="en-US" dirty="0" smtClean="0"/>
              <a:t>A group of bishoprics=</a:t>
            </a:r>
            <a:r>
              <a:rPr lang="en-US" u="sng" dirty="0" smtClean="0">
                <a:solidFill>
                  <a:srgbClr val="008000"/>
                </a:solidFill>
              </a:rPr>
              <a:t>archbishopric</a:t>
            </a:r>
          </a:p>
          <a:p>
            <a:pPr lvl="3"/>
            <a:r>
              <a:rPr lang="en-US" dirty="0" smtClean="0"/>
              <a:t>Headed by an </a:t>
            </a:r>
            <a:r>
              <a:rPr lang="en-US" u="sng" dirty="0" smtClean="0">
                <a:solidFill>
                  <a:srgbClr val="008000"/>
                </a:solidFill>
              </a:rPr>
              <a:t>archbishop</a:t>
            </a:r>
          </a:p>
          <a:p>
            <a:pPr lvl="2"/>
            <a:r>
              <a:rPr lang="en-US" dirty="0" smtClean="0"/>
              <a:t>The </a:t>
            </a:r>
            <a:r>
              <a:rPr lang="en-US" u="sng" dirty="0" smtClean="0">
                <a:solidFill>
                  <a:srgbClr val="008000"/>
                </a:solidFill>
              </a:rPr>
              <a:t>Bishop of Rome</a:t>
            </a:r>
            <a:r>
              <a:rPr lang="en-US" dirty="0" smtClean="0"/>
              <a:t> came to claim he was the </a:t>
            </a:r>
            <a:r>
              <a:rPr lang="en-US" u="sng" dirty="0" smtClean="0">
                <a:solidFill>
                  <a:srgbClr val="008000"/>
                </a:solidFill>
              </a:rPr>
              <a:t>leader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of the Roman </a:t>
            </a:r>
            <a:r>
              <a:rPr lang="en-US" u="sng" dirty="0" smtClean="0">
                <a:solidFill>
                  <a:srgbClr val="008000"/>
                </a:solidFill>
              </a:rPr>
              <a:t>Catholic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Church (the </a:t>
            </a:r>
            <a:r>
              <a:rPr lang="en-US" u="sng" dirty="0" smtClean="0">
                <a:solidFill>
                  <a:srgbClr val="008000"/>
                </a:solidFill>
              </a:rPr>
              <a:t>Pope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Based on the belief that </a:t>
            </a:r>
            <a:r>
              <a:rPr lang="en-US" u="sng" dirty="0" smtClean="0">
                <a:solidFill>
                  <a:srgbClr val="008000"/>
                </a:solidFill>
              </a:rPr>
              <a:t>Jesus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gave </a:t>
            </a:r>
            <a:r>
              <a:rPr lang="en-US" u="sng" dirty="0" smtClean="0">
                <a:solidFill>
                  <a:srgbClr val="008000"/>
                </a:solidFill>
              </a:rPr>
              <a:t>Peter</a:t>
            </a:r>
            <a:r>
              <a:rPr lang="en-US" dirty="0" smtClean="0"/>
              <a:t> the keys to </a:t>
            </a:r>
            <a:r>
              <a:rPr lang="en-US" u="sng" dirty="0" smtClean="0">
                <a:solidFill>
                  <a:srgbClr val="008000"/>
                </a:solidFill>
              </a:rPr>
              <a:t>Heaven</a:t>
            </a:r>
          </a:p>
          <a:p>
            <a:pPr lvl="4"/>
            <a:r>
              <a:rPr lang="en-US" dirty="0" smtClean="0"/>
              <a:t>Peter=1</a:t>
            </a:r>
            <a:r>
              <a:rPr lang="en-US" baseline="30000" dirty="0" smtClean="0"/>
              <a:t>st</a:t>
            </a:r>
            <a:r>
              <a:rPr lang="en-US" dirty="0" smtClean="0"/>
              <a:t> Bishop of Rome (1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8000"/>
                </a:solidFill>
              </a:rPr>
              <a:t>Pope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415" y="2534708"/>
            <a:ext cx="3026835" cy="2270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1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256"/>
            <a:ext cx="5715000" cy="4618661"/>
          </a:xfrm>
        </p:spPr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u="sng" dirty="0" smtClean="0">
                <a:solidFill>
                  <a:srgbClr val="008000"/>
                </a:solidFill>
              </a:rPr>
              <a:t>Western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Europeans accepted the pope as </a:t>
            </a:r>
            <a:r>
              <a:rPr lang="en-US" u="sng" dirty="0" smtClean="0">
                <a:solidFill>
                  <a:srgbClr val="008000"/>
                </a:solidFill>
              </a:rPr>
              <a:t>leader</a:t>
            </a:r>
            <a:r>
              <a:rPr lang="en-US" dirty="0" smtClean="0"/>
              <a:t>, but his role was </a:t>
            </a:r>
            <a:r>
              <a:rPr lang="en-US" u="sng" dirty="0" smtClean="0">
                <a:solidFill>
                  <a:srgbClr val="008000"/>
                </a:solidFill>
              </a:rPr>
              <a:t>undecided</a:t>
            </a:r>
          </a:p>
          <a:p>
            <a:pPr lvl="1"/>
            <a:r>
              <a:rPr lang="en-US" b="1" u="sng" dirty="0" smtClean="0">
                <a:solidFill>
                  <a:srgbClr val="008000"/>
                </a:solidFill>
              </a:rPr>
              <a:t>Pope Gregory I </a:t>
            </a:r>
            <a:r>
              <a:rPr lang="en-US" dirty="0" smtClean="0"/>
              <a:t>(590-604) extended the </a:t>
            </a:r>
            <a:r>
              <a:rPr lang="en-US" u="sng" dirty="0" smtClean="0">
                <a:solidFill>
                  <a:srgbClr val="008000"/>
                </a:solidFill>
              </a:rPr>
              <a:t>power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of the papacy</a:t>
            </a:r>
          </a:p>
          <a:p>
            <a:pPr lvl="2"/>
            <a:r>
              <a:rPr lang="en-US" dirty="0" smtClean="0"/>
              <a:t>Took </a:t>
            </a:r>
            <a:r>
              <a:rPr lang="en-US" u="sng" dirty="0" smtClean="0">
                <a:solidFill>
                  <a:srgbClr val="008000"/>
                </a:solidFill>
              </a:rPr>
              <a:t>political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control over </a:t>
            </a:r>
            <a:r>
              <a:rPr lang="en-US" u="sng" dirty="0" smtClean="0">
                <a:solidFill>
                  <a:srgbClr val="008000"/>
                </a:solidFill>
              </a:rPr>
              <a:t>Rome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and surrounding areas (</a:t>
            </a:r>
            <a:r>
              <a:rPr lang="en-US" b="1" u="sng" dirty="0" smtClean="0">
                <a:solidFill>
                  <a:srgbClr val="008000"/>
                </a:solidFill>
              </a:rPr>
              <a:t>Papal States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Used Church </a:t>
            </a:r>
            <a:r>
              <a:rPr lang="en-US" u="sng" dirty="0" smtClean="0">
                <a:solidFill>
                  <a:srgbClr val="008000"/>
                </a:solidFill>
              </a:rPr>
              <a:t>revenues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to raise armies</a:t>
            </a:r>
          </a:p>
          <a:p>
            <a:pPr lvl="4"/>
            <a:r>
              <a:rPr lang="en-US" dirty="0" smtClean="0"/>
              <a:t>Fought off the </a:t>
            </a:r>
            <a:r>
              <a:rPr lang="en-US" u="sng" dirty="0" smtClean="0">
                <a:solidFill>
                  <a:srgbClr val="008000"/>
                </a:solidFill>
              </a:rPr>
              <a:t>Byzantines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and the </a:t>
            </a:r>
            <a:r>
              <a:rPr lang="en-US" u="sng" dirty="0" smtClean="0">
                <a:solidFill>
                  <a:srgbClr val="008000"/>
                </a:solidFill>
              </a:rPr>
              <a:t>Lombards</a:t>
            </a:r>
          </a:p>
          <a:p>
            <a:pPr lvl="2"/>
            <a:r>
              <a:rPr lang="en-US" dirty="0" smtClean="0"/>
              <a:t>Extended his power within the Church</a:t>
            </a:r>
          </a:p>
          <a:p>
            <a:pPr lvl="2"/>
            <a:r>
              <a:rPr lang="en-US" u="sng" dirty="0" smtClean="0">
                <a:solidFill>
                  <a:srgbClr val="008000"/>
                </a:solidFill>
              </a:rPr>
              <a:t>Converted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non-Christians through the </a:t>
            </a:r>
            <a:r>
              <a:rPr lang="en-US" u="sng" dirty="0" smtClean="0">
                <a:solidFill>
                  <a:srgbClr val="008000"/>
                </a:solidFill>
              </a:rPr>
              <a:t>monastic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movement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04081"/>
            <a:ext cx="3274484" cy="1990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833" y="1343223"/>
            <a:ext cx="2012892" cy="2832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6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Church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083" y="2254251"/>
            <a:ext cx="2510896" cy="19727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256"/>
            <a:ext cx="8913813" cy="4533994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008000"/>
                </a:solidFill>
              </a:rPr>
              <a:t>Monks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separate themselves from </a:t>
            </a:r>
            <a:r>
              <a:rPr lang="en-US" u="sng" dirty="0">
                <a:solidFill>
                  <a:srgbClr val="008000"/>
                </a:solidFill>
              </a:rPr>
              <a:t>worldly</a:t>
            </a:r>
            <a:r>
              <a:rPr lang="en-US" dirty="0"/>
              <a:t>, everyday life to </a:t>
            </a:r>
            <a:r>
              <a:rPr lang="en-US" u="sng" dirty="0">
                <a:solidFill>
                  <a:srgbClr val="008000"/>
                </a:solidFill>
              </a:rPr>
              <a:t>dedicate</a:t>
            </a:r>
            <a:r>
              <a:rPr lang="en-US" dirty="0"/>
              <a:t> themselves to </a:t>
            </a:r>
            <a:r>
              <a:rPr lang="en-US" u="sng" dirty="0">
                <a:solidFill>
                  <a:srgbClr val="008000"/>
                </a:solidFill>
              </a:rPr>
              <a:t>God</a:t>
            </a:r>
          </a:p>
          <a:p>
            <a:pPr lvl="1"/>
            <a:r>
              <a:rPr lang="en-US" b="1" u="sng" dirty="0" smtClean="0">
                <a:solidFill>
                  <a:srgbClr val="008000"/>
                </a:solidFill>
              </a:rPr>
              <a:t>Monasticism</a:t>
            </a:r>
            <a:r>
              <a:rPr lang="en-US" dirty="0"/>
              <a:t>=living the life of a </a:t>
            </a:r>
            <a:r>
              <a:rPr lang="en-US" dirty="0" smtClean="0"/>
              <a:t>monk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C- </a:t>
            </a:r>
            <a:r>
              <a:rPr lang="en-US" u="sng" dirty="0" smtClean="0">
                <a:solidFill>
                  <a:srgbClr val="008000"/>
                </a:solidFill>
              </a:rPr>
              <a:t>St. Benedict</a:t>
            </a:r>
            <a:r>
              <a:rPr lang="en-US" dirty="0" smtClean="0"/>
              <a:t> founded an order</a:t>
            </a:r>
          </a:p>
          <a:p>
            <a:pPr lvl="2"/>
            <a:r>
              <a:rPr lang="en-US" dirty="0" smtClean="0"/>
              <a:t>Divided the day into </a:t>
            </a:r>
            <a:r>
              <a:rPr lang="en-US" u="sng" dirty="0" smtClean="0">
                <a:solidFill>
                  <a:srgbClr val="008000"/>
                </a:solidFill>
              </a:rPr>
              <a:t>activities</a:t>
            </a:r>
          </a:p>
          <a:p>
            <a:pPr lvl="3"/>
            <a:r>
              <a:rPr lang="en-US" dirty="0" smtClean="0"/>
              <a:t>Emphasize </a:t>
            </a:r>
            <a:r>
              <a:rPr lang="en-US" u="sng" dirty="0" smtClean="0">
                <a:solidFill>
                  <a:srgbClr val="008000"/>
                </a:solidFill>
              </a:rPr>
              <a:t>prayer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and physical </a:t>
            </a:r>
            <a:r>
              <a:rPr lang="en-US" u="sng" dirty="0" smtClean="0">
                <a:solidFill>
                  <a:srgbClr val="008000"/>
                </a:solidFill>
              </a:rPr>
              <a:t>labor</a:t>
            </a:r>
          </a:p>
          <a:p>
            <a:pPr lvl="3"/>
            <a:r>
              <a:rPr lang="en-US" dirty="0" smtClean="0"/>
              <a:t>All aspects of </a:t>
            </a:r>
            <a:r>
              <a:rPr lang="en-US" u="sng" dirty="0" smtClean="0">
                <a:solidFill>
                  <a:srgbClr val="008000"/>
                </a:solidFill>
              </a:rPr>
              <a:t>Benedictine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life were </a:t>
            </a:r>
            <a:r>
              <a:rPr lang="en-US" u="sng" dirty="0" smtClean="0">
                <a:solidFill>
                  <a:srgbClr val="008000"/>
                </a:solidFill>
              </a:rPr>
              <a:t>communal</a:t>
            </a:r>
          </a:p>
          <a:p>
            <a:pPr lvl="4"/>
            <a:r>
              <a:rPr lang="en-US" dirty="0" smtClean="0"/>
              <a:t>An </a:t>
            </a:r>
            <a:r>
              <a:rPr lang="en-US" b="1" u="sng" dirty="0" smtClean="0">
                <a:solidFill>
                  <a:srgbClr val="008000"/>
                </a:solidFill>
              </a:rPr>
              <a:t>abbot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(“father”) ruled each Benedictine </a:t>
            </a:r>
            <a:r>
              <a:rPr lang="en-US" u="sng" dirty="0" smtClean="0">
                <a:solidFill>
                  <a:srgbClr val="008000"/>
                </a:solidFill>
              </a:rPr>
              <a:t>monastery</a:t>
            </a:r>
          </a:p>
          <a:p>
            <a:pPr lvl="2"/>
            <a:r>
              <a:rPr lang="en-US" dirty="0" smtClean="0"/>
              <a:t>Took a vow of poverty</a:t>
            </a:r>
          </a:p>
          <a:p>
            <a:pPr lvl="3"/>
            <a:r>
              <a:rPr lang="en-US" dirty="0" smtClean="0"/>
              <a:t>Became the </a:t>
            </a:r>
            <a:r>
              <a:rPr lang="en-US" u="sng" dirty="0" smtClean="0">
                <a:solidFill>
                  <a:srgbClr val="008000"/>
                </a:solidFill>
              </a:rPr>
              <a:t>heroes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of Christian civilization due to their commitment</a:t>
            </a:r>
          </a:p>
          <a:p>
            <a:pPr lvl="2"/>
            <a:r>
              <a:rPr lang="en-US" dirty="0" smtClean="0"/>
              <a:t>Became the </a:t>
            </a:r>
            <a:r>
              <a:rPr lang="en-US" u="sng" dirty="0" smtClean="0">
                <a:solidFill>
                  <a:srgbClr val="008000"/>
                </a:solidFill>
              </a:rPr>
              <a:t>social workers</a:t>
            </a:r>
            <a:r>
              <a:rPr lang="en-US" dirty="0" smtClean="0"/>
              <a:t> of society</a:t>
            </a:r>
          </a:p>
          <a:p>
            <a:pPr lvl="2"/>
            <a:r>
              <a:rPr lang="en-US" dirty="0" smtClean="0"/>
              <a:t>Monasteries became </a:t>
            </a:r>
            <a:r>
              <a:rPr lang="en-US" u="sng" dirty="0" smtClean="0">
                <a:solidFill>
                  <a:srgbClr val="008000"/>
                </a:solidFill>
              </a:rPr>
              <a:t>important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centers of </a:t>
            </a:r>
            <a:r>
              <a:rPr lang="en-US" u="sng" dirty="0" smtClean="0">
                <a:solidFill>
                  <a:srgbClr val="008000"/>
                </a:solidFill>
              </a:rPr>
              <a:t>learning</a:t>
            </a:r>
          </a:p>
          <a:p>
            <a:pPr lvl="1"/>
            <a:r>
              <a:rPr lang="en-US" dirty="0" smtClean="0"/>
              <a:t>Monks would spread </a:t>
            </a:r>
            <a:r>
              <a:rPr lang="en-US" u="sng" dirty="0" smtClean="0">
                <a:solidFill>
                  <a:srgbClr val="008000"/>
                </a:solidFill>
              </a:rPr>
              <a:t>Christianity</a:t>
            </a:r>
          </a:p>
          <a:p>
            <a:pPr lvl="2"/>
            <a:r>
              <a:rPr lang="en-US" b="1" u="sng" dirty="0" smtClean="0">
                <a:solidFill>
                  <a:srgbClr val="008000"/>
                </a:solidFill>
              </a:rPr>
              <a:t>Missionaries</a:t>
            </a:r>
            <a:r>
              <a:rPr lang="en-US" dirty="0" smtClean="0"/>
              <a:t>= people sent out to carry a </a:t>
            </a:r>
            <a:r>
              <a:rPr lang="en-US" u="sng" dirty="0" smtClean="0">
                <a:solidFill>
                  <a:srgbClr val="008000"/>
                </a:solidFill>
              </a:rPr>
              <a:t>religious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message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256"/>
            <a:ext cx="6117167" cy="4576327"/>
          </a:xfrm>
        </p:spPr>
        <p:txBody>
          <a:bodyPr/>
          <a:lstStyle/>
          <a:p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Could become </a:t>
            </a:r>
            <a:r>
              <a:rPr lang="en-US" b="1" u="sng" dirty="0" smtClean="0">
                <a:solidFill>
                  <a:srgbClr val="008000"/>
                </a:solidFill>
              </a:rPr>
              <a:t>nuns</a:t>
            </a:r>
            <a:r>
              <a:rPr lang="en-US" dirty="0" smtClean="0"/>
              <a:t>- dedicate their </a:t>
            </a:r>
            <a:r>
              <a:rPr lang="en-US" u="sng" dirty="0" smtClean="0">
                <a:solidFill>
                  <a:srgbClr val="008000"/>
                </a:solidFill>
              </a:rPr>
              <a:t>lives</a:t>
            </a:r>
            <a:r>
              <a:rPr lang="en-US" dirty="0" smtClean="0"/>
              <a:t> to God</a:t>
            </a:r>
          </a:p>
          <a:p>
            <a:pPr lvl="1"/>
            <a:r>
              <a:rPr lang="en-US" dirty="0" smtClean="0"/>
              <a:t>Lived in </a:t>
            </a:r>
            <a:r>
              <a:rPr lang="en-US" u="sng" dirty="0" smtClean="0">
                <a:solidFill>
                  <a:srgbClr val="008000"/>
                </a:solidFill>
              </a:rPr>
              <a:t>convents</a:t>
            </a:r>
            <a:r>
              <a:rPr lang="en-US" dirty="0" smtClean="0"/>
              <a:t>, headed by </a:t>
            </a:r>
            <a:r>
              <a:rPr lang="en-US" u="sng" dirty="0" smtClean="0">
                <a:solidFill>
                  <a:srgbClr val="008000"/>
                </a:solidFill>
              </a:rPr>
              <a:t>abbesses</a:t>
            </a:r>
          </a:p>
          <a:p>
            <a:pPr lvl="1"/>
            <a:r>
              <a:rPr lang="en-US" dirty="0" smtClean="0"/>
              <a:t>Many belonged to </a:t>
            </a:r>
            <a:r>
              <a:rPr lang="en-US" u="sng" dirty="0" smtClean="0">
                <a:solidFill>
                  <a:srgbClr val="008000"/>
                </a:solidFill>
              </a:rPr>
              <a:t>royal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houses</a:t>
            </a:r>
          </a:p>
          <a:p>
            <a:pPr lvl="2"/>
            <a:r>
              <a:rPr lang="en-US" dirty="0" smtClean="0"/>
              <a:t>Only way for women to receive an </a:t>
            </a:r>
            <a:r>
              <a:rPr lang="en-US" u="sng" dirty="0" smtClean="0">
                <a:solidFill>
                  <a:srgbClr val="008000"/>
                </a:solidFill>
              </a:rPr>
              <a:t>education</a:t>
            </a:r>
          </a:p>
          <a:p>
            <a:pPr lvl="2"/>
            <a:r>
              <a:rPr lang="en-US" dirty="0" smtClean="0"/>
              <a:t>The abbess </a:t>
            </a:r>
            <a:r>
              <a:rPr lang="en-US" b="1" u="sng" dirty="0" smtClean="0">
                <a:solidFill>
                  <a:srgbClr val="008000"/>
                </a:solidFill>
              </a:rPr>
              <a:t>Hilda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founded a monastery in Whitby in 657</a:t>
            </a:r>
          </a:p>
          <a:p>
            <a:pPr lvl="3"/>
            <a:r>
              <a:rPr lang="en-US" dirty="0" smtClean="0"/>
              <a:t>Gave </a:t>
            </a:r>
            <a:r>
              <a:rPr lang="en-US" u="sng" dirty="0" smtClean="0">
                <a:solidFill>
                  <a:srgbClr val="008000"/>
                </a:solidFill>
              </a:rPr>
              <a:t>learning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 important role</a:t>
            </a:r>
          </a:p>
          <a:p>
            <a:pPr lvl="3"/>
            <a:r>
              <a:rPr lang="en-US" dirty="0" smtClean="0"/>
              <a:t>Educated </a:t>
            </a:r>
            <a:r>
              <a:rPr lang="en-US" u="sng" dirty="0" smtClean="0">
                <a:solidFill>
                  <a:srgbClr val="008000"/>
                </a:solidFill>
              </a:rPr>
              <a:t>5</a:t>
            </a:r>
            <a:r>
              <a:rPr lang="en-US" dirty="0" smtClean="0"/>
              <a:t> future </a:t>
            </a:r>
            <a:r>
              <a:rPr lang="en-US" u="sng" dirty="0" smtClean="0">
                <a:solidFill>
                  <a:srgbClr val="008000"/>
                </a:solidFill>
              </a:rPr>
              <a:t>bishops</a:t>
            </a:r>
            <a:endParaRPr lang="en-US" u="sng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311" y="4021667"/>
            <a:ext cx="1926905" cy="2592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49" y="1947333"/>
            <a:ext cx="2637457" cy="1826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27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Charlemagne and the Carolingians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256"/>
            <a:ext cx="7725834" cy="4819744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century- </a:t>
            </a:r>
            <a:r>
              <a:rPr lang="en-US" u="sng" dirty="0" smtClean="0">
                <a:solidFill>
                  <a:srgbClr val="008000"/>
                </a:solidFill>
              </a:rPr>
              <a:t>Frankish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kings lost their power</a:t>
            </a:r>
          </a:p>
          <a:p>
            <a:pPr lvl="1"/>
            <a:r>
              <a:rPr lang="en-US" dirty="0" smtClean="0"/>
              <a:t>Chief </a:t>
            </a:r>
            <a:r>
              <a:rPr lang="en-US" u="sng" dirty="0" smtClean="0">
                <a:solidFill>
                  <a:srgbClr val="008000"/>
                </a:solidFill>
              </a:rPr>
              <a:t>officers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of the king took </a:t>
            </a:r>
            <a:r>
              <a:rPr lang="en-US" u="sng" dirty="0" smtClean="0">
                <a:solidFill>
                  <a:srgbClr val="008000"/>
                </a:solidFill>
              </a:rPr>
              <a:t>control</a:t>
            </a:r>
          </a:p>
          <a:p>
            <a:pPr lvl="2"/>
            <a:r>
              <a:rPr lang="en-US" b="1" u="sng" dirty="0" smtClean="0">
                <a:solidFill>
                  <a:srgbClr val="008000"/>
                </a:solidFill>
              </a:rPr>
              <a:t>Pepin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assumed the throne</a:t>
            </a:r>
            <a:endParaRPr lang="en-US" dirty="0"/>
          </a:p>
          <a:p>
            <a:r>
              <a:rPr lang="en-US" dirty="0" smtClean="0"/>
              <a:t>Pepin’s son was </a:t>
            </a:r>
            <a:r>
              <a:rPr lang="en-US" u="sng" dirty="0" smtClean="0">
                <a:solidFill>
                  <a:srgbClr val="008000"/>
                </a:solidFill>
              </a:rPr>
              <a:t>Charles the Great</a:t>
            </a:r>
            <a:r>
              <a:rPr lang="en-US" dirty="0" smtClean="0"/>
              <a:t> (</a:t>
            </a:r>
            <a:r>
              <a:rPr lang="en-US" b="1" u="sng" dirty="0" smtClean="0">
                <a:solidFill>
                  <a:srgbClr val="008000"/>
                </a:solidFill>
              </a:rPr>
              <a:t>Charlemagne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 was a strong </a:t>
            </a:r>
            <a:r>
              <a:rPr lang="en-US" u="sng" dirty="0" smtClean="0">
                <a:solidFill>
                  <a:srgbClr val="008000"/>
                </a:solidFill>
              </a:rPr>
              <a:t>warrior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008000"/>
                </a:solidFill>
              </a:rPr>
              <a:t>statesman</a:t>
            </a:r>
            <a:r>
              <a:rPr lang="en-US" dirty="0" smtClean="0"/>
              <a:t>, and a devout </a:t>
            </a:r>
            <a:r>
              <a:rPr lang="en-US" u="sng" dirty="0" smtClean="0">
                <a:solidFill>
                  <a:srgbClr val="008000"/>
                </a:solidFill>
              </a:rPr>
              <a:t>Christian</a:t>
            </a:r>
          </a:p>
          <a:p>
            <a:pPr lvl="2"/>
            <a:r>
              <a:rPr lang="en-US" dirty="0" smtClean="0"/>
              <a:t>He expanded the Frankish Kingdom into the </a:t>
            </a:r>
            <a:r>
              <a:rPr lang="en-US" b="1" u="sng" dirty="0" smtClean="0">
                <a:solidFill>
                  <a:srgbClr val="008000"/>
                </a:solidFill>
              </a:rPr>
              <a:t>Carolingian Empire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u="sng" dirty="0" smtClean="0">
                <a:solidFill>
                  <a:srgbClr val="008000"/>
                </a:solidFill>
              </a:rPr>
              <a:t>Western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008000"/>
                </a:solidFill>
              </a:rPr>
              <a:t>Central</a:t>
            </a:r>
            <a:r>
              <a:rPr lang="en-US" dirty="0" smtClean="0"/>
              <a:t> Europe)</a:t>
            </a:r>
          </a:p>
          <a:p>
            <a:pPr lvl="1"/>
            <a:r>
              <a:rPr lang="en-US" dirty="0" smtClean="0"/>
              <a:t>800- he was crowned </a:t>
            </a:r>
            <a:r>
              <a:rPr lang="en-US" b="1" u="sng" dirty="0" smtClean="0">
                <a:solidFill>
                  <a:srgbClr val="008000"/>
                </a:solidFill>
              </a:rPr>
              <a:t>Roman Emperor</a:t>
            </a:r>
          </a:p>
          <a:p>
            <a:pPr lvl="2"/>
            <a:r>
              <a:rPr lang="en-US" dirty="0" smtClean="0"/>
              <a:t>Testifies to the </a:t>
            </a:r>
            <a:r>
              <a:rPr lang="en-US" u="sng" dirty="0" smtClean="0">
                <a:solidFill>
                  <a:srgbClr val="008000"/>
                </a:solidFill>
              </a:rPr>
              <a:t>enduring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nature of the Roman Empire</a:t>
            </a:r>
          </a:p>
          <a:p>
            <a:pPr lvl="2"/>
            <a:r>
              <a:rPr lang="en-US" dirty="0" smtClean="0"/>
              <a:t>Symbolized the coming together of the </a:t>
            </a:r>
            <a:r>
              <a:rPr lang="en-US" u="sng" dirty="0" smtClean="0">
                <a:solidFill>
                  <a:srgbClr val="008000"/>
                </a:solidFill>
              </a:rPr>
              <a:t>Christian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008000"/>
                </a:solidFill>
              </a:rPr>
              <a:t>Germanic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elements of society</a:t>
            </a:r>
          </a:p>
          <a:p>
            <a:pPr lvl="3"/>
            <a:r>
              <a:rPr lang="en-US" dirty="0" smtClean="0"/>
              <a:t>The </a:t>
            </a:r>
            <a:r>
              <a:rPr lang="en-US" u="sng" dirty="0" smtClean="0">
                <a:solidFill>
                  <a:srgbClr val="008000"/>
                </a:solidFill>
              </a:rPr>
              <a:t>Pope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crowned him Emperor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583" y="2190749"/>
            <a:ext cx="2084915" cy="2084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69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360</TotalTime>
  <Words>604</Words>
  <Application>Microsoft Macintosh PowerPoint</Application>
  <PresentationFormat>On-screen Show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Perception</vt:lpstr>
      <vt:lpstr>Daily Focus Skills Transparency 1</vt:lpstr>
      <vt:lpstr>Transforming the Roman World</vt:lpstr>
      <vt:lpstr>New Germanic Kingdoms</vt:lpstr>
      <vt:lpstr>PowerPoint Presentation</vt:lpstr>
      <vt:lpstr>The Role of the Church</vt:lpstr>
      <vt:lpstr>The Role of the Church</vt:lpstr>
      <vt:lpstr>The Role of the Church</vt:lpstr>
      <vt:lpstr>The Role of the Church</vt:lpstr>
      <vt:lpstr>Charlemagne and the Carolingians</vt:lpstr>
      <vt:lpstr>PowerPoint Presentation</vt:lpstr>
      <vt:lpstr>Charlemagne and the Carolingians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after the Fall of Rome</dc:title>
  <dc:creator>Amy Fitzgerald</dc:creator>
  <cp:lastModifiedBy>Amy Fitzgerald</cp:lastModifiedBy>
  <cp:revision>23</cp:revision>
  <dcterms:created xsi:type="dcterms:W3CDTF">2013-08-20T00:24:13Z</dcterms:created>
  <dcterms:modified xsi:type="dcterms:W3CDTF">2013-08-20T17:20:36Z</dcterms:modified>
</cp:coreProperties>
</file>