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69" d="100"/>
          <a:sy n="69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E71A56-61CF-4131-A391-B0635040151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4A9C07-C0C3-42F4-8E89-152DCCD0A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Presentation%20Plus!%20gwh:Extras:PPlus!%20gwh%20Help" TargetMode="External"/><Relationship Id="rId5" Type="http://schemas.openxmlformats.org/officeDocument/2006/relationships/image" Target="../media/image5.png"/><Relationship Id="rId4" Type="http://schemas.openxmlformats.org/officeDocument/2006/relationships/hyperlink" Target="fscstart%20/gwh%20/3%201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El_Greco_-_The_Burial_of_the_Count_of_Orgaz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f/f7/The_Assumption_of_the_Virgin_1577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F14-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2913" y="1019175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William Shakespeare was a famous playwright and actor.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19400" y="9144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Shakespeare has been viewed as a universal genius</a:t>
            </a:r>
            <a:r>
              <a:rPr lang="en-US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31038" y="1196975"/>
            <a:ext cx="18129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70C0"/>
                </a:solidFill>
              </a:rPr>
              <a:t>The era was named for Queen Elizabeth because great works of drama and literature </a:t>
            </a:r>
            <a:br>
              <a:rPr lang="en-US" b="0" dirty="0">
                <a:solidFill>
                  <a:srgbClr val="0070C0"/>
                </a:solidFill>
              </a:rPr>
            </a:br>
            <a:r>
              <a:rPr lang="en-US" b="0" dirty="0">
                <a:solidFill>
                  <a:srgbClr val="0070C0"/>
                </a:solidFill>
              </a:rPr>
              <a:t>and a “cultural flowering” occurred during her reign.</a:t>
            </a:r>
          </a:p>
        </p:txBody>
      </p:sp>
      <p:pic>
        <p:nvPicPr>
          <p:cNvPr id="11" name="Picture 8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windows_help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14" descr="apple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2" descr="http://rds.yahoo.com/_ylt=A9G_bDn8uh5Li3oBvz2jzbkF/SIG=12jhcg6ad/EXP=1260391548/**http%3A/news.indiainfo.com/2008/05/28/images/shakespeare_4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514600"/>
            <a:ext cx="1981200" cy="26131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924800" cy="19272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Lucida Handwriting" pitchFamily="66" charset="0"/>
              </a:rPr>
              <a:t>The World of European Culture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Lucida Handwriting" pitchFamily="66" charset="0"/>
            </a:endParaRPr>
          </a:p>
        </p:txBody>
      </p:sp>
      <p:pic>
        <p:nvPicPr>
          <p:cNvPr id="15362" name="Picture 2" descr="http://upload.wikimedia.org/wikipedia/commons/thumb/f/ff/El_Greco_-_The_Burial_of_the_Count_of_Orgaz.JPG/300px-El_Greco_-_The_Burial_of_the_Count_of_Orgaz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64" y="3119914"/>
            <a:ext cx="2286000" cy="2804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http://rds.yahoo.com/_ylt=A9G_bDqRrh5LepoA7HyjzbkF/SIG=12soihd0m/EXP=1260388369/**http%3A/www.cesky-jazyk.cz/cjl/pictures/autori/shakespeare-william-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05726"/>
            <a:ext cx="1981200" cy="201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http://rds.yahoo.com/_ylt=A9G_bF7trh5LKf8A9n6jzbkF/SIG=12abtdqsj/EXP=1260388461/**http%3A/www.ti-amo.at/kunst/bernini-sankt-sebasti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722" y="3176588"/>
            <a:ext cx="2335240" cy="2690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7010400" cy="4838735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u="sng" dirty="0" smtClean="0">
                <a:solidFill>
                  <a:srgbClr val="0070C0"/>
                </a:solidFill>
              </a:rPr>
              <a:t>Mannerism</a:t>
            </a:r>
            <a:r>
              <a:rPr lang="en-US" sz="3800" dirty="0" smtClean="0"/>
              <a:t> emerged in </a:t>
            </a:r>
            <a:r>
              <a:rPr lang="en-US" sz="3800" u="sng" dirty="0" smtClean="0">
                <a:solidFill>
                  <a:srgbClr val="0070C0"/>
                </a:solidFill>
              </a:rPr>
              <a:t>Italy</a:t>
            </a:r>
            <a:r>
              <a:rPr lang="en-US" sz="3800" dirty="0" smtClean="0"/>
              <a:t> in the 1520 and 30’s</a:t>
            </a:r>
          </a:p>
          <a:p>
            <a:pPr lvl="1"/>
            <a:r>
              <a:rPr lang="en-US" sz="3200" dirty="0" smtClean="0"/>
              <a:t>It broke down the values of </a:t>
            </a:r>
            <a:r>
              <a:rPr lang="en-US" sz="3200" u="sng" dirty="0" smtClean="0">
                <a:solidFill>
                  <a:srgbClr val="0070C0"/>
                </a:solidFill>
              </a:rPr>
              <a:t>balance</a:t>
            </a:r>
            <a:r>
              <a:rPr lang="en-US" sz="3200" dirty="0" smtClean="0"/>
              <a:t>, </a:t>
            </a:r>
            <a:r>
              <a:rPr lang="en-US" sz="3200" u="sng" dirty="0" smtClean="0">
                <a:solidFill>
                  <a:srgbClr val="0070C0"/>
                </a:solidFill>
              </a:rPr>
              <a:t>harmony</a:t>
            </a:r>
            <a:r>
              <a:rPr lang="en-US" sz="3200" dirty="0" smtClean="0"/>
              <a:t>, </a:t>
            </a:r>
            <a:r>
              <a:rPr lang="en-US" sz="3200" u="sng" dirty="0" smtClean="0">
                <a:solidFill>
                  <a:srgbClr val="0070C0"/>
                </a:solidFill>
              </a:rPr>
              <a:t>moderation</a:t>
            </a:r>
            <a:r>
              <a:rPr lang="en-US" sz="3200" dirty="0" smtClean="0"/>
              <a:t>, and </a:t>
            </a:r>
            <a:r>
              <a:rPr lang="en-US" sz="3200" u="sng" dirty="0" smtClean="0">
                <a:solidFill>
                  <a:srgbClr val="0070C0"/>
                </a:solidFill>
              </a:rPr>
              <a:t>proportion</a:t>
            </a:r>
          </a:p>
          <a:p>
            <a:pPr lvl="1"/>
            <a:r>
              <a:rPr lang="en-US" sz="3200" dirty="0" smtClean="0"/>
              <a:t>Elongated figures showed suffering, heightened </a:t>
            </a:r>
            <a:r>
              <a:rPr lang="en-US" sz="3200" u="sng" dirty="0" smtClean="0">
                <a:solidFill>
                  <a:srgbClr val="0070C0"/>
                </a:solidFill>
              </a:rPr>
              <a:t>emotions</a:t>
            </a:r>
            <a:r>
              <a:rPr lang="en-US" sz="3200" dirty="0" smtClean="0"/>
              <a:t>, and religious </a:t>
            </a:r>
            <a:r>
              <a:rPr lang="en-US" sz="3200" u="sng" dirty="0" smtClean="0">
                <a:solidFill>
                  <a:srgbClr val="0070C0"/>
                </a:solidFill>
              </a:rPr>
              <a:t>ecstasy</a:t>
            </a:r>
          </a:p>
          <a:p>
            <a:r>
              <a:rPr lang="en-US" sz="3800" u="sng" dirty="0" smtClean="0">
                <a:solidFill>
                  <a:srgbClr val="0070C0"/>
                </a:solidFill>
              </a:rPr>
              <a:t>El Greco- </a:t>
            </a:r>
            <a:r>
              <a:rPr lang="en-US" sz="3800" dirty="0" smtClean="0"/>
              <a:t>portrayed elongated figures in unusual yellows and greens against a black background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u="sng" dirty="0" smtClean="0">
                <a:solidFill>
                  <a:srgbClr val="0070C0"/>
                </a:solidFill>
              </a:rPr>
              <a:t>mood</a:t>
            </a:r>
            <a:r>
              <a:rPr lang="en-US" sz="3200" dirty="0" smtClean="0"/>
              <a:t> he depicts reflects the tensions created by the religious </a:t>
            </a:r>
            <a:r>
              <a:rPr lang="en-US" sz="3200" u="sng" dirty="0" smtClean="0">
                <a:solidFill>
                  <a:srgbClr val="0070C0"/>
                </a:solidFill>
              </a:rPr>
              <a:t>upheavals</a:t>
            </a:r>
            <a:r>
              <a:rPr lang="en-US" sz="3200" dirty="0" smtClean="0"/>
              <a:t> of the </a:t>
            </a:r>
            <a:r>
              <a:rPr lang="en-US" sz="3200" u="sng" dirty="0" smtClean="0">
                <a:solidFill>
                  <a:srgbClr val="0070C0"/>
                </a:solidFill>
              </a:rPr>
              <a:t>Reformation</a:t>
            </a:r>
            <a:r>
              <a:rPr lang="en-US" sz="3200" dirty="0" smtClean="0"/>
              <a:t>.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File:The Assumption of the Virgin 157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006" y="1828800"/>
            <a:ext cx="2069994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44" y="301336"/>
            <a:ext cx="8153400" cy="990600"/>
          </a:xfrm>
        </p:spPr>
        <p:txBody>
          <a:bodyPr/>
          <a:lstStyle/>
          <a:p>
            <a:r>
              <a:rPr lang="en-US" dirty="0" smtClean="0"/>
              <a:t>The Baroque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6711"/>
            <a:ext cx="5791200" cy="5141289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Baroque</a:t>
            </a:r>
            <a:r>
              <a:rPr lang="en-US" sz="3600" dirty="0" smtClean="0"/>
              <a:t> </a:t>
            </a:r>
            <a:r>
              <a:rPr lang="en-US" dirty="0" smtClean="0"/>
              <a:t>replaced Mannerism.  </a:t>
            </a:r>
          </a:p>
          <a:p>
            <a:pPr lvl="1"/>
            <a:r>
              <a:rPr lang="en-US" dirty="0" smtClean="0"/>
              <a:t>Began in </a:t>
            </a:r>
            <a:r>
              <a:rPr lang="en-US" u="sng" dirty="0" smtClean="0">
                <a:solidFill>
                  <a:srgbClr val="0070C0"/>
                </a:solidFill>
              </a:rPr>
              <a:t>Italy</a:t>
            </a:r>
            <a:r>
              <a:rPr lang="en-US" dirty="0" smtClean="0"/>
              <a:t> and was adopted by the </a:t>
            </a:r>
            <a:r>
              <a:rPr lang="en-US" u="sng" dirty="0" smtClean="0">
                <a:solidFill>
                  <a:srgbClr val="0070C0"/>
                </a:solidFill>
              </a:rPr>
              <a:t>Catholic reform </a:t>
            </a:r>
            <a:r>
              <a:rPr lang="en-US" dirty="0" smtClean="0"/>
              <a:t>movement.</a:t>
            </a:r>
          </a:p>
          <a:p>
            <a:pPr lvl="1"/>
            <a:r>
              <a:rPr lang="en-US" dirty="0" smtClean="0"/>
              <a:t>Tried to join </a:t>
            </a:r>
            <a:r>
              <a:rPr lang="en-US" u="sng" dirty="0" smtClean="0">
                <a:solidFill>
                  <a:srgbClr val="0070C0"/>
                </a:solidFill>
              </a:rPr>
              <a:t>Renaissance</a:t>
            </a:r>
            <a:r>
              <a:rPr lang="en-US" dirty="0" smtClean="0"/>
              <a:t> ideals w/newly revived </a:t>
            </a:r>
            <a:r>
              <a:rPr lang="en-US" u="sng" dirty="0" smtClean="0">
                <a:solidFill>
                  <a:srgbClr val="0070C0"/>
                </a:solidFill>
              </a:rPr>
              <a:t>spiritual</a:t>
            </a:r>
            <a:r>
              <a:rPr lang="en-US" dirty="0" smtClean="0"/>
              <a:t> feelings</a:t>
            </a:r>
          </a:p>
          <a:p>
            <a:pPr lvl="1"/>
            <a:r>
              <a:rPr lang="en-US" dirty="0" smtClean="0"/>
              <a:t>Known for its dramatic effects that arouse </a:t>
            </a:r>
            <a:r>
              <a:rPr lang="en-US" u="sng" dirty="0" smtClean="0">
                <a:solidFill>
                  <a:srgbClr val="0070C0"/>
                </a:solidFill>
              </a:rPr>
              <a:t>emotions</a:t>
            </a:r>
          </a:p>
          <a:p>
            <a:pPr lvl="1"/>
            <a:r>
              <a:rPr lang="en-US" dirty="0" smtClean="0"/>
              <a:t>Baroque was used to show </a:t>
            </a:r>
            <a:r>
              <a:rPr lang="en-US" u="sng" dirty="0" smtClean="0">
                <a:solidFill>
                  <a:srgbClr val="0070C0"/>
                </a:solidFill>
              </a:rPr>
              <a:t>power</a:t>
            </a:r>
            <a:r>
              <a:rPr lang="en-US" dirty="0" smtClean="0"/>
              <a:t>, because the buildings became </a:t>
            </a:r>
            <a:r>
              <a:rPr lang="en-US" u="sng" dirty="0" smtClean="0">
                <a:solidFill>
                  <a:srgbClr val="0070C0"/>
                </a:solidFill>
              </a:rPr>
              <a:t>magnificent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70C0"/>
                </a:solidFill>
              </a:rPr>
              <a:t>rich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Ex. </a:t>
            </a:r>
            <a:r>
              <a:rPr lang="en-US" u="sng" dirty="0" smtClean="0">
                <a:solidFill>
                  <a:srgbClr val="0070C0"/>
                </a:solidFill>
              </a:rPr>
              <a:t>Versailles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www.councill.net/domes/images/baroque-ce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36"/>
            <a:ext cx="1811935" cy="1447800"/>
          </a:xfrm>
          <a:prstGeom prst="rect">
            <a:avLst/>
          </a:prstGeom>
          <a:noFill/>
        </p:spPr>
      </p:pic>
      <p:pic>
        <p:nvPicPr>
          <p:cNvPr id="7170" name="Picture 2" descr="http://rds.yahoo.com/_ylt=A2KJkIaDlQdNEzcA8uijzbkF/SIG=12s6m8tor/EXP=1292429059/**http%3a/upload.wikimedia.org/wikipedia/commons/8/86/Versailles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970344" cy="1990725"/>
          </a:xfrm>
          <a:prstGeom prst="rect">
            <a:avLst/>
          </a:prstGeom>
          <a:noFill/>
        </p:spPr>
      </p:pic>
      <p:pic>
        <p:nvPicPr>
          <p:cNvPr id="7172" name="Picture 4" descr="Versailles Palace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426904"/>
            <a:ext cx="2362200" cy="31712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Throne of Saint Peter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6711"/>
            <a:ext cx="4495800" cy="5141289"/>
          </a:xfrm>
        </p:spPr>
        <p:txBody>
          <a:bodyPr>
            <a:normAutofit/>
          </a:bodyPr>
          <a:lstStyle/>
          <a:p>
            <a:pPr marL="342900" lvl="1" indent="-342900">
              <a:buFont typeface="Wingdings 3" pitchFamily="18" charset="2"/>
              <a:buChar char=""/>
            </a:pPr>
            <a:r>
              <a:rPr lang="en-US" sz="3200" u="sng" dirty="0" err="1" smtClean="0">
                <a:solidFill>
                  <a:srgbClr val="0070C0"/>
                </a:solidFill>
              </a:rPr>
              <a:t>Gian</a:t>
            </a:r>
            <a:r>
              <a:rPr lang="en-US" sz="3200" u="sng" dirty="0" smtClean="0">
                <a:solidFill>
                  <a:srgbClr val="0070C0"/>
                </a:solidFill>
              </a:rPr>
              <a:t> Lorenzo Bernini</a:t>
            </a:r>
            <a:r>
              <a:rPr lang="en-US" sz="3200" dirty="0" smtClean="0"/>
              <a:t> completed St. Peter’s Basilica with a wooden “Throne of Saint Peter”</a:t>
            </a:r>
          </a:p>
          <a:p>
            <a:pPr marL="342900" lvl="1" indent="-342900">
              <a:buFont typeface="Wingdings 3" pitchFamily="18" charset="2"/>
              <a:buChar char=""/>
            </a:pPr>
            <a:r>
              <a:rPr lang="en-US" sz="3200" dirty="0" smtClean="0"/>
              <a:t>It seems to </a:t>
            </a:r>
            <a:r>
              <a:rPr lang="en-US" sz="3200" u="sng" dirty="0" smtClean="0">
                <a:solidFill>
                  <a:srgbClr val="0070C0"/>
                </a:solidFill>
              </a:rPr>
              <a:t>hover</a:t>
            </a:r>
            <a:r>
              <a:rPr lang="en-US" sz="3200" dirty="0" smtClean="0"/>
              <a:t> in midair as rays of heavenly </a:t>
            </a:r>
            <a:r>
              <a:rPr lang="en-US" sz="3200" u="sng" dirty="0" smtClean="0">
                <a:solidFill>
                  <a:srgbClr val="0070C0"/>
                </a:solidFill>
              </a:rPr>
              <a:t>light</a:t>
            </a:r>
            <a:r>
              <a:rPr lang="en-US" sz="3200" dirty="0" smtClean="0"/>
              <a:t> drive a mass of </a:t>
            </a:r>
            <a:r>
              <a:rPr lang="en-US" sz="3200" u="sng" dirty="0" smtClean="0">
                <a:solidFill>
                  <a:srgbClr val="0070C0"/>
                </a:solidFill>
              </a:rPr>
              <a:t>clouds</a:t>
            </a:r>
            <a:r>
              <a:rPr lang="en-US" sz="3200" dirty="0" smtClean="0"/>
              <a:t> toward the spectator.</a:t>
            </a:r>
          </a:p>
        </p:txBody>
      </p:sp>
      <p:pic>
        <p:nvPicPr>
          <p:cNvPr id="16386" name="Picture 2" descr="http://rds.yahoo.com/_ylt=A9G_bF.juR5LV50AxdSjzbkF/SIG=129t08jvn/EXP=1260391203/**http%3A/www.christusrex.org/www1/citta/CB-Cathe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581525" cy="5267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80" y="148137"/>
            <a:ext cx="7538820" cy="990600"/>
          </a:xfrm>
        </p:spPr>
        <p:txBody>
          <a:bodyPr/>
          <a:lstStyle/>
          <a:p>
            <a:r>
              <a:rPr lang="en-US" dirty="0" smtClean="0"/>
              <a:t>Golden Age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8001000" cy="4836489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England</a:t>
            </a:r>
            <a:r>
              <a:rPr lang="en-US" sz="2800" dirty="0" smtClean="0"/>
              <a:t> had a cultural flourishing </a:t>
            </a:r>
          </a:p>
          <a:p>
            <a:pPr>
              <a:buNone/>
            </a:pPr>
            <a:r>
              <a:rPr lang="en-US" sz="2800" dirty="0" smtClean="0"/>
              <a:t>	during </a:t>
            </a:r>
            <a:r>
              <a:rPr lang="en-US" sz="2800" u="sng" dirty="0" smtClean="0">
                <a:solidFill>
                  <a:srgbClr val="0070C0"/>
                </a:solidFill>
              </a:rPr>
              <a:t>Elizabeth’s</a:t>
            </a:r>
            <a:r>
              <a:rPr lang="en-US" sz="2800" dirty="0" smtClean="0"/>
              <a:t> reign.</a:t>
            </a:r>
          </a:p>
          <a:p>
            <a:pPr lvl="1"/>
            <a:r>
              <a:rPr lang="en-US" sz="3200" b="1" u="sng" dirty="0" smtClean="0">
                <a:solidFill>
                  <a:srgbClr val="0070C0"/>
                </a:solidFill>
              </a:rPr>
              <a:t>William Shakespeare</a:t>
            </a:r>
          </a:p>
          <a:p>
            <a:pPr lvl="2"/>
            <a:r>
              <a:rPr lang="en-US" dirty="0" smtClean="0"/>
              <a:t>Works performed at the </a:t>
            </a:r>
            <a:r>
              <a:rPr lang="en-US" u="sng" dirty="0" smtClean="0">
                <a:solidFill>
                  <a:srgbClr val="0070C0"/>
                </a:solidFill>
              </a:rPr>
              <a:t>Globe Theater</a:t>
            </a:r>
          </a:p>
          <a:p>
            <a:pPr lvl="2"/>
            <a:r>
              <a:rPr lang="en-US" dirty="0" smtClean="0"/>
              <a:t>Actor and shareholder in </a:t>
            </a:r>
            <a:r>
              <a:rPr lang="en-US" u="sng" dirty="0" smtClean="0">
                <a:solidFill>
                  <a:srgbClr val="0070C0"/>
                </a:solidFill>
              </a:rPr>
              <a:t>Lord Chamberlain’s Men </a:t>
            </a:r>
            <a:r>
              <a:rPr lang="en-US" dirty="0" smtClean="0"/>
              <a:t>(Acting troupe)</a:t>
            </a:r>
          </a:p>
          <a:p>
            <a:pPr lvl="2"/>
            <a:r>
              <a:rPr lang="en-US" dirty="0" smtClean="0"/>
              <a:t>Low admissions allowed </a:t>
            </a:r>
            <a:r>
              <a:rPr lang="en-US" u="sng" dirty="0" smtClean="0">
                <a:solidFill>
                  <a:srgbClr val="0070C0"/>
                </a:solidFill>
              </a:rPr>
              <a:t>lower</a:t>
            </a:r>
            <a:r>
              <a:rPr lang="en-US" dirty="0" smtClean="0"/>
              <a:t> classes to attend, but his plays appealed to people in </a:t>
            </a:r>
            <a:r>
              <a:rPr lang="en-US" u="sng" dirty="0" smtClean="0">
                <a:solidFill>
                  <a:srgbClr val="0070C0"/>
                </a:solidFill>
              </a:rPr>
              <a:t>all</a:t>
            </a:r>
            <a:r>
              <a:rPr lang="en-US" dirty="0" smtClean="0"/>
              <a:t> classes.</a:t>
            </a:r>
          </a:p>
          <a:p>
            <a:pPr lvl="2"/>
            <a:r>
              <a:rPr lang="en-US" dirty="0" smtClean="0"/>
              <a:t>He is viewed as a universal </a:t>
            </a:r>
            <a:r>
              <a:rPr lang="en-US" u="sng" dirty="0" smtClean="0">
                <a:solidFill>
                  <a:srgbClr val="0070C0"/>
                </a:solidFill>
              </a:rPr>
              <a:t>genius</a:t>
            </a:r>
          </a:p>
          <a:p>
            <a:pPr lvl="3"/>
            <a:r>
              <a:rPr lang="en-US" sz="2400" dirty="0" smtClean="0"/>
              <a:t>Used masterful </a:t>
            </a:r>
            <a:r>
              <a:rPr lang="en-US" sz="2400" u="sng" dirty="0" smtClean="0">
                <a:solidFill>
                  <a:srgbClr val="0070C0"/>
                </a:solidFill>
              </a:rPr>
              <a:t>language</a:t>
            </a:r>
            <a:r>
              <a:rPr lang="en-US" sz="2400" dirty="0" smtClean="0"/>
              <a:t> and showed deep </a:t>
            </a:r>
            <a:r>
              <a:rPr lang="en-US" sz="2400" u="sng" dirty="0" smtClean="0">
                <a:solidFill>
                  <a:srgbClr val="0070C0"/>
                </a:solidFill>
              </a:rPr>
              <a:t>insight</a:t>
            </a:r>
            <a:r>
              <a:rPr lang="en-US" sz="2400" dirty="0" smtClean="0"/>
              <a:t> into human psychology.</a:t>
            </a:r>
            <a:endParaRPr lang="en-US" sz="2400" dirty="0"/>
          </a:p>
        </p:txBody>
      </p:sp>
      <p:pic>
        <p:nvPicPr>
          <p:cNvPr id="17410" name="Picture 2" descr="http://rds.yahoo.com/_ylt=A9G_bDn8uh5Li3oBvz2jzbkF/SIG=12jhcg6ad/EXP=1260391548/**http%3A/news.indiainfo.com/2008/05/28/images/shakespeare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4" y="0"/>
            <a:ext cx="1328738" cy="1752600"/>
          </a:xfrm>
          <a:prstGeom prst="rect">
            <a:avLst/>
          </a:prstGeom>
          <a:noFill/>
        </p:spPr>
      </p:pic>
      <p:pic>
        <p:nvPicPr>
          <p:cNvPr id="17412" name="Picture 4" descr="http://rds.yahoo.com/_ylt=A9G_bI8rux5LriEARF6jzbkF/SIG=13a65gisg/EXP=1260391595/**http%3A/www.jerichoschools.org/hs/teachers/mbauer/webquest/images/globe%2520the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166446"/>
            <a:ext cx="3048000" cy="21101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6711"/>
            <a:ext cx="6934200" cy="4838735"/>
          </a:xfrm>
        </p:spPr>
        <p:txBody>
          <a:bodyPr>
            <a:normAutofit/>
          </a:bodyPr>
          <a:lstStyle/>
          <a:p>
            <a:r>
              <a:rPr lang="en-US" dirty="0" smtClean="0"/>
              <a:t>Spain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Lope de Vega </a:t>
            </a:r>
            <a:r>
              <a:rPr lang="en-US" dirty="0" smtClean="0"/>
              <a:t>wrote almost </a:t>
            </a:r>
            <a:r>
              <a:rPr lang="en-US" u="sng" dirty="0" smtClean="0">
                <a:solidFill>
                  <a:srgbClr val="0070C0"/>
                </a:solidFill>
              </a:rPr>
              <a:t>1,500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plays</a:t>
            </a:r>
          </a:p>
          <a:p>
            <a:pPr lvl="2"/>
            <a:r>
              <a:rPr lang="en-US" dirty="0" smtClean="0"/>
              <a:t>Witty, charming, action-packed, and realistic.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Miguel de Cervantes- </a:t>
            </a:r>
            <a:r>
              <a:rPr lang="en-US" dirty="0" smtClean="0"/>
              <a:t>Don Quixote</a:t>
            </a:r>
          </a:p>
          <a:p>
            <a:pPr lvl="2"/>
            <a:r>
              <a:rPr lang="en-US" dirty="0" smtClean="0"/>
              <a:t>Don Quixote- </a:t>
            </a:r>
            <a:r>
              <a:rPr lang="en-US" u="sng" dirty="0" smtClean="0">
                <a:solidFill>
                  <a:srgbClr val="0070C0"/>
                </a:solidFill>
              </a:rPr>
              <a:t>knight</a:t>
            </a:r>
            <a:r>
              <a:rPr lang="en-US" dirty="0" smtClean="0"/>
              <a:t> w/ lofty </a:t>
            </a:r>
            <a:r>
              <a:rPr lang="en-US" u="sng" dirty="0" smtClean="0">
                <a:solidFill>
                  <a:srgbClr val="0070C0"/>
                </a:solidFill>
              </a:rPr>
              <a:t>ideals</a:t>
            </a:r>
          </a:p>
          <a:p>
            <a:pPr lvl="2"/>
            <a:r>
              <a:rPr lang="en-US" dirty="0" err="1" smtClean="0"/>
              <a:t>Sancho</a:t>
            </a:r>
            <a:r>
              <a:rPr lang="en-US" dirty="0" smtClean="0"/>
              <a:t> </a:t>
            </a:r>
            <a:r>
              <a:rPr lang="en-US" dirty="0" err="1" smtClean="0"/>
              <a:t>Panza</a:t>
            </a:r>
            <a:r>
              <a:rPr lang="en-US" dirty="0" smtClean="0"/>
              <a:t>- fat, earthly </a:t>
            </a:r>
            <a:r>
              <a:rPr lang="en-US" u="sng" dirty="0" smtClean="0">
                <a:solidFill>
                  <a:srgbClr val="0070C0"/>
                </a:solidFill>
              </a:rPr>
              <a:t>realist </a:t>
            </a:r>
            <a:r>
              <a:rPr lang="en-US" dirty="0" smtClean="0"/>
              <a:t>(sidekick)</a:t>
            </a:r>
          </a:p>
          <a:p>
            <a:pPr lvl="3"/>
            <a:r>
              <a:rPr lang="en-US" sz="2400" dirty="0" smtClean="0"/>
              <a:t>Each come to value the other’s perspective</a:t>
            </a:r>
          </a:p>
          <a:p>
            <a:pPr lvl="3"/>
            <a:r>
              <a:rPr lang="en-US" sz="2400" u="sng" dirty="0" smtClean="0">
                <a:solidFill>
                  <a:srgbClr val="0070C0"/>
                </a:solidFill>
              </a:rPr>
              <a:t>Vision</a:t>
            </a:r>
            <a:r>
              <a:rPr lang="en-US" sz="2400" dirty="0" smtClean="0"/>
              <a:t> and </a:t>
            </a:r>
            <a:r>
              <a:rPr lang="en-US" sz="2400" u="sng" dirty="0" smtClean="0">
                <a:solidFill>
                  <a:srgbClr val="0070C0"/>
                </a:solidFill>
              </a:rPr>
              <a:t>hard work </a:t>
            </a:r>
            <a:r>
              <a:rPr lang="en-US" sz="2400" dirty="0" smtClean="0"/>
              <a:t>are necessary to achieve</a:t>
            </a:r>
          </a:p>
        </p:txBody>
      </p:sp>
      <p:pic>
        <p:nvPicPr>
          <p:cNvPr id="2050" name="Picture 2" descr="http://rds.yahoo.com/_ylt=A9G_bI8C1x9L80UASiOjzbkF/SIG=13hjl7i49/EXP=1260464258/**http%3A/graphics8.nytimes.com/images/section/movies/amg/dvd/cov150/drt000/t046/t04661tv0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2964" y="1828800"/>
            <a:ext cx="2302435" cy="3090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Political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6711"/>
            <a:ext cx="6858000" cy="5141289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Thomas Hobbes</a:t>
            </a:r>
            <a:r>
              <a:rPr lang="en-US" sz="3600" dirty="0" smtClean="0">
                <a:solidFill>
                  <a:srgbClr val="0070C0"/>
                </a:solidFill>
              </a:rPr>
              <a:t>- </a:t>
            </a:r>
            <a:r>
              <a:rPr lang="en-US" sz="3600" i="1" dirty="0" smtClean="0"/>
              <a:t>Leviathan</a:t>
            </a:r>
          </a:p>
          <a:p>
            <a:pPr lvl="1"/>
            <a:r>
              <a:rPr lang="en-US" sz="3200" dirty="0" smtClean="0"/>
              <a:t>Before society, there was a “</a:t>
            </a:r>
            <a:r>
              <a:rPr lang="en-US" sz="3200" u="sng" dirty="0" smtClean="0">
                <a:solidFill>
                  <a:srgbClr val="0070C0"/>
                </a:solidFill>
              </a:rPr>
              <a:t>state of nature</a:t>
            </a:r>
            <a:r>
              <a:rPr lang="en-US" sz="3200" dirty="0" smtClean="0"/>
              <a:t>”</a:t>
            </a:r>
          </a:p>
          <a:p>
            <a:pPr lvl="2"/>
            <a:r>
              <a:rPr lang="en-US" sz="2800" dirty="0" smtClean="0"/>
              <a:t>Life is </a:t>
            </a:r>
            <a:r>
              <a:rPr lang="en-US" sz="2800" u="sng" dirty="0" smtClean="0">
                <a:solidFill>
                  <a:srgbClr val="0070C0"/>
                </a:solidFill>
              </a:rPr>
              <a:t>brutal</a:t>
            </a:r>
            <a:r>
              <a:rPr lang="en-US" sz="2800" dirty="0" smtClean="0"/>
              <a:t> and </a:t>
            </a:r>
            <a:r>
              <a:rPr lang="en-US" sz="2800" u="sng" dirty="0" smtClean="0">
                <a:solidFill>
                  <a:srgbClr val="0070C0"/>
                </a:solidFill>
              </a:rPr>
              <a:t>violent</a:t>
            </a:r>
            <a:r>
              <a:rPr lang="en-US" sz="2800" dirty="0" smtClean="0"/>
              <a:t> because human nature is </a:t>
            </a:r>
            <a:r>
              <a:rPr lang="en-US" sz="2800" u="sng" dirty="0" smtClean="0">
                <a:solidFill>
                  <a:srgbClr val="0070C0"/>
                </a:solidFill>
              </a:rPr>
              <a:t>self-interested</a:t>
            </a:r>
          </a:p>
          <a:p>
            <a:pPr lvl="2"/>
            <a:r>
              <a:rPr lang="en-US" sz="2800" dirty="0" smtClean="0"/>
              <a:t>To keep people from </a:t>
            </a:r>
            <a:r>
              <a:rPr lang="en-US" sz="2800" u="sng" dirty="0" smtClean="0">
                <a:solidFill>
                  <a:srgbClr val="0070C0"/>
                </a:solidFill>
              </a:rPr>
              <a:t>destroying</a:t>
            </a:r>
            <a:r>
              <a:rPr lang="en-US" sz="2800" dirty="0" smtClean="0"/>
              <a:t> each other, we need gov’t with an </a:t>
            </a:r>
            <a:r>
              <a:rPr lang="en-US" sz="2800" u="sng" dirty="0" smtClean="0">
                <a:solidFill>
                  <a:srgbClr val="0070C0"/>
                </a:solidFill>
              </a:rPr>
              <a:t>absolute</a:t>
            </a:r>
            <a:r>
              <a:rPr lang="en-US" sz="2800" dirty="0" smtClean="0"/>
              <a:t> ruler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rds.yahoo.com/_ylt=A9G_bI_V2B9Lpy8AE8KjzbkF/SIG=12jev9uoo/EXP=1260464725/**http%3A/www.zitate-aphorismen.de/images/authors/thomashob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81000"/>
            <a:ext cx="1681843" cy="1962150"/>
          </a:xfrm>
          <a:prstGeom prst="rect">
            <a:avLst/>
          </a:prstGeom>
          <a:noFill/>
        </p:spPr>
      </p:pic>
      <p:pic>
        <p:nvPicPr>
          <p:cNvPr id="1028" name="Picture 4" descr="http://rds.yahoo.com/_ylt=A9G_bHM.2R9LIWQAPSWjzbkF/SIG=130a5q4hm/EXP=1260464830/**http%3A/www.library.usyd.edu.au/libraries/rare/modernity/images/hobbes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667000"/>
            <a:ext cx="2133600" cy="3298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Political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6711"/>
            <a:ext cx="9072594" cy="5141289"/>
          </a:xfrm>
        </p:spPr>
        <p:txBody>
          <a:bodyPr>
            <a:normAutofit lnSpcReduction="10000"/>
          </a:bodyPr>
          <a:lstStyle/>
          <a:p>
            <a:r>
              <a:rPr lang="en-US" sz="3500" b="1" u="sng" dirty="0" smtClean="0">
                <a:solidFill>
                  <a:srgbClr val="0070C0"/>
                </a:solidFill>
              </a:rPr>
              <a:t>John Locke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i="1" dirty="0" smtClean="0"/>
              <a:t>Two Treatises of Government</a:t>
            </a:r>
          </a:p>
          <a:p>
            <a:pPr lvl="1"/>
            <a:r>
              <a:rPr lang="en-US" dirty="0" smtClean="0"/>
              <a:t>Before society, people lived in </a:t>
            </a:r>
            <a:r>
              <a:rPr lang="en-US" u="sng" dirty="0" smtClean="0">
                <a:solidFill>
                  <a:srgbClr val="0070C0"/>
                </a:solidFill>
              </a:rPr>
              <a:t>freedom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70C0"/>
                </a:solidFill>
              </a:rPr>
              <a:t>equality</a:t>
            </a:r>
            <a:r>
              <a:rPr lang="en-US" dirty="0" smtClean="0"/>
              <a:t>, not violence and war</a:t>
            </a:r>
          </a:p>
          <a:p>
            <a:pPr lvl="2"/>
            <a:r>
              <a:rPr lang="en-US" dirty="0" smtClean="0"/>
              <a:t>People had </a:t>
            </a:r>
            <a:r>
              <a:rPr lang="en-US" u="sng" dirty="0" smtClean="0">
                <a:solidFill>
                  <a:srgbClr val="0070C0"/>
                </a:solidFill>
              </a:rPr>
              <a:t>natural rights 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70C0"/>
                </a:solidFill>
              </a:rPr>
              <a:t>life, liberty, and property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They had trouble protecting those rights</a:t>
            </a:r>
          </a:p>
          <a:p>
            <a:pPr lvl="3"/>
            <a:r>
              <a:rPr lang="en-US" sz="2400" dirty="0" smtClean="0"/>
              <a:t>Establish </a:t>
            </a:r>
            <a:r>
              <a:rPr lang="en-US" sz="2400" u="sng" dirty="0" smtClean="0">
                <a:solidFill>
                  <a:srgbClr val="0070C0"/>
                </a:solidFill>
              </a:rPr>
              <a:t>government</a:t>
            </a:r>
            <a:r>
              <a:rPr lang="en-US" sz="2400" dirty="0" smtClean="0"/>
              <a:t> to protect rights</a:t>
            </a:r>
          </a:p>
          <a:p>
            <a:pPr lvl="3"/>
            <a:r>
              <a:rPr lang="en-US" sz="2400" u="sng" dirty="0" smtClean="0">
                <a:solidFill>
                  <a:srgbClr val="0070C0"/>
                </a:solidFill>
              </a:rPr>
              <a:t>Contract</a:t>
            </a:r>
            <a:r>
              <a:rPr lang="en-US" sz="2400" dirty="0" smtClean="0"/>
              <a:t> between people and gov’t establishes </a:t>
            </a:r>
            <a:r>
              <a:rPr lang="en-US" sz="2400" u="sng" dirty="0" smtClean="0">
                <a:solidFill>
                  <a:srgbClr val="0070C0"/>
                </a:solidFill>
              </a:rPr>
              <a:t>mutual</a:t>
            </a:r>
            <a:r>
              <a:rPr lang="en-US" sz="2400" dirty="0" smtClean="0"/>
              <a:t> obligations</a:t>
            </a:r>
          </a:p>
          <a:p>
            <a:pPr lvl="4"/>
            <a:r>
              <a:rPr lang="en-US" sz="2400" dirty="0" smtClean="0"/>
              <a:t>If it’s broken, the people have the right to overthrow the gov’t</a:t>
            </a:r>
          </a:p>
          <a:p>
            <a:pPr lvl="1"/>
            <a:r>
              <a:rPr lang="en-US" dirty="0" smtClean="0"/>
              <a:t>His ideas were important in the </a:t>
            </a:r>
            <a:r>
              <a:rPr lang="en-US" u="sng" dirty="0" smtClean="0">
                <a:solidFill>
                  <a:srgbClr val="0070C0"/>
                </a:solidFill>
              </a:rPr>
              <a:t>American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70C0"/>
                </a:solidFill>
              </a:rPr>
              <a:t>French</a:t>
            </a:r>
            <a:r>
              <a:rPr lang="en-US" dirty="0" smtClean="0"/>
              <a:t> Revolutions.</a:t>
            </a:r>
          </a:p>
          <a:p>
            <a:pPr lvl="2"/>
            <a:r>
              <a:rPr lang="en-US" dirty="0" smtClean="0"/>
              <a:t>Used in the </a:t>
            </a:r>
            <a:r>
              <a:rPr lang="en-US" u="sng" dirty="0" smtClean="0">
                <a:solidFill>
                  <a:srgbClr val="0070C0"/>
                </a:solidFill>
              </a:rPr>
              <a:t>Dec. of Independence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US Constitution</a:t>
            </a:r>
          </a:p>
        </p:txBody>
      </p:sp>
      <p:pic>
        <p:nvPicPr>
          <p:cNvPr id="20482" name="Picture 2" descr="http://rds.yahoo.com/_ylt=A9G_bHIF2R9LxVABLcajzbkF/SIG=12sjgo5e5/EXP=1260464773/**http%3A/faculty.saintleo.edu/reynolds/POL312-S02/images/Locke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1" y="0"/>
            <a:ext cx="1981200" cy="23100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612</TotalTime>
  <Words>399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PowerPoint Presentation</vt:lpstr>
      <vt:lpstr>The World of European Culture</vt:lpstr>
      <vt:lpstr>Mannerism</vt:lpstr>
      <vt:lpstr>The Baroque Period</vt:lpstr>
      <vt:lpstr>The Throne of Saint Peter</vt:lpstr>
      <vt:lpstr>Golden Age of Literature</vt:lpstr>
      <vt:lpstr>Golden Age of Literature</vt:lpstr>
      <vt:lpstr>Political Thought</vt:lpstr>
      <vt:lpstr>Political Thought</vt:lpstr>
    </vt:vector>
  </TitlesOfParts>
  <Company>Dunklin R-V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European Culture</dc:title>
  <dc:creator>afitzgerald</dc:creator>
  <cp:lastModifiedBy>Fitzgerald, Amy</cp:lastModifiedBy>
  <cp:revision>43</cp:revision>
  <dcterms:created xsi:type="dcterms:W3CDTF">2009-12-08T19:41:29Z</dcterms:created>
  <dcterms:modified xsi:type="dcterms:W3CDTF">2012-12-03T20:39:27Z</dcterms:modified>
</cp:coreProperties>
</file>