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B50B35-E248-4F05-8C22-87B03CA2AD60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4D2EDB-E9E1-4863-97A4-9D834335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Presentation%20Plus!%20gwh:Extras:PPlus!%20gwh%20Help" TargetMode="External"/><Relationship Id="rId5" Type="http://schemas.openxmlformats.org/officeDocument/2006/relationships/image" Target="../media/image3.png"/><Relationship Id="rId4" Type="http://schemas.openxmlformats.org/officeDocument/2006/relationships/hyperlink" Target="fscstart%20/gwh%20/3%2010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F12-0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black">
          <a:xfrm>
            <a:off x="2400300" y="6435725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 b="0">
                <a:solidFill>
                  <a:schemeClr val="tx1"/>
                </a:solidFill>
              </a:rPr>
              <a:t>Click the mouse button or press the</a:t>
            </a:r>
            <a:br>
              <a:rPr lang="en-US" sz="1200" b="0">
                <a:solidFill>
                  <a:schemeClr val="tx1"/>
                </a:solidFill>
              </a:rPr>
            </a:br>
            <a:r>
              <a:rPr lang="en-US" sz="1200" b="0">
                <a:solidFill>
                  <a:schemeClr val="tx1"/>
                </a:solidFill>
              </a:rPr>
              <a:t>Space Bar to display the answers.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49263" y="15240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sz="2400" b="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1638" y="3086100"/>
            <a:ext cx="26241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sz="2400" b="0" dirty="0">
                <a:solidFill>
                  <a:srgbClr val="0070C0"/>
                </a:solidFill>
              </a:rPr>
              <a:t>Church of England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1163" y="5086350"/>
            <a:ext cx="26241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sz="2400" b="0" dirty="0">
                <a:solidFill>
                  <a:srgbClr val="0070C0"/>
                </a:solidFill>
              </a:rPr>
              <a:t>Lutheran, Calvinist, </a:t>
            </a:r>
            <a:br>
              <a:rPr lang="en-US" sz="2400" b="0" dirty="0">
                <a:solidFill>
                  <a:srgbClr val="0070C0"/>
                </a:solidFill>
              </a:rPr>
            </a:br>
            <a:r>
              <a:rPr lang="en-US" sz="2400" b="0" dirty="0">
                <a:solidFill>
                  <a:srgbClr val="0070C0"/>
                </a:solidFill>
              </a:rPr>
              <a:t>and Anabaptist</a:t>
            </a:r>
          </a:p>
        </p:txBody>
      </p:sp>
      <p:pic>
        <p:nvPicPr>
          <p:cNvPr id="10" name="Picture 8" descr="GWH-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63" y="6462713"/>
            <a:ext cx="393700" cy="388937"/>
          </a:xfrm>
          <a:prstGeom prst="rect">
            <a:avLst/>
          </a:prstGeom>
          <a:noFill/>
        </p:spPr>
      </p:pic>
      <p:pic>
        <p:nvPicPr>
          <p:cNvPr id="11" name="Picture 17" descr="windows_help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" name="Picture 18" descr="apple_help">
            <a:hlinkClick r:id="rId6" action="ppaction://program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533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The Spread of Protestantism</a:t>
            </a:r>
            <a:endParaRPr lang="en-US" sz="8000" dirty="0"/>
          </a:p>
        </p:txBody>
      </p:sp>
      <p:pic>
        <p:nvPicPr>
          <p:cNvPr id="1026" name="Picture 2" descr="C:\Documents and Settings\afitzgerald\Local Settings\Temporary Internet Files\Content.IE5\ILF17B6M\j0436392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343400"/>
            <a:ext cx="1333333" cy="1828572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724400"/>
            <a:ext cx="1713236" cy="128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800600"/>
            <a:ext cx="1713236" cy="128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r>
              <a:rPr lang="en-US" dirty="0" err="1" smtClean="0"/>
              <a:t>Zwinglian</a:t>
            </a:r>
            <a:r>
              <a:rPr lang="en-US" dirty="0" smtClean="0"/>
              <a:t> Ref. and 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With the Peace of </a:t>
            </a:r>
            <a:r>
              <a:rPr lang="en-US" sz="2800" u="sng" dirty="0" smtClean="0">
                <a:solidFill>
                  <a:srgbClr val="FFFF00"/>
                </a:solidFill>
              </a:rPr>
              <a:t>Augsburg</a:t>
            </a:r>
            <a:r>
              <a:rPr lang="en-US" sz="2800" dirty="0" smtClean="0"/>
              <a:t>, Christian unity was </a:t>
            </a:r>
            <a:r>
              <a:rPr lang="en-US" sz="2800" u="sng" dirty="0" smtClean="0">
                <a:solidFill>
                  <a:srgbClr val="FFFF00"/>
                </a:solidFill>
              </a:rPr>
              <a:t>lost</a:t>
            </a:r>
            <a:r>
              <a:rPr lang="en-US" sz="2800" dirty="0" smtClean="0"/>
              <a:t>.</a:t>
            </a:r>
          </a:p>
          <a:p>
            <a:r>
              <a:rPr lang="en-US" sz="2800" u="sng" dirty="0" smtClean="0">
                <a:solidFill>
                  <a:srgbClr val="FFFF00"/>
                </a:solidFill>
              </a:rPr>
              <a:t>Ulrich Zwingli </a:t>
            </a:r>
            <a:r>
              <a:rPr lang="en-US" sz="2800" dirty="0" smtClean="0"/>
              <a:t>began a new Christian group in Switzerland</a:t>
            </a:r>
          </a:p>
          <a:p>
            <a:pPr lvl="1"/>
            <a:r>
              <a:rPr lang="en-US" sz="2800" u="sng" dirty="0" smtClean="0">
                <a:solidFill>
                  <a:srgbClr val="FFFF00"/>
                </a:solidFill>
              </a:rPr>
              <a:t>Relics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rgbClr val="FFFF00"/>
                </a:solidFill>
              </a:rPr>
              <a:t>images</a:t>
            </a:r>
            <a:r>
              <a:rPr lang="en-US" sz="2800" dirty="0" smtClean="0"/>
              <a:t> were forbidden</a:t>
            </a:r>
          </a:p>
          <a:p>
            <a:pPr lvl="1"/>
            <a:r>
              <a:rPr lang="en-US" sz="2800" dirty="0" smtClean="0"/>
              <a:t>New service of scripture reading , </a:t>
            </a:r>
            <a:r>
              <a:rPr lang="en-US" sz="2800" u="sng" dirty="0" smtClean="0">
                <a:solidFill>
                  <a:srgbClr val="FFFF00"/>
                </a:solidFill>
              </a:rPr>
              <a:t>prayer</a:t>
            </a:r>
            <a:r>
              <a:rPr lang="en-US" sz="2800" dirty="0" smtClean="0"/>
              <a:t>, and </a:t>
            </a:r>
            <a:r>
              <a:rPr lang="en-US" sz="2800" u="sng" dirty="0" smtClean="0">
                <a:solidFill>
                  <a:srgbClr val="FFFF00"/>
                </a:solidFill>
              </a:rPr>
              <a:t>sermons</a:t>
            </a:r>
          </a:p>
          <a:p>
            <a:r>
              <a:rPr lang="en-US" sz="2800" dirty="0" smtClean="0"/>
              <a:t>Zwingli died in 1531, so </a:t>
            </a:r>
            <a:r>
              <a:rPr lang="en-US" sz="3800" b="1" u="sng" dirty="0" smtClean="0">
                <a:solidFill>
                  <a:srgbClr val="FFFF00"/>
                </a:solidFill>
              </a:rPr>
              <a:t>John Calvin</a:t>
            </a:r>
            <a:r>
              <a:rPr lang="en-US" sz="3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assumed leadership.</a:t>
            </a:r>
          </a:p>
          <a:p>
            <a:pPr lvl="1"/>
            <a:r>
              <a:rPr lang="en-US" sz="3800" b="1" u="sng" dirty="0" smtClean="0">
                <a:solidFill>
                  <a:srgbClr val="FFFF00"/>
                </a:solidFill>
              </a:rPr>
              <a:t>Predestination</a:t>
            </a:r>
            <a:r>
              <a:rPr lang="en-US" sz="2800" dirty="0" smtClean="0"/>
              <a:t>:  God had determined in </a:t>
            </a:r>
            <a:r>
              <a:rPr lang="en-US" sz="2800" u="sng" dirty="0" smtClean="0">
                <a:solidFill>
                  <a:srgbClr val="FFFF00"/>
                </a:solidFill>
              </a:rPr>
              <a:t>advance</a:t>
            </a:r>
            <a:r>
              <a:rPr lang="en-US" sz="2800" dirty="0" smtClean="0"/>
              <a:t> who would be saved (the </a:t>
            </a:r>
            <a:r>
              <a:rPr lang="en-US" sz="2800" u="sng" dirty="0" smtClean="0">
                <a:solidFill>
                  <a:srgbClr val="FFFF00"/>
                </a:solidFill>
              </a:rPr>
              <a:t>elect</a:t>
            </a:r>
            <a:r>
              <a:rPr lang="en-US" sz="2800" dirty="0" smtClean="0"/>
              <a:t>) and who would be damned (the </a:t>
            </a:r>
            <a:r>
              <a:rPr lang="en-US" sz="2800" u="sng" dirty="0" smtClean="0">
                <a:solidFill>
                  <a:srgbClr val="FFFF00"/>
                </a:solidFill>
              </a:rPr>
              <a:t>reprobate</a:t>
            </a:r>
            <a:r>
              <a:rPr lang="en-US" sz="2800" dirty="0" smtClean="0"/>
              <a:t>).</a:t>
            </a:r>
          </a:p>
          <a:p>
            <a:pPr lvl="1"/>
            <a:r>
              <a:rPr lang="en-US" sz="2800" dirty="0" smtClean="0"/>
              <a:t>Created a church </a:t>
            </a:r>
            <a:r>
              <a:rPr lang="en-US" sz="2800" u="sng" dirty="0" smtClean="0">
                <a:solidFill>
                  <a:srgbClr val="FFFF00"/>
                </a:solidFill>
              </a:rPr>
              <a:t>gov’t</a:t>
            </a:r>
          </a:p>
          <a:p>
            <a:pPr lvl="2"/>
            <a:r>
              <a:rPr lang="en-US" sz="2800" u="sng" dirty="0" smtClean="0">
                <a:solidFill>
                  <a:srgbClr val="FFFF00"/>
                </a:solidFill>
              </a:rPr>
              <a:t>Consistory-</a:t>
            </a:r>
            <a:r>
              <a:rPr lang="en-US" sz="2800" dirty="0" smtClean="0"/>
              <a:t> enforced moral discipline</a:t>
            </a:r>
          </a:p>
          <a:p>
            <a:pPr lvl="2"/>
            <a:r>
              <a:rPr lang="en-US" sz="2800" dirty="0" smtClean="0"/>
              <a:t>Court oversaw moral life- </a:t>
            </a:r>
            <a:r>
              <a:rPr lang="en-US" sz="2800" u="sng" dirty="0" smtClean="0">
                <a:solidFill>
                  <a:srgbClr val="FFFF00"/>
                </a:solidFill>
              </a:rPr>
              <a:t>dancing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rgbClr val="FFFF00"/>
                </a:solidFill>
              </a:rPr>
              <a:t>gambling</a:t>
            </a:r>
            <a:r>
              <a:rPr lang="en-US" sz="2800" dirty="0" smtClean="0"/>
              <a:t> were crimes</a:t>
            </a:r>
          </a:p>
          <a:p>
            <a:pPr lvl="1"/>
            <a:r>
              <a:rPr lang="en-US" sz="2800" dirty="0" smtClean="0"/>
              <a:t>Missionaries were sent throughout </a:t>
            </a:r>
            <a:r>
              <a:rPr lang="en-US" sz="2800" u="sng" dirty="0" smtClean="0">
                <a:solidFill>
                  <a:srgbClr val="FFFF00"/>
                </a:solidFill>
              </a:rPr>
              <a:t>Europe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By mid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century- Calvinism became most important form of </a:t>
            </a:r>
            <a:r>
              <a:rPr lang="en-US" sz="2800" u="sng" dirty="0" smtClean="0">
                <a:solidFill>
                  <a:srgbClr val="FFFF00"/>
                </a:solidFill>
              </a:rPr>
              <a:t>Protestantism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ransition>
    <p:check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914400"/>
          </a:xfrm>
        </p:spPr>
        <p:txBody>
          <a:bodyPr/>
          <a:lstStyle/>
          <a:p>
            <a:r>
              <a:rPr lang="en-US" dirty="0" smtClean="0"/>
              <a:t>Reformation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/>
          <a:lstStyle/>
          <a:p>
            <a:r>
              <a:rPr lang="en-US" dirty="0" smtClean="0"/>
              <a:t>King </a:t>
            </a:r>
            <a:r>
              <a:rPr lang="en-US" sz="3200" b="1" u="sng" dirty="0" smtClean="0">
                <a:solidFill>
                  <a:srgbClr val="FFFF00"/>
                </a:solidFill>
              </a:rPr>
              <a:t>Henry VIII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wanted a divorce from his wife, </a:t>
            </a:r>
            <a:r>
              <a:rPr lang="en-US" u="sng" dirty="0" smtClean="0">
                <a:solidFill>
                  <a:srgbClr val="FFFF00"/>
                </a:solidFill>
              </a:rPr>
              <a:t>Catherine of Aragon</a:t>
            </a:r>
          </a:p>
          <a:p>
            <a:pPr lvl="1"/>
            <a:r>
              <a:rPr lang="en-US" dirty="0" smtClean="0"/>
              <a:t>He thought she couldn’t give him a male heir.</a:t>
            </a:r>
          </a:p>
          <a:p>
            <a:r>
              <a:rPr lang="en-US" dirty="0" smtClean="0"/>
              <a:t>The Pope wouldn’t </a:t>
            </a:r>
            <a:r>
              <a:rPr lang="en-US" u="sng" dirty="0" smtClean="0">
                <a:solidFill>
                  <a:srgbClr val="FFFF00"/>
                </a:solidFill>
              </a:rPr>
              <a:t>annul</a:t>
            </a:r>
            <a:r>
              <a:rPr lang="en-US" dirty="0" smtClean="0"/>
              <a:t> the marriage.</a:t>
            </a:r>
          </a:p>
          <a:p>
            <a:pPr lvl="1"/>
            <a:r>
              <a:rPr lang="en-US" dirty="0" smtClean="0"/>
              <a:t>Henry asked the Archbishop of </a:t>
            </a:r>
            <a:r>
              <a:rPr lang="en-US" u="sng" dirty="0" smtClean="0">
                <a:solidFill>
                  <a:srgbClr val="FFFF00"/>
                </a:solidFill>
              </a:rPr>
              <a:t>Canterbury</a:t>
            </a:r>
            <a:r>
              <a:rPr lang="en-US" dirty="0" smtClean="0"/>
              <a:t> to declare it null and void.</a:t>
            </a:r>
          </a:p>
          <a:p>
            <a:r>
              <a:rPr lang="en-US" dirty="0" smtClean="0"/>
              <a:t>Henry married </a:t>
            </a:r>
            <a:r>
              <a:rPr lang="en-US" u="sng" dirty="0" smtClean="0">
                <a:solidFill>
                  <a:srgbClr val="FFFF00"/>
                </a:solidFill>
              </a:rPr>
              <a:t>Anne Boleyn </a:t>
            </a:r>
            <a:r>
              <a:rPr lang="en-US" dirty="0" smtClean="0"/>
              <a:t>(</a:t>
            </a:r>
            <a:r>
              <a:rPr lang="en-US" u="sng" dirty="0" smtClean="0">
                <a:solidFill>
                  <a:srgbClr val="FFFF00"/>
                </a:solidFill>
              </a:rPr>
              <a:t>Elizabeth I’s </a:t>
            </a:r>
            <a:r>
              <a:rPr lang="en-US" dirty="0" smtClean="0"/>
              <a:t>mom)</a:t>
            </a:r>
          </a:p>
          <a:p>
            <a:r>
              <a:rPr lang="en-US" dirty="0" smtClean="0"/>
              <a:t>Act of Supremacy of 1534- King is head of new </a:t>
            </a:r>
            <a:r>
              <a:rPr lang="en-US" u="sng" dirty="0" smtClean="0">
                <a:solidFill>
                  <a:srgbClr val="FFFF00"/>
                </a:solidFill>
              </a:rPr>
              <a:t>church</a:t>
            </a:r>
          </a:p>
          <a:p>
            <a:pPr lvl="1"/>
            <a:r>
              <a:rPr lang="en-US" dirty="0" smtClean="0"/>
              <a:t>Controlled religious doctrines, clerical appointments, and discipline.</a:t>
            </a:r>
            <a:endParaRPr lang="en-US" dirty="0"/>
          </a:p>
        </p:txBody>
      </p:sp>
    </p:spTree>
  </p:cSld>
  <p:clrMapOvr>
    <a:masterClrMapping/>
  </p:clrMapOvr>
  <p:transition>
    <p:zoom dir="in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914400"/>
          </a:xfrm>
        </p:spPr>
        <p:txBody>
          <a:bodyPr/>
          <a:lstStyle/>
          <a:p>
            <a:r>
              <a:rPr lang="en-US" dirty="0" smtClean="0"/>
              <a:t>Reformation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Henry dissolved the </a:t>
            </a:r>
            <a:r>
              <a:rPr lang="en-US" u="sng" dirty="0" smtClean="0">
                <a:solidFill>
                  <a:srgbClr val="FFFF00"/>
                </a:solidFill>
              </a:rPr>
              <a:t>monasteries</a:t>
            </a:r>
            <a:r>
              <a:rPr lang="en-US" dirty="0" smtClean="0"/>
              <a:t> and sold their land to the </a:t>
            </a:r>
            <a:r>
              <a:rPr lang="en-US" u="sng" dirty="0" smtClean="0">
                <a:solidFill>
                  <a:srgbClr val="FFFF00"/>
                </a:solidFill>
              </a:rPr>
              <a:t>wealthy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Gave him more $ and supporters.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Edward VI </a:t>
            </a:r>
            <a:r>
              <a:rPr lang="en-US" dirty="0" smtClean="0"/>
              <a:t>(Henry’s son) was very young and sickly</a:t>
            </a:r>
          </a:p>
          <a:p>
            <a:pPr lvl="1"/>
            <a:r>
              <a:rPr lang="en-US" dirty="0" smtClean="0"/>
              <a:t>Church officials moved the Church of England into a </a:t>
            </a:r>
            <a:r>
              <a:rPr lang="en-US" u="sng" dirty="0" smtClean="0">
                <a:solidFill>
                  <a:srgbClr val="FFFF00"/>
                </a:solidFill>
              </a:rPr>
              <a:t>Protestant</a:t>
            </a:r>
            <a:r>
              <a:rPr lang="en-US" dirty="0" smtClean="0"/>
              <a:t> direction</a:t>
            </a:r>
          </a:p>
          <a:p>
            <a:pPr lvl="2"/>
            <a:r>
              <a:rPr lang="en-US" dirty="0" smtClean="0"/>
              <a:t>Clergy could </a:t>
            </a:r>
            <a:r>
              <a:rPr lang="en-US" u="sng" dirty="0" smtClean="0">
                <a:solidFill>
                  <a:srgbClr val="FFFF00"/>
                </a:solidFill>
              </a:rPr>
              <a:t>marry</a:t>
            </a:r>
          </a:p>
          <a:p>
            <a:pPr lvl="2"/>
            <a:r>
              <a:rPr lang="en-US" dirty="0" smtClean="0"/>
              <a:t>New </a:t>
            </a:r>
            <a:r>
              <a:rPr lang="en-US" u="sng" dirty="0" smtClean="0">
                <a:solidFill>
                  <a:srgbClr val="FFFF00"/>
                </a:solidFill>
              </a:rPr>
              <a:t>service</a:t>
            </a:r>
            <a:r>
              <a:rPr lang="en-US" dirty="0" smtClean="0"/>
              <a:t> created</a:t>
            </a:r>
          </a:p>
          <a:p>
            <a:r>
              <a:rPr lang="en-US" dirty="0" smtClean="0"/>
              <a:t>Mary I (“</a:t>
            </a:r>
            <a:r>
              <a:rPr lang="en-US" u="sng" dirty="0" smtClean="0">
                <a:solidFill>
                  <a:srgbClr val="FFFF00"/>
                </a:solidFill>
              </a:rPr>
              <a:t>Bloody Mary</a:t>
            </a:r>
            <a:r>
              <a:rPr lang="en-US" dirty="0" smtClean="0"/>
              <a:t>”) was a devout </a:t>
            </a:r>
            <a:r>
              <a:rPr lang="en-US" u="sng" dirty="0" smtClean="0">
                <a:solidFill>
                  <a:srgbClr val="FFFF00"/>
                </a:solidFill>
              </a:rPr>
              <a:t>Catholic </a:t>
            </a:r>
          </a:p>
          <a:p>
            <a:pPr lvl="1"/>
            <a:r>
              <a:rPr lang="en-US" dirty="0" smtClean="0"/>
              <a:t>She turned England back to Catholic</a:t>
            </a:r>
          </a:p>
          <a:p>
            <a:pPr lvl="1"/>
            <a:r>
              <a:rPr lang="en-US" dirty="0" smtClean="0"/>
              <a:t>Burned </a:t>
            </a:r>
            <a:r>
              <a:rPr lang="en-US" u="sng" dirty="0" smtClean="0">
                <a:solidFill>
                  <a:srgbClr val="FFFF00"/>
                </a:solidFill>
              </a:rPr>
              <a:t>300</a:t>
            </a:r>
            <a:r>
              <a:rPr lang="en-US" dirty="0" smtClean="0"/>
              <a:t> Protestants as heretics</a:t>
            </a:r>
          </a:p>
          <a:p>
            <a:pPr lvl="1"/>
            <a:r>
              <a:rPr lang="en-US" dirty="0" smtClean="0"/>
              <a:t>England became more </a:t>
            </a:r>
            <a:r>
              <a:rPr lang="en-US" u="sng" dirty="0" smtClean="0">
                <a:solidFill>
                  <a:srgbClr val="FFFF00"/>
                </a:solidFill>
              </a:rPr>
              <a:t>Protestant</a:t>
            </a:r>
            <a:r>
              <a:rPr lang="en-US" dirty="0" smtClean="0"/>
              <a:t> because of her… and her sister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r>
              <a:rPr lang="en-US" sz="3600" dirty="0" smtClean="0"/>
              <a:t>The Anabaptists and Role of Women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914400"/>
            <a:ext cx="8894618" cy="5943600"/>
          </a:xfrm>
        </p:spPr>
        <p:txBody>
          <a:bodyPr>
            <a:noAutofit/>
          </a:bodyPr>
          <a:lstStyle/>
          <a:p>
            <a:r>
              <a:rPr lang="en-US" sz="2500" dirty="0" smtClean="0"/>
              <a:t>Anabaptists rejected the involvement of </a:t>
            </a:r>
            <a:r>
              <a:rPr lang="en-US" sz="2500" u="sng" dirty="0" smtClean="0">
                <a:solidFill>
                  <a:srgbClr val="FFFF00"/>
                </a:solidFill>
              </a:rPr>
              <a:t>state</a:t>
            </a:r>
            <a:r>
              <a:rPr lang="en-US" sz="2500" dirty="0" smtClean="0"/>
              <a:t> in church affairs</a:t>
            </a:r>
          </a:p>
          <a:p>
            <a:pPr lvl="1"/>
            <a:r>
              <a:rPr lang="en-US" sz="2500" dirty="0" smtClean="0"/>
              <a:t>Gov’t has no </a:t>
            </a:r>
            <a:r>
              <a:rPr lang="en-US" sz="2500" u="sng" dirty="0" smtClean="0">
                <a:solidFill>
                  <a:srgbClr val="FFFF00"/>
                </a:solidFill>
              </a:rPr>
              <a:t>political</a:t>
            </a:r>
            <a:r>
              <a:rPr lang="en-US" sz="2500" dirty="0" smtClean="0"/>
              <a:t> authority over </a:t>
            </a:r>
            <a:r>
              <a:rPr lang="en-US" sz="2500" u="sng" dirty="0" smtClean="0">
                <a:solidFill>
                  <a:srgbClr val="FFFF00"/>
                </a:solidFill>
              </a:rPr>
              <a:t>real</a:t>
            </a:r>
            <a:r>
              <a:rPr lang="en-US" sz="2500" dirty="0" smtClean="0"/>
              <a:t> Christians</a:t>
            </a:r>
          </a:p>
          <a:p>
            <a:pPr lvl="1"/>
            <a:r>
              <a:rPr lang="en-US" sz="2500" dirty="0" smtClean="0"/>
              <a:t>Would not take </a:t>
            </a:r>
            <a:r>
              <a:rPr lang="en-US" sz="2500" u="sng" dirty="0" smtClean="0">
                <a:solidFill>
                  <a:srgbClr val="FFFF00"/>
                </a:solidFill>
              </a:rPr>
              <a:t>office</a:t>
            </a:r>
            <a:r>
              <a:rPr lang="en-US" sz="2500" dirty="0" smtClean="0"/>
              <a:t> or bear </a:t>
            </a:r>
            <a:r>
              <a:rPr lang="en-US" sz="2500" u="sng" dirty="0" smtClean="0">
                <a:solidFill>
                  <a:srgbClr val="FFFF00"/>
                </a:solidFill>
              </a:rPr>
              <a:t>arms</a:t>
            </a:r>
          </a:p>
          <a:p>
            <a:r>
              <a:rPr lang="en-US" sz="2500" dirty="0" smtClean="0"/>
              <a:t>Any member of the community could be a </a:t>
            </a:r>
            <a:r>
              <a:rPr lang="en-US" sz="2500" u="sng" dirty="0" smtClean="0">
                <a:solidFill>
                  <a:srgbClr val="FFFF00"/>
                </a:solidFill>
              </a:rPr>
              <a:t>minister</a:t>
            </a:r>
          </a:p>
          <a:p>
            <a:pPr lvl="1"/>
            <a:r>
              <a:rPr lang="en-US" sz="2500" dirty="0" smtClean="0"/>
              <a:t>All Christians were considered to be </a:t>
            </a:r>
            <a:r>
              <a:rPr lang="en-US" sz="2500" u="sng" dirty="0" smtClean="0">
                <a:solidFill>
                  <a:srgbClr val="FFFF00"/>
                </a:solidFill>
              </a:rPr>
              <a:t>priests</a:t>
            </a:r>
          </a:p>
          <a:p>
            <a:r>
              <a:rPr lang="en-US" sz="2500" dirty="0" smtClean="0"/>
              <a:t>Baptized </a:t>
            </a:r>
            <a:r>
              <a:rPr lang="en-US" sz="2500" u="sng" dirty="0" smtClean="0">
                <a:solidFill>
                  <a:srgbClr val="FFFF00"/>
                </a:solidFill>
              </a:rPr>
              <a:t>adults</a:t>
            </a:r>
          </a:p>
          <a:p>
            <a:r>
              <a:rPr lang="en-US" sz="2800" b="1" dirty="0" smtClean="0"/>
              <a:t>Their ideas were considered </a:t>
            </a:r>
            <a:r>
              <a:rPr lang="en-US" sz="2800" b="1" u="sng" dirty="0" smtClean="0">
                <a:solidFill>
                  <a:srgbClr val="FFFF00"/>
                </a:solidFill>
              </a:rPr>
              <a:t>dangerous</a:t>
            </a:r>
            <a:r>
              <a:rPr lang="en-US" sz="2800" b="1" dirty="0" smtClean="0"/>
              <a:t> and </a:t>
            </a:r>
            <a:r>
              <a:rPr lang="en-US" sz="2800" b="1" u="sng" dirty="0" smtClean="0">
                <a:solidFill>
                  <a:srgbClr val="FFFF00"/>
                </a:solidFill>
              </a:rPr>
              <a:t>radical</a:t>
            </a:r>
          </a:p>
          <a:p>
            <a:pPr lvl="1"/>
            <a:r>
              <a:rPr lang="en-US" sz="2500" dirty="0" smtClean="0"/>
              <a:t>Protestants and Catholics agreed on the need to </a:t>
            </a:r>
            <a:r>
              <a:rPr lang="en-US" sz="2500" u="sng" dirty="0" smtClean="0">
                <a:solidFill>
                  <a:srgbClr val="FFFF00"/>
                </a:solidFill>
              </a:rPr>
              <a:t>persecute</a:t>
            </a:r>
            <a:r>
              <a:rPr lang="en-US" sz="2500" dirty="0" smtClean="0"/>
              <a:t> them.</a:t>
            </a:r>
          </a:p>
          <a:p>
            <a:r>
              <a:rPr lang="en-US" sz="2500" dirty="0" smtClean="0"/>
              <a:t>Protestants did little to change </a:t>
            </a:r>
            <a:r>
              <a:rPr lang="en-US" sz="2500" u="sng" dirty="0" smtClean="0">
                <a:solidFill>
                  <a:srgbClr val="FFFF00"/>
                </a:solidFill>
              </a:rPr>
              <a:t>women’s</a:t>
            </a:r>
            <a:r>
              <a:rPr lang="en-US" sz="2500" dirty="0" smtClean="0"/>
              <a:t> roles</a:t>
            </a:r>
          </a:p>
          <a:p>
            <a:pPr lvl="1"/>
            <a:r>
              <a:rPr lang="en-US" sz="2500" dirty="0" smtClean="0"/>
              <a:t>Role was to bear </a:t>
            </a:r>
            <a:r>
              <a:rPr lang="en-US" sz="2500" u="sng" dirty="0" smtClean="0">
                <a:solidFill>
                  <a:srgbClr val="FFFF00"/>
                </a:solidFill>
              </a:rPr>
              <a:t>children</a:t>
            </a:r>
          </a:p>
          <a:p>
            <a:r>
              <a:rPr lang="en-US" sz="2500" dirty="0" smtClean="0"/>
              <a:t>Family was placed at the </a:t>
            </a:r>
            <a:r>
              <a:rPr lang="en-US" sz="2500" u="sng" dirty="0" smtClean="0">
                <a:solidFill>
                  <a:srgbClr val="FFFF00"/>
                </a:solidFill>
              </a:rPr>
              <a:t>center</a:t>
            </a:r>
            <a:r>
              <a:rPr lang="en-US" sz="2500" dirty="0" smtClean="0"/>
              <a:t> of human life</a:t>
            </a:r>
          </a:p>
          <a:p>
            <a:pPr lvl="1"/>
            <a:r>
              <a:rPr lang="en-US" sz="2500" dirty="0" smtClean="0"/>
              <a:t>No special </a:t>
            </a:r>
            <a:r>
              <a:rPr lang="en-US" sz="2500" u="sng" dirty="0" smtClean="0">
                <a:solidFill>
                  <a:srgbClr val="FFFF00"/>
                </a:solidFill>
              </a:rPr>
              <a:t>holiness</a:t>
            </a:r>
            <a:r>
              <a:rPr lang="en-US" sz="2500" dirty="0" smtClean="0"/>
              <a:t> from celibacy</a:t>
            </a:r>
            <a:endParaRPr lang="en-US" sz="2500" dirty="0"/>
          </a:p>
        </p:txBody>
      </p:sp>
    </p:spTree>
  </p:cSld>
  <p:clrMapOvr>
    <a:masterClrMapping/>
  </p:clrMapOvr>
  <p:transition spd="med">
    <p:strips dir="ru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914400"/>
          </a:xfrm>
        </p:spPr>
        <p:txBody>
          <a:bodyPr/>
          <a:lstStyle/>
          <a:p>
            <a:r>
              <a:rPr lang="en-US" dirty="0" smtClean="0"/>
              <a:t>The Catholic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6096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Three things led to reform of </a:t>
            </a:r>
            <a:r>
              <a:rPr lang="en-US" sz="3200" b="1" u="sng" dirty="0" smtClean="0">
                <a:solidFill>
                  <a:srgbClr val="FFFF00"/>
                </a:solidFill>
              </a:rPr>
              <a:t>Catholicism</a:t>
            </a:r>
          </a:p>
          <a:p>
            <a:pPr lvl="1"/>
            <a:r>
              <a:rPr lang="en-US" sz="3200" b="1" dirty="0" smtClean="0"/>
              <a:t>The </a:t>
            </a:r>
            <a:r>
              <a:rPr lang="en-US" sz="3200" b="1" u="sng" dirty="0" smtClean="0">
                <a:solidFill>
                  <a:srgbClr val="FFFF00"/>
                </a:solidFill>
              </a:rPr>
              <a:t>Jesuits</a:t>
            </a:r>
          </a:p>
          <a:p>
            <a:pPr lvl="2"/>
            <a:r>
              <a:rPr lang="en-US" sz="2800" u="sng" dirty="0" smtClean="0">
                <a:solidFill>
                  <a:srgbClr val="FFFF00"/>
                </a:solidFill>
              </a:rPr>
              <a:t>Ignatius of Loyola </a:t>
            </a:r>
            <a:r>
              <a:rPr lang="en-US" sz="2800" dirty="0" smtClean="0"/>
              <a:t>founded the Jesuits (aka Society of Jesus)</a:t>
            </a:r>
          </a:p>
          <a:p>
            <a:pPr lvl="2"/>
            <a:r>
              <a:rPr lang="en-US" sz="2800" dirty="0" smtClean="0"/>
              <a:t>They used </a:t>
            </a:r>
            <a:r>
              <a:rPr lang="en-US" sz="2800" u="sng" dirty="0" smtClean="0">
                <a:solidFill>
                  <a:srgbClr val="FFFF00"/>
                </a:solidFill>
              </a:rPr>
              <a:t>education</a:t>
            </a:r>
            <a:r>
              <a:rPr lang="en-US" sz="2800" dirty="0" smtClean="0"/>
              <a:t> to spread their message</a:t>
            </a:r>
          </a:p>
          <a:p>
            <a:pPr lvl="2"/>
            <a:r>
              <a:rPr lang="en-US" sz="2800" dirty="0" smtClean="0"/>
              <a:t>Restored Catholicism to parts of </a:t>
            </a:r>
            <a:r>
              <a:rPr lang="en-US" sz="2800" u="sng" dirty="0" smtClean="0">
                <a:solidFill>
                  <a:srgbClr val="FFFF00"/>
                </a:solidFill>
              </a:rPr>
              <a:t>Germany</a:t>
            </a:r>
            <a:r>
              <a:rPr lang="en-US" sz="2800" dirty="0" smtClean="0"/>
              <a:t> and eastern </a:t>
            </a:r>
            <a:r>
              <a:rPr lang="en-US" sz="2800" u="sng" dirty="0" smtClean="0">
                <a:solidFill>
                  <a:srgbClr val="FFFF00"/>
                </a:solidFill>
              </a:rPr>
              <a:t>Europe</a:t>
            </a:r>
          </a:p>
          <a:p>
            <a:pPr lvl="1"/>
            <a:r>
              <a:rPr lang="en-US" sz="3200" b="1" dirty="0" smtClean="0"/>
              <a:t>Reform of the </a:t>
            </a:r>
            <a:r>
              <a:rPr lang="en-US" sz="3200" b="1" u="sng" dirty="0" smtClean="0">
                <a:solidFill>
                  <a:srgbClr val="FFFF00"/>
                </a:solidFill>
              </a:rPr>
              <a:t>Papacy</a:t>
            </a:r>
          </a:p>
          <a:p>
            <a:pPr lvl="2"/>
            <a:r>
              <a:rPr lang="en-US" sz="2800" u="sng" dirty="0" smtClean="0">
                <a:solidFill>
                  <a:srgbClr val="FFFF00"/>
                </a:solidFill>
              </a:rPr>
              <a:t>Pope Paul III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appointed a </a:t>
            </a:r>
            <a:r>
              <a:rPr lang="en-US" sz="2800" u="sng" dirty="0" smtClean="0">
                <a:solidFill>
                  <a:srgbClr val="FFFF00"/>
                </a:solidFill>
              </a:rPr>
              <a:t>Reform Commission </a:t>
            </a:r>
            <a:r>
              <a:rPr lang="en-US" sz="2800" dirty="0" smtClean="0"/>
              <a:t>in 1537</a:t>
            </a:r>
          </a:p>
          <a:p>
            <a:pPr lvl="2"/>
            <a:r>
              <a:rPr lang="en-US" sz="2800" dirty="0" smtClean="0"/>
              <a:t>It blamed corrupt policies of the </a:t>
            </a:r>
            <a:r>
              <a:rPr lang="en-US" sz="2800" u="sng" dirty="0" smtClean="0">
                <a:solidFill>
                  <a:srgbClr val="FFFF00"/>
                </a:solidFill>
              </a:rPr>
              <a:t>popes</a:t>
            </a:r>
            <a:r>
              <a:rPr lang="en-US" sz="2800" dirty="0" smtClean="0"/>
              <a:t> for the church’s ills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  <p:transition>
    <p:zoom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914400"/>
          </a:xfrm>
        </p:spPr>
        <p:txBody>
          <a:bodyPr/>
          <a:lstStyle/>
          <a:p>
            <a:r>
              <a:rPr lang="en-US" dirty="0" smtClean="0"/>
              <a:t>The Catholic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rmAutofit/>
          </a:bodyPr>
          <a:lstStyle/>
          <a:p>
            <a:pPr lvl="1"/>
            <a:r>
              <a:rPr lang="en-US" sz="4000" b="1" u="sng" dirty="0" smtClean="0">
                <a:solidFill>
                  <a:srgbClr val="FFFF00"/>
                </a:solidFill>
              </a:rPr>
              <a:t>Council of Trent</a:t>
            </a:r>
          </a:p>
          <a:p>
            <a:pPr lvl="2"/>
            <a:r>
              <a:rPr lang="en-US" sz="2800" dirty="0" smtClean="0"/>
              <a:t>A group of cardinals, archbishops, abbots, and theologians </a:t>
            </a:r>
          </a:p>
          <a:p>
            <a:pPr lvl="2"/>
            <a:r>
              <a:rPr lang="en-US" sz="2800" dirty="0" smtClean="0"/>
              <a:t>Final decrees:  </a:t>
            </a:r>
          </a:p>
          <a:p>
            <a:pPr lvl="3"/>
            <a:r>
              <a:rPr lang="en-US" sz="2800" dirty="0" smtClean="0"/>
              <a:t>Both </a:t>
            </a:r>
            <a:r>
              <a:rPr lang="en-US" sz="2800" u="sng" dirty="0" smtClean="0">
                <a:solidFill>
                  <a:srgbClr val="FFFF00"/>
                </a:solidFill>
              </a:rPr>
              <a:t>faith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rgbClr val="FFFF00"/>
                </a:solidFill>
              </a:rPr>
              <a:t>good works </a:t>
            </a:r>
            <a:r>
              <a:rPr lang="en-US" sz="2800" dirty="0" smtClean="0"/>
              <a:t>were needed for salvation</a:t>
            </a:r>
          </a:p>
          <a:p>
            <a:pPr lvl="3"/>
            <a:r>
              <a:rPr lang="en-US" sz="2800" u="sng" dirty="0" smtClean="0">
                <a:solidFill>
                  <a:srgbClr val="FFFF00"/>
                </a:solidFill>
              </a:rPr>
              <a:t>7</a:t>
            </a:r>
            <a:r>
              <a:rPr lang="en-US" sz="2800" dirty="0" smtClean="0"/>
              <a:t> sacraments and clerical </a:t>
            </a:r>
            <a:r>
              <a:rPr lang="en-US" sz="2800" u="sng" dirty="0" smtClean="0">
                <a:solidFill>
                  <a:srgbClr val="FFFF00"/>
                </a:solidFill>
              </a:rPr>
              <a:t>celibacy</a:t>
            </a:r>
            <a:r>
              <a:rPr lang="en-US" sz="2800" dirty="0" smtClean="0"/>
              <a:t> upheld</a:t>
            </a:r>
          </a:p>
          <a:p>
            <a:pPr lvl="3"/>
            <a:r>
              <a:rPr lang="en-US" sz="2800" dirty="0" smtClean="0"/>
              <a:t>Belief in </a:t>
            </a:r>
            <a:r>
              <a:rPr lang="en-US" sz="2800" u="sng" dirty="0" smtClean="0">
                <a:solidFill>
                  <a:srgbClr val="FFFF00"/>
                </a:solidFill>
              </a:rPr>
              <a:t>purgatory</a:t>
            </a:r>
            <a:r>
              <a:rPr lang="en-US" sz="2800" dirty="0" smtClean="0"/>
              <a:t> and use of </a:t>
            </a:r>
            <a:r>
              <a:rPr lang="en-US" sz="2800" u="sng" dirty="0" smtClean="0">
                <a:solidFill>
                  <a:srgbClr val="FFFF00"/>
                </a:solidFill>
              </a:rPr>
              <a:t>indulgences</a:t>
            </a:r>
            <a:r>
              <a:rPr lang="en-US" sz="2800" dirty="0" smtClean="0"/>
              <a:t> were strengthened</a:t>
            </a:r>
          </a:p>
          <a:p>
            <a:pPr lvl="3"/>
            <a:r>
              <a:rPr lang="en-US" sz="2800" dirty="0" smtClean="0"/>
              <a:t>Indulgences could no longer be </a:t>
            </a:r>
            <a:r>
              <a:rPr lang="en-US" sz="2800" u="sng" dirty="0" smtClean="0">
                <a:solidFill>
                  <a:srgbClr val="FFFF00"/>
                </a:solidFill>
              </a:rPr>
              <a:t>sold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After these reforms, Catholicism had a </a:t>
            </a:r>
            <a:r>
              <a:rPr lang="en-US" sz="2800" u="sng" dirty="0" smtClean="0">
                <a:solidFill>
                  <a:srgbClr val="FFFF00"/>
                </a:solidFill>
              </a:rPr>
              <a:t>renewed</a:t>
            </a:r>
            <a:r>
              <a:rPr lang="en-US" sz="2800" dirty="0" smtClean="0"/>
              <a:t> spirit of </a:t>
            </a:r>
            <a:r>
              <a:rPr lang="en-US" sz="2800" u="sng" dirty="0" smtClean="0">
                <a:solidFill>
                  <a:srgbClr val="FFFF00"/>
                </a:solidFill>
              </a:rPr>
              <a:t>confidence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rgbClr val="FFFF00"/>
                </a:solidFill>
              </a:rPr>
              <a:t>unified</a:t>
            </a:r>
            <a:r>
              <a:rPr lang="en-US" sz="2800" dirty="0" smtClean="0"/>
              <a:t> under the pope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ransition>
    <p:randomBar dir="vert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751</TotalTime>
  <Words>512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Deluxe</vt:lpstr>
      <vt:lpstr>Slide 1</vt:lpstr>
      <vt:lpstr>The Spread of Protestantism</vt:lpstr>
      <vt:lpstr>Zwinglian Ref. and Calvinism</vt:lpstr>
      <vt:lpstr>Reformation in England</vt:lpstr>
      <vt:lpstr>Reformation in England</vt:lpstr>
      <vt:lpstr>The Anabaptists and Role of Women</vt:lpstr>
      <vt:lpstr>The Catholic Reformation</vt:lpstr>
      <vt:lpstr>The Catholic Reformation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Spread of Protestantism</dc:title>
  <dc:creator>afitzgerald</dc:creator>
  <cp:lastModifiedBy>afitzgerald</cp:lastModifiedBy>
  <cp:revision>40</cp:revision>
  <dcterms:created xsi:type="dcterms:W3CDTF">2008-10-23T13:03:01Z</dcterms:created>
  <dcterms:modified xsi:type="dcterms:W3CDTF">2010-11-02T13:19:22Z</dcterms:modified>
</cp:coreProperties>
</file>