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7" r:id="rId2"/>
    <p:sldId id="256" r:id="rId3"/>
    <p:sldId id="258" r:id="rId4"/>
    <p:sldId id="259" r:id="rId5"/>
    <p:sldId id="261" r:id="rId6"/>
    <p:sldId id="263" r:id="rId7"/>
    <p:sldId id="283" r:id="rId8"/>
    <p:sldId id="265" r:id="rId9"/>
    <p:sldId id="266" r:id="rId10"/>
    <p:sldId id="270" r:id="rId11"/>
    <p:sldId id="272" r:id="rId12"/>
    <p:sldId id="284" r:id="rId13"/>
    <p:sldId id="285"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0" d="100"/>
          <a:sy n="120" d="100"/>
        </p:scale>
        <p:origin x="-131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80C279-32A5-4D55-B516-5FE25CF6E4E8}" type="datetimeFigureOut">
              <a:rPr lang="en-US" smtClean="0"/>
              <a:pPr/>
              <a:t>10/9/14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01E04D-F06A-4168-AD5F-0125B0BD1AC6}" type="slidenum">
              <a:rPr lang="en-US" smtClean="0"/>
              <a:pPr/>
              <a:t>‹#›</a:t>
            </a:fld>
            <a:endParaRPr lang="en-US"/>
          </a:p>
        </p:txBody>
      </p:sp>
    </p:spTree>
    <p:extLst>
      <p:ext uri="{BB962C8B-B14F-4D97-AF65-F5344CB8AC3E}">
        <p14:creationId xmlns:p14="http://schemas.microsoft.com/office/powerpoint/2010/main" val="1497891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DA6824-45D8-4CA5-8E9E-CA6EE8FD7E01}" type="slidenum">
              <a:rPr lang="en-US"/>
              <a:pPr/>
              <a:t>1</a:t>
            </a:fld>
            <a:endParaRPr lang="en-US"/>
          </a:p>
        </p:txBody>
      </p:sp>
      <p:sp>
        <p:nvSpPr>
          <p:cNvPr id="362498" name="Rectangle 2"/>
          <p:cNvSpPr>
            <a:spLocks noGrp="1" noRot="1" noChangeAspect="1" noChangeArrowheads="1" noTextEdit="1"/>
          </p:cNvSpPr>
          <p:nvPr>
            <p:ph type="sldImg"/>
          </p:nvPr>
        </p:nvSpPr>
        <p:spPr>
          <a:ln/>
        </p:spPr>
      </p:sp>
      <p:sp>
        <p:nvSpPr>
          <p:cNvPr id="362499" name="Rectangle 3"/>
          <p:cNvSpPr>
            <a:spLocks noGrp="1" noChangeArrowheads="1"/>
          </p:cNvSpPr>
          <p:nvPr>
            <p:ph type="body" idx="1"/>
          </p:nvPr>
        </p:nvSpPr>
        <p:spPr>
          <a:xfrm>
            <a:off x="914400" y="4344025"/>
            <a:ext cx="5029200" cy="4114488"/>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90F2E5-669B-464D-85F0-33D4B52F9E1C}" type="slidenum">
              <a:rPr lang="en-US"/>
              <a:pPr/>
              <a:t>3</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xfrm>
            <a:off x="914400" y="4344025"/>
            <a:ext cx="5029200" cy="4114488"/>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FDD57C-9DBB-4E6F-9472-C37D51088F59}" type="slidenum">
              <a:rPr lang="en-US"/>
              <a:pPr/>
              <a:t>4</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xfrm>
            <a:off x="914400" y="4344025"/>
            <a:ext cx="5029200" cy="4114488"/>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5F5B19-01AA-45AA-9E71-87662FEE549D}" type="slidenum">
              <a:rPr lang="en-US"/>
              <a:pPr/>
              <a:t>5</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xfrm>
            <a:off x="914400" y="4344025"/>
            <a:ext cx="5029200" cy="4114488"/>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D4B388-1DAD-4AFB-92CC-2BB6B1F86AE8}" type="slidenum">
              <a:rPr lang="en-US"/>
              <a:pPr/>
              <a:t>6</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xfrm>
            <a:off x="914400" y="4344025"/>
            <a:ext cx="5029200" cy="4114488"/>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77D286-A180-48AC-8D5E-1410C26A50F5}" type="slidenum">
              <a:rPr lang="en-US"/>
              <a:pPr/>
              <a:t>8</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xfrm>
            <a:off x="914400" y="4344025"/>
            <a:ext cx="5029200" cy="4114488"/>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38871D-5216-43DA-9B6C-FC26C72A2643}" type="slidenum">
              <a:rPr lang="en-US"/>
              <a:pPr/>
              <a:t>9</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xfrm>
            <a:off x="914400" y="4344025"/>
            <a:ext cx="5029200" cy="4114488"/>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E58247-4D57-4DA3-A8CA-466A9B1B0911}" type="slidenum">
              <a:rPr lang="en-US"/>
              <a:pPr/>
              <a:t>10</a:t>
            </a:fld>
            <a:endParaRPr lang="en-US"/>
          </a:p>
        </p:txBody>
      </p:sp>
      <p:sp>
        <p:nvSpPr>
          <p:cNvPr id="807938" name="Rectangle 2"/>
          <p:cNvSpPr>
            <a:spLocks noGrp="1" noRot="1" noChangeAspect="1" noChangeArrowheads="1" noTextEdit="1"/>
          </p:cNvSpPr>
          <p:nvPr>
            <p:ph type="sldImg"/>
          </p:nvPr>
        </p:nvSpPr>
        <p:spPr>
          <a:ln/>
        </p:spPr>
      </p:sp>
      <p:sp>
        <p:nvSpPr>
          <p:cNvPr id="807939" name="Rectangle 3"/>
          <p:cNvSpPr>
            <a:spLocks noGrp="1" noChangeArrowheads="1"/>
          </p:cNvSpPr>
          <p:nvPr>
            <p:ph type="body" idx="1"/>
          </p:nvPr>
        </p:nvSpPr>
        <p:spPr>
          <a:xfrm>
            <a:off x="914400" y="4344025"/>
            <a:ext cx="5029200" cy="4114488"/>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99DFA1-0E4B-4077-BE76-7306FABE0781}" type="slidenum">
              <a:rPr lang="en-US"/>
              <a:pPr/>
              <a:t>11</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xfrm>
            <a:off x="914400" y="4344025"/>
            <a:ext cx="5029200" cy="4114488"/>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8ACDB3CC-F982-40F9-8DD6-BCC9AFBF44BD}" type="datetime1">
              <a:rPr lang="en-US" smtClean="0"/>
              <a:pPr/>
              <a:t>10/9/14</a:t>
            </a:fld>
            <a:endParaRPr lang="en-US" dirty="0"/>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dirty="0"/>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AC5B1FEA-406A-7749-A5C3-DDCB5F67A4CE}" type="slidenum">
              <a:rPr lang="en-US" smtClean="0"/>
              <a:pPr/>
              <a:t>‹#›</a:t>
            </a:fld>
            <a:endParaRPr lang="en-US" dirty="0"/>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transition xmlns:p14="http://schemas.microsoft.com/office/powerpoint/2010/main" spd="med">
    <p:cover dir="d"/>
    <p:sndAc>
      <p:end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371C1A-CAFA-43FD-A579-55B116A1448A}" type="datetime1">
              <a:rPr lang="en-US" smtClean="0"/>
              <a:pPr/>
              <a:t>10/9/14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transition xmlns:p14="http://schemas.microsoft.com/office/powerpoint/2010/main" spd="med">
    <p:cover dir="d"/>
    <p:sndAc>
      <p:end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A1BC03-21BF-4F6B-A3BE-29C937D452B1}" type="datetime1">
              <a:rPr lang="en-US" smtClean="0"/>
              <a:pPr/>
              <a:t>10/9/14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transition xmlns:p14="http://schemas.microsoft.com/office/powerpoint/2010/main" spd="med">
    <p:cover dir="d"/>
    <p:sndAc>
      <p:end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008867-0964-49C4-9DE5-8FBB189497BC}" type="datetime1">
              <a:rPr lang="en-US" smtClean="0"/>
              <a:pPr/>
              <a:t>10/9/14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transition xmlns:p14="http://schemas.microsoft.com/office/powerpoint/2010/main" spd="med">
    <p:cover dir="d"/>
    <p:sndAc>
      <p:end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DDAE5B-B07C-441A-8026-C23A427A74DC}" type="datetime1">
              <a:rPr lang="en-US" smtClean="0"/>
              <a:pPr/>
              <a:t>10/9/14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transition xmlns:p14="http://schemas.microsoft.com/office/powerpoint/2010/main" spd="med">
    <p:cover dir="d"/>
    <p:sndAc>
      <p:end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151D5B8-D9C5-419F-913D-2186935717ED}" type="datetime1">
              <a:rPr lang="en-US" smtClean="0"/>
              <a:pPr/>
              <a:t>10/9/14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B1FEA-406A-7749-A5C3-DDCB5F67A4CE}" type="slidenum">
              <a:rPr lang="en-US" smtClean="0"/>
              <a:pPr/>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spd="med">
    <p:cover dir="d"/>
    <p:sndAc>
      <p:end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86F952F-F888-4FB8-9CB7-51D5F02FA3C8}" type="datetime1">
              <a:rPr lang="en-US" smtClean="0"/>
              <a:pPr/>
              <a:t>10/9/14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5B1FEA-406A-7749-A5C3-DDCB5F67A4CE}" type="slidenum">
              <a:rPr lang="en-US" smtClean="0"/>
              <a:pPr/>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spd="med">
    <p:cover dir="d"/>
    <p:sndAc>
      <p:end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88DB32-6162-43C0-9325-230E0A9B0177}" type="datetime1">
              <a:rPr lang="en-US" smtClean="0"/>
              <a:pPr/>
              <a:t>10/9/14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transition xmlns:p14="http://schemas.microsoft.com/office/powerpoint/2010/main" spd="med">
    <p:cover dir="d"/>
    <p:sndAc>
      <p:end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219B57-0E9E-4DE4-A7F5-9A169EF1CEE0}" type="datetime1">
              <a:rPr lang="en-US" smtClean="0"/>
              <a:pPr/>
              <a:t>10/9/14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transition xmlns:p14="http://schemas.microsoft.com/office/powerpoint/2010/main" spd="med">
    <p:cover dir="d"/>
    <p:sndAc>
      <p:end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F8F86C-0F1B-4333-B99B-B3B2B1F87225}" type="datetime1">
              <a:rPr lang="en-US" smtClean="0"/>
              <a:pPr/>
              <a:t>10/9/14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transition xmlns:p14="http://schemas.microsoft.com/office/powerpoint/2010/main" spd="med">
    <p:cover dir="d"/>
    <p:sndAc>
      <p:end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D7FCD9-7699-43D6-8D62-436E2DD234FF}" type="datetime1">
              <a:rPr lang="en-US" smtClean="0"/>
              <a:pPr/>
              <a:t>10/9/14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transition xmlns:p14="http://schemas.microsoft.com/office/powerpoint/2010/main" spd="med">
    <p:cover dir="d"/>
    <p:sndAc>
      <p:endSnd/>
    </p:sndAc>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610FC3EB-42FB-4C38-8CAE-7A1293B83421}" type="datetime1">
              <a:rPr lang="en-US" smtClean="0"/>
              <a:pPr/>
              <a:t>10/9/14</a:t>
            </a:fld>
            <a:endParaRPr lang="en-US" dirty="0"/>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dirty="0"/>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AC5B1FEA-406A-7749-A5C3-DDCB5F67A4C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spd="med">
    <p:cover dir="d"/>
    <p:sndAc>
      <p:endSnd/>
    </p:sndAc>
  </p:transition>
  <p:hf hdr="0"/>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hyperlink" Target="http://rds.yahoo.com/_ylt=A0WTb_77E6ZMmh8AXCGJzbkF;_ylu=X3oDMTBwN2R2MTY0BHBvcwM0BHNlYwNzcgR2dGlkA0kxMzBfODA-/SIG=1k4ci3kqf/EXP=1286038907/**http:/images.search.yahoo.com/images/view?back=http://images.search.yahoo.com/search/images?p=niccolo+machiavelli&amp;sado=1&amp;ei=utf-8&amp;fr2=sg-gac&amp;w=1058&amp;h=1174&amp;imgurl=multimedialearningllc.files.wordpress.com/2010/05/machiavelli.jpg&amp;rurl=http://multimedialearningllc.wordpress.com/2010/06/02/niccolo-machiavellis-the-prince-1513/&amp;size=743KB&amp;name=Niccolo+Machiave...&amp;p=niccolo+machiavelli&amp;oid=cc02011baeb53268e9fe7487a029e138&amp;fr2=sg-gac&amp;no=4&amp;tt=12900&amp;sigr=12rb39j6v&amp;sigi=121410oe4&amp;sigb=12t735b0v" TargetMode="External"/><Relationship Id="rId4" Type="http://schemas.openxmlformats.org/officeDocument/2006/relationships/image" Target="../media/image22.jpeg"/><Relationship Id="rId5" Type="http://schemas.openxmlformats.org/officeDocument/2006/relationships/hyperlink" Target="http://rds.yahoo.com/_ylt=A0WTb_0MFKZMoj8AbKmJzbkF;_ylu=X3oDMTBxdm1paDAzBHBvcwMyMARzZWMDc3IEdnRpZANJMTMwXzgw/SIG=1j6gu24vv/EXP=1286038924/**http:/images.search.yahoo.com/images/view?back=http://images.search.yahoo.com/search/images?p=the+prince+niccolo+machiavelli&amp;sado=1&amp;ei=utf-8&amp;fr2=sg-gac&amp;w=600&amp;h=919&amp;imgurl=yalepress.yale.edu/images/full13/9780300064032.jpg&amp;rurl=http://yalepress.yale.edu/book.asp?isbn=9780300064032&amp;size=61KB&amp;name=prince+machiavel...&amp;p=the+prince+niccolo+machiavelli&amp;oid=067ca2732300008e4071bf118bc7c1e5&amp;fr2=sg-gac&amp;no=20&amp;tt=3050&amp;sigr=11l3sjcfa&amp;sigi=11i8apvvd&amp;sigb=138kbsl8n" TargetMode="External"/><Relationship Id="rId6" Type="http://schemas.openxmlformats.org/officeDocument/2006/relationships/image" Target="../media/image23.jpe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 Id="rId3"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hyperlink" Target="http://rds.yahoo.com/_ylt=A0WTb_7.DKZMGiAAj0SjzbkF/SIG=13hh7engm/EXP=1286037118/**http:/www.oilpaintingsgallery.com/ProdImages/_Leonardo_Da_Vinci_The_Last_Supper_ZDV-2015.JPG" TargetMode="External"/><Relationship Id="rId5" Type="http://schemas.openxmlformats.org/officeDocument/2006/relationships/image" Target="../media/image11.jpeg"/><Relationship Id="rId6" Type="http://schemas.openxmlformats.org/officeDocument/2006/relationships/hyperlink" Target="http://rds.yahoo.com/_ylt=A0WTbx8mDaZMQWoAVfqJzbkF;_ylu=X3oDMTBwdmZiNzhzBHBvcwMxBHNlYwNzcgR2dGlkA0kxMzBfODA-/SIG=1h8lncch3/EXP=1286037158/**http:/images.search.yahoo.com/images/view?back=http://images.search.yahoo.com/search/images?p=michelangelo&amp;fr2=sg-rc&amp;w=400&amp;h=498&amp;imgurl=www.ideachampions.com/weblogs/michelangelo-1.jpg&amp;rurl=http://www.ideachampions.com/weblogs/archives/2009/12/even_michelange.shtml&amp;size=44KB&amp;name=Even+Michelangel...&amp;p=michelangelo&amp;oid=99b1db8c1190daf57e144ff07a393650&amp;fr2=sg-rc&amp;no=1&amp;tt=1950000&amp;sigr=12bnu2m6a&amp;sigi=11g7fvq0r&amp;sigb=125ok25be" TargetMode="External"/><Relationship Id="rId7" Type="http://schemas.openxmlformats.org/officeDocument/2006/relationships/image" Target="../media/image12.jpeg"/><Relationship Id="rId1" Type="http://schemas.openxmlformats.org/officeDocument/2006/relationships/slideLayout" Target="../slideLayouts/slideLayout1.xml"/><Relationship Id="rId2" Type="http://schemas.openxmlformats.org/officeDocument/2006/relationships/hyperlink" Target="http://rds.yahoo.com/_ylt=A0WTb_6mDKZMOiAAh1CjzbkF/SIG=12h4q01ut/EXP=1286037030/**http:/www.allartclassic.com/img/Leonardo_da_Vinci_LEV001.jp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rds.yahoo.com/_ylt=A0WTb_yqDaZM7R4A5EWJzbkF;_ylu=X3oDMTBwZ2w0OGNsBHBvcwM4BHNlYwNzcgR2dGlkA0kxMzBfODA-/SIG=1hhmhdjno/EXP=1286037290/**http:/images.search.yahoo.com/images/view?back=http://images.search.yahoo.com/search/images?p=da+vinci&amp;ei=utf-8&amp;w=340&amp;h=431&amp;imgurl=innovationmcr.files.wordpress.com/2009/12/leonardo_da_vinci.jpg&amp;rurl=http://innovationmcr.wordpress.com/2009/12/07/art-and-science-a-love-story/&amp;size=29KB&amp;name=leonardo_da_vinc...&amp;p=da+vinci&amp;oid=c6f82c7e2eb5577723740924ad2cce91&amp;fr2=&amp;no=8&amp;tt=1390000&amp;sigr=12bvdb63j&amp;sigi=11v678n4l&amp;sigb=120rnn410" TargetMode="External"/><Relationship Id="rId4" Type="http://schemas.openxmlformats.org/officeDocument/2006/relationships/image" Target="../media/image15.jpe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hyperlink" Target="http://rds.yahoo.com/_ylt=A0WTb_mvDqZMISkA9b.JzbkF;_ylu=X3oDMTBxbWlodTJkBHBvcwM4MARzZWMDc3IEdnRpZANJMTMwXzgw/SIG=1jlg0dseh/EXP=1286037551/**http:/images.search.yahoo.com/images/view?back=http://images.search.yahoo.com/search/images?p=leonardo+da+vinci+paintings&amp;b=64&amp;ni=21&amp;ei=utf-8&amp;xargs=0&amp;pstart=1&amp;fr2=sg-gac&amp;w=480&amp;h=624&amp;imgurl=www.krakow-info.com/images/dama1.jpg&amp;rurl=http://www.krakow-info.com/dama_L.htm&amp;size=66KB&amp;name=Leonardo+da+Vinc...&amp;p=leonardo+da+vinci+paintings&amp;oid=05dc6f1df87b2f71902769edcad59673&amp;fr2=sg-gac&amp;no=80&amp;tt=54200&amp;b=64&amp;ni=21&amp;sigr=115oq99l7&amp;sigi=114t4492k&amp;sigb=13qb23ppg" TargetMode="External"/><Relationship Id="rId4" Type="http://schemas.openxmlformats.org/officeDocument/2006/relationships/image" Target="../media/image16.jpeg"/><Relationship Id="rId5" Type="http://schemas.openxmlformats.org/officeDocument/2006/relationships/image" Target="../media/image17.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rds.yahoo.com/_ylt=A0WTb_o2D6ZMhjsAtG.jzbkF/SIG=12lc69iaj/EXP=1286037686/**http:/www.italytravelmap.com/Italy/Italy%20Country%20Map.jpg" TargetMode="External"/><Relationship Id="rId3"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hyperlink" Target="http://rds.yahoo.com/_ylt=A0WTb_zqD6ZMTBwAt.OJzbkF;_ylu=X3oDMTBwcnNkZ3RwBHBvcwM5BHNlYwNzcgR2dGlkA0kxMzBfODA-/SIG=1g2r8dekk/EXP=1286037866/**http:/images.search.yahoo.com/images/view?back=http://images.search.yahoo.com/search/images?p=francisco+sforza&amp;w=300&amp;h=349&amp;imgurl=www.pozzo-ardizzi.com.ar/images/Vigevano%20en%20Italia.jpg&amp;rurl=http://www.pozzo-ardizzi.com.ar/vigevano.htm&amp;size=18KB&amp;name=...+Sforza+en+14...&amp;p=francisco+sforza&amp;oid=66cd8540a2ca004514d894589548ecf5&amp;fr2=&amp;no=9&amp;tt=268&amp;sigr=11c9hf7lq&amp;sigi=11qdu5nq4&amp;sigb=11v4v0f3q" TargetMode="External"/><Relationship Id="rId4" Type="http://schemas.openxmlformats.org/officeDocument/2006/relationships/image" Target="../media/image19.jpeg"/><Relationship Id="rId5" Type="http://schemas.openxmlformats.org/officeDocument/2006/relationships/hyperlink" Target="http://rds.yahoo.com/_ylt=A0WTb_wfEKZMLB0AY7SJzbkF;_ylu=X3oDMTBxYzdpZTE3BHBvcwMxMQRzZWMDc3IEdnRpZANJMTMwXzgw/SIG=1jrqieno0/EXP=1286037919/**http:/images.search.yahoo.com/images/view?back=http://images.search.yahoo.com/search/images?p=francisco+sforza&amp;b=1&amp;ni=21&amp;xargs=0&amp;pstart=1&amp;w=410&amp;h=482&amp;imgurl=www.actualidadviajes.com/wp-content/uploads/2009/01/mil7.jpg&amp;rurl=http://www.actualidadviajes.com/2009/01/13/milan-capital-de-la-moda-ic/&amp;size=63KB&amp;name=Retrato+de+Franc...&amp;p=francisco+sforza&amp;oid=6f049366ea1dbf703e7edc47a4c50ecb&amp;fr2=&amp;no=11&amp;tt=268&amp;b=1&amp;ni=21&amp;sigr=127o0rdni&amp;sigi=11solh6hu&amp;sigb=12qb78c2t" TargetMode="External"/><Relationship Id="rId6" Type="http://schemas.openxmlformats.org/officeDocument/2006/relationships/image" Target="../media/image20.jpe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1488" name="Picture 16" descr="DF12-01"/>
          <p:cNvPicPr>
            <a:picLocks noChangeArrowheads="1"/>
          </p:cNvPicPr>
          <p:nvPr/>
        </p:nvPicPr>
        <p:blipFill>
          <a:blip r:embed="rId3"/>
          <a:srcRect/>
          <a:stretch>
            <a:fillRect/>
          </a:stretch>
        </p:blipFill>
        <p:spPr bwMode="auto">
          <a:xfrm>
            <a:off x="0" y="0"/>
            <a:ext cx="9144000" cy="6858000"/>
          </a:xfrm>
          <a:prstGeom prst="rect">
            <a:avLst/>
          </a:prstGeom>
          <a:ln>
            <a:noFill/>
          </a:ln>
          <a:effectLst>
            <a:softEdge rad="112500"/>
          </a:effectLst>
        </p:spPr>
      </p:pic>
      <p:sp>
        <p:nvSpPr>
          <p:cNvPr id="361481" name="Text Box 9"/>
          <p:cNvSpPr txBox="1">
            <a:spLocks noChangeArrowheads="1"/>
          </p:cNvSpPr>
          <p:nvPr/>
        </p:nvSpPr>
        <p:spPr bwMode="auto">
          <a:xfrm>
            <a:off x="442913" y="1027113"/>
            <a:ext cx="2362200" cy="369332"/>
          </a:xfrm>
          <a:prstGeom prst="rect">
            <a:avLst/>
          </a:prstGeom>
          <a:noFill/>
          <a:ln w="9525">
            <a:noFill/>
            <a:miter lim="800000"/>
            <a:headEnd/>
            <a:tailEnd/>
          </a:ln>
          <a:effectLst/>
        </p:spPr>
        <p:txBody>
          <a:bodyPr>
            <a:spAutoFit/>
          </a:bodyPr>
          <a:lstStyle/>
          <a:p>
            <a:pPr eaLnBrk="1" hangingPunct="1">
              <a:buFontTx/>
              <a:buNone/>
            </a:pPr>
            <a:r>
              <a:rPr lang="en-US" dirty="0" err="1">
                <a:solidFill>
                  <a:srgbClr val="0070C0"/>
                </a:solidFill>
                <a:latin typeface="Berlin Sans FB" pitchFamily="34" charset="0"/>
              </a:rPr>
              <a:t>Niccol</a:t>
            </a:r>
            <a:r>
              <a:rPr lang="en-US" dirty="0" err="1">
                <a:solidFill>
                  <a:srgbClr val="0070C0"/>
                </a:solidFill>
                <a:latin typeface="Berlin Sans FB" pitchFamily="34" charset="0"/>
                <a:cs typeface="Arial" charset="0"/>
              </a:rPr>
              <a:t>ò</a:t>
            </a:r>
            <a:r>
              <a:rPr lang="en-US" dirty="0">
                <a:solidFill>
                  <a:srgbClr val="0070C0"/>
                </a:solidFill>
                <a:latin typeface="Berlin Sans FB" pitchFamily="34" charset="0"/>
              </a:rPr>
              <a:t> Machiavelli</a:t>
            </a:r>
          </a:p>
        </p:txBody>
      </p:sp>
      <p:sp>
        <p:nvSpPr>
          <p:cNvPr id="361482" name="Text Box 10"/>
          <p:cNvSpPr txBox="1">
            <a:spLocks noChangeArrowheads="1"/>
          </p:cNvSpPr>
          <p:nvPr/>
        </p:nvSpPr>
        <p:spPr bwMode="auto">
          <a:xfrm>
            <a:off x="3546475" y="1017588"/>
            <a:ext cx="2624138" cy="369332"/>
          </a:xfrm>
          <a:prstGeom prst="rect">
            <a:avLst/>
          </a:prstGeom>
          <a:noFill/>
          <a:ln w="9525">
            <a:noFill/>
            <a:miter lim="800000"/>
            <a:headEnd/>
            <a:tailEnd/>
          </a:ln>
          <a:effectLst/>
        </p:spPr>
        <p:txBody>
          <a:bodyPr>
            <a:spAutoFit/>
          </a:bodyPr>
          <a:lstStyle/>
          <a:p>
            <a:pPr eaLnBrk="1" hangingPunct="1">
              <a:buFontTx/>
              <a:buNone/>
            </a:pPr>
            <a:r>
              <a:rPr lang="en-US" dirty="0">
                <a:solidFill>
                  <a:srgbClr val="0070C0"/>
                </a:solidFill>
                <a:latin typeface="Berlin Sans FB" pitchFamily="34" charset="0"/>
              </a:rPr>
              <a:t>1513</a:t>
            </a:r>
          </a:p>
        </p:txBody>
      </p:sp>
      <p:sp>
        <p:nvSpPr>
          <p:cNvPr id="361483" name="Text Box 11"/>
          <p:cNvSpPr txBox="1">
            <a:spLocks noChangeArrowheads="1"/>
          </p:cNvSpPr>
          <p:nvPr/>
        </p:nvSpPr>
        <p:spPr bwMode="auto">
          <a:xfrm>
            <a:off x="6248400" y="1154113"/>
            <a:ext cx="2667000" cy="830997"/>
          </a:xfrm>
          <a:prstGeom prst="rect">
            <a:avLst/>
          </a:prstGeom>
          <a:noFill/>
          <a:ln w="9525">
            <a:noFill/>
            <a:miter lim="800000"/>
            <a:headEnd/>
            <a:tailEnd/>
          </a:ln>
          <a:effectLst/>
        </p:spPr>
        <p:txBody>
          <a:bodyPr wrap="square">
            <a:spAutoFit/>
          </a:bodyPr>
          <a:lstStyle/>
          <a:p>
            <a:pPr eaLnBrk="1" hangingPunct="1">
              <a:buFontTx/>
              <a:buNone/>
            </a:pPr>
            <a:r>
              <a:rPr lang="en-US" sz="1600" dirty="0">
                <a:solidFill>
                  <a:srgbClr val="0070C0"/>
                </a:solidFill>
                <a:latin typeface="Berlin Sans FB" pitchFamily="34" charset="0"/>
              </a:rPr>
              <a:t>actual or </a:t>
            </a:r>
            <a:r>
              <a:rPr lang="en-US" sz="1600" dirty="0" smtClean="0">
                <a:solidFill>
                  <a:srgbClr val="0070C0"/>
                </a:solidFill>
                <a:latin typeface="Berlin Sans FB" pitchFamily="34" charset="0"/>
              </a:rPr>
              <a:t>appearance </a:t>
            </a:r>
            <a:r>
              <a:rPr lang="en-US" sz="1600" dirty="0">
                <a:solidFill>
                  <a:srgbClr val="0070C0"/>
                </a:solidFill>
                <a:latin typeface="Berlin Sans FB" pitchFamily="34" charset="0"/>
              </a:rPr>
              <a:t>of good </a:t>
            </a:r>
            <a:r>
              <a:rPr lang="en-US" sz="1600" dirty="0" smtClean="0">
                <a:solidFill>
                  <a:srgbClr val="0070C0"/>
                </a:solidFill>
                <a:latin typeface="Berlin Sans FB" pitchFamily="34" charset="0"/>
              </a:rPr>
              <a:t>qualities and </a:t>
            </a:r>
            <a:r>
              <a:rPr lang="en-US" sz="1600" dirty="0">
                <a:solidFill>
                  <a:srgbClr val="0070C0"/>
                </a:solidFill>
                <a:latin typeface="Berlin Sans FB" pitchFamily="34" charset="0"/>
              </a:rPr>
              <a:t>the ability to do evil if necessary</a:t>
            </a:r>
          </a:p>
        </p:txBody>
      </p:sp>
    </p:spTree>
  </p:cSld>
  <p:clrMapOvr>
    <a:masterClrMapping/>
  </p:clrMapOvr>
  <p:transition xmlns:p14="http://schemas.microsoft.com/office/powerpoint/2010/main" spd="med">
    <p:cover dir="d"/>
    <p:sndAc>
      <p:endSnd/>
    </p:sndAc>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1481"/>
                                        </p:tgtEl>
                                        <p:attrNameLst>
                                          <p:attrName>style.visibility</p:attrName>
                                        </p:attrNameLst>
                                      </p:cBhvr>
                                      <p:to>
                                        <p:strVal val="visible"/>
                                      </p:to>
                                    </p:set>
                                    <p:animEffect transition="in" filter="dissolve">
                                      <p:cBhvr>
                                        <p:cTn id="7" dur="500"/>
                                        <p:tgtEl>
                                          <p:spTgt spid="36148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61482"/>
                                        </p:tgtEl>
                                        <p:attrNameLst>
                                          <p:attrName>style.visibility</p:attrName>
                                        </p:attrNameLst>
                                      </p:cBhvr>
                                      <p:to>
                                        <p:strVal val="visible"/>
                                      </p:to>
                                    </p:set>
                                    <p:animEffect transition="in" filter="dissolve">
                                      <p:cBhvr>
                                        <p:cTn id="12" dur="500"/>
                                        <p:tgtEl>
                                          <p:spTgt spid="36148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61483"/>
                                        </p:tgtEl>
                                        <p:attrNameLst>
                                          <p:attrName>style.visibility</p:attrName>
                                        </p:attrNameLst>
                                      </p:cBhvr>
                                      <p:to>
                                        <p:strVal val="visible"/>
                                      </p:to>
                                    </p:set>
                                    <p:animEffect transition="in" filter="dissolve">
                                      <p:cBhvr>
                                        <p:cTn id="17" dur="500"/>
                                        <p:tgtEl>
                                          <p:spTgt spid="361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81" grpId="0" autoUpdateAnimBg="0"/>
      <p:bldP spid="361482" grpId="0" autoUpdateAnimBg="0"/>
      <p:bldP spid="361483"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22" name="Text Box 10"/>
          <p:cNvSpPr txBox="1">
            <a:spLocks noChangeArrowheads="1"/>
          </p:cNvSpPr>
          <p:nvPr/>
        </p:nvSpPr>
        <p:spPr bwMode="auto">
          <a:xfrm>
            <a:off x="457200" y="936625"/>
            <a:ext cx="8458200" cy="5632311"/>
          </a:xfrm>
          <a:prstGeom prst="rect">
            <a:avLst/>
          </a:prstGeom>
          <a:noFill/>
          <a:ln w="19050">
            <a:noFill/>
            <a:miter lim="800000"/>
            <a:headEnd/>
            <a:tailEnd/>
          </a:ln>
          <a:effectLst/>
        </p:spPr>
        <p:txBody>
          <a:bodyPr wrap="square">
            <a:spAutoFit/>
          </a:bodyPr>
          <a:lstStyle/>
          <a:p>
            <a:pPr marL="342900" indent="-342900">
              <a:buFont typeface="Arial" pitchFamily="34" charset="0"/>
              <a:buChar char="•"/>
            </a:pPr>
            <a:r>
              <a:rPr lang="en-US" sz="2400" b="0" dirty="0">
                <a:latin typeface="Calibri" pitchFamily="34" charset="0"/>
              </a:rPr>
              <a:t>Attracted by Italy’s riches, </a:t>
            </a:r>
            <a:r>
              <a:rPr lang="en-US" sz="2400" b="0" u="sng" dirty="0">
                <a:solidFill>
                  <a:srgbClr val="C00000"/>
                </a:solidFill>
                <a:latin typeface="Calibri" pitchFamily="34" charset="0"/>
              </a:rPr>
              <a:t>Charles VIII </a:t>
            </a:r>
            <a:r>
              <a:rPr lang="en-US" sz="2400" b="0" dirty="0">
                <a:latin typeface="Calibri" pitchFamily="34" charset="0"/>
              </a:rPr>
              <a:t>of France led an army of thirty thousand men into Italy in 1494. </a:t>
            </a:r>
            <a:endParaRPr lang="en-US" sz="2400" dirty="0" smtClean="0">
              <a:latin typeface="Calibri" pitchFamily="34" charset="0"/>
            </a:endParaRPr>
          </a:p>
          <a:p>
            <a:pPr marL="800100" lvl="1" indent="-342900">
              <a:buFont typeface="Arial" pitchFamily="34" charset="0"/>
              <a:buChar char="•"/>
            </a:pPr>
            <a:r>
              <a:rPr lang="en-US" sz="2400" dirty="0" smtClean="0">
                <a:latin typeface="Calibri" pitchFamily="34" charset="0"/>
              </a:rPr>
              <a:t>He occupied Naples in the south. </a:t>
            </a:r>
          </a:p>
          <a:p>
            <a:pPr marL="342900" indent="-342900">
              <a:buFont typeface="Arial" pitchFamily="34" charset="0"/>
              <a:buChar char="•"/>
            </a:pPr>
            <a:r>
              <a:rPr lang="en-US" sz="2400" dirty="0" smtClean="0">
                <a:latin typeface="Calibri" pitchFamily="34" charset="0"/>
              </a:rPr>
              <a:t>Northern Italian states asked </a:t>
            </a:r>
            <a:r>
              <a:rPr lang="en-US" sz="2400" u="sng" dirty="0" smtClean="0">
                <a:solidFill>
                  <a:srgbClr val="C00000"/>
                </a:solidFill>
                <a:latin typeface="Calibri" pitchFamily="34" charset="0"/>
              </a:rPr>
              <a:t>Spain</a:t>
            </a:r>
            <a:r>
              <a:rPr lang="en-US" sz="2400" dirty="0" smtClean="0">
                <a:latin typeface="Calibri" pitchFamily="34" charset="0"/>
              </a:rPr>
              <a:t> to help. </a:t>
            </a:r>
          </a:p>
          <a:p>
            <a:pPr marL="800100" lvl="1" indent="-342900">
              <a:buFont typeface="Arial" pitchFamily="34" charset="0"/>
              <a:buChar char="•"/>
            </a:pPr>
            <a:r>
              <a:rPr lang="en-US" sz="2400" dirty="0" smtClean="0">
                <a:latin typeface="Calibri" pitchFamily="34" charset="0"/>
              </a:rPr>
              <a:t>For the next 30 years, France and Spain made Italy their </a:t>
            </a:r>
            <a:r>
              <a:rPr lang="en-US" sz="2400" u="sng" dirty="0" smtClean="0">
                <a:solidFill>
                  <a:srgbClr val="C00000"/>
                </a:solidFill>
                <a:latin typeface="Calibri" pitchFamily="34" charset="0"/>
              </a:rPr>
              <a:t>battleground</a:t>
            </a:r>
            <a:r>
              <a:rPr lang="en-US" sz="2400" dirty="0" smtClean="0">
                <a:latin typeface="Calibri" pitchFamily="34" charset="0"/>
              </a:rPr>
              <a:t>.</a:t>
            </a:r>
          </a:p>
          <a:p>
            <a:pPr marL="342900" indent="-342900">
              <a:buFont typeface="Arial" pitchFamily="34" charset="0"/>
              <a:buChar char="•"/>
            </a:pPr>
            <a:r>
              <a:rPr lang="en-US" sz="2400" dirty="0" smtClean="0">
                <a:latin typeface="Calibri" pitchFamily="34" charset="0"/>
              </a:rPr>
              <a:t>In 1527 thousands of Spanish troops along with mercenaries arrived at </a:t>
            </a:r>
            <a:r>
              <a:rPr lang="en-US" sz="2400" u="sng" dirty="0" smtClean="0">
                <a:solidFill>
                  <a:srgbClr val="C00000"/>
                </a:solidFill>
                <a:latin typeface="Calibri" pitchFamily="34" charset="0"/>
              </a:rPr>
              <a:t>Rome</a:t>
            </a:r>
            <a:r>
              <a:rPr lang="en-US" sz="2400" dirty="0" smtClean="0">
                <a:latin typeface="Calibri" pitchFamily="34" charset="0"/>
              </a:rPr>
              <a:t>. </a:t>
            </a:r>
          </a:p>
          <a:p>
            <a:pPr marL="800100" lvl="1" indent="-342900">
              <a:buFont typeface="Arial" pitchFamily="34" charset="0"/>
              <a:buChar char="•"/>
            </a:pPr>
            <a:r>
              <a:rPr lang="en-US" sz="2400" dirty="0" smtClean="0">
                <a:latin typeface="Calibri" pitchFamily="34" charset="0"/>
              </a:rPr>
              <a:t>They had not been paid for months and </a:t>
            </a:r>
            <a:r>
              <a:rPr lang="en-US" sz="2400" u="sng" dirty="0" smtClean="0">
                <a:solidFill>
                  <a:srgbClr val="C00000"/>
                </a:solidFill>
                <a:latin typeface="Calibri" pitchFamily="34" charset="0"/>
              </a:rPr>
              <a:t>demanded</a:t>
            </a:r>
            <a:r>
              <a:rPr lang="en-US" sz="2400" dirty="0" smtClean="0">
                <a:latin typeface="Calibri" pitchFamily="34" charset="0"/>
              </a:rPr>
              <a:t> money. </a:t>
            </a:r>
          </a:p>
          <a:p>
            <a:pPr marL="800100" lvl="1" indent="-342900">
              <a:buFont typeface="Arial" pitchFamily="34" charset="0"/>
              <a:buChar char="•"/>
            </a:pPr>
            <a:r>
              <a:rPr lang="en-US" sz="2400" dirty="0" smtClean="0">
                <a:latin typeface="Calibri" pitchFamily="34" charset="0"/>
              </a:rPr>
              <a:t>The leader let them </a:t>
            </a:r>
            <a:r>
              <a:rPr lang="en-US" sz="2400" u="sng" dirty="0" smtClean="0">
                <a:solidFill>
                  <a:srgbClr val="C00000"/>
                </a:solidFill>
                <a:latin typeface="Calibri" pitchFamily="34" charset="0"/>
              </a:rPr>
              <a:t>sack</a:t>
            </a:r>
            <a:r>
              <a:rPr lang="en-US" sz="2400" dirty="0" smtClean="0">
                <a:latin typeface="Calibri" pitchFamily="34" charset="0"/>
              </a:rPr>
              <a:t> Rome as their pay. </a:t>
            </a:r>
          </a:p>
          <a:p>
            <a:pPr marL="1257300" lvl="2" indent="-342900">
              <a:buFont typeface="Arial" pitchFamily="34" charset="0"/>
              <a:buChar char="•"/>
            </a:pPr>
            <a:r>
              <a:rPr lang="en-US" sz="2400" dirty="0" smtClean="0">
                <a:latin typeface="Calibri" pitchFamily="34" charset="0"/>
              </a:rPr>
              <a:t>The soldiers went crazy in a frenzy of </a:t>
            </a:r>
            <a:r>
              <a:rPr lang="en-US" sz="2400" u="sng" dirty="0" smtClean="0">
                <a:solidFill>
                  <a:srgbClr val="C00000"/>
                </a:solidFill>
                <a:latin typeface="Calibri" pitchFamily="34" charset="0"/>
              </a:rPr>
              <a:t>bloodshed</a:t>
            </a:r>
            <a:r>
              <a:rPr lang="en-US" sz="2400" dirty="0" smtClean="0">
                <a:latin typeface="Calibri" pitchFamily="34" charset="0"/>
              </a:rPr>
              <a:t> and </a:t>
            </a:r>
            <a:r>
              <a:rPr lang="en-US" sz="2400" u="sng" dirty="0" smtClean="0">
                <a:solidFill>
                  <a:srgbClr val="C00000"/>
                </a:solidFill>
                <a:latin typeface="Calibri" pitchFamily="34" charset="0"/>
              </a:rPr>
              <a:t>looting</a:t>
            </a:r>
            <a:r>
              <a:rPr lang="en-US" sz="2400" dirty="0" smtClean="0">
                <a:latin typeface="Calibri" pitchFamily="34" charset="0"/>
              </a:rPr>
              <a:t>. </a:t>
            </a:r>
          </a:p>
          <a:p>
            <a:pPr marL="1257300" lvl="2" indent="-342900">
              <a:buFont typeface="Arial" pitchFamily="34" charset="0"/>
              <a:buChar char="•"/>
            </a:pPr>
            <a:r>
              <a:rPr lang="en-US" sz="2400" dirty="0" smtClean="0">
                <a:latin typeface="Calibri" pitchFamily="34" charset="0"/>
              </a:rPr>
              <a:t>The authorities had to establish order. </a:t>
            </a:r>
          </a:p>
          <a:p>
            <a:pPr marL="1257300" lvl="2" indent="-342900">
              <a:buFont typeface="Arial" pitchFamily="34" charset="0"/>
              <a:buChar char="•"/>
            </a:pPr>
            <a:r>
              <a:rPr lang="en-US" sz="2400" dirty="0" smtClean="0">
                <a:latin typeface="Calibri" pitchFamily="34" charset="0"/>
              </a:rPr>
              <a:t>This sacking of Rome ended the wars and left Spain a dominant force in Italy.</a:t>
            </a:r>
          </a:p>
        </p:txBody>
      </p:sp>
      <p:sp>
        <p:nvSpPr>
          <p:cNvPr id="21" name="Text Box 4"/>
          <p:cNvSpPr txBox="1">
            <a:spLocks noChangeArrowheads="1"/>
          </p:cNvSpPr>
          <p:nvPr/>
        </p:nvSpPr>
        <p:spPr bwMode="black">
          <a:xfrm>
            <a:off x="838200" y="384175"/>
            <a:ext cx="6810375" cy="646331"/>
          </a:xfrm>
          <a:prstGeom prst="rect">
            <a:avLst/>
          </a:prstGeom>
          <a:noFill/>
          <a:ln w="9525">
            <a:noFill/>
            <a:miter lim="800000"/>
            <a:headEnd/>
            <a:tailEnd/>
          </a:ln>
          <a:effectLst/>
        </p:spPr>
        <p:txBody>
          <a:bodyPr wrap="square">
            <a:spAutoFit/>
          </a:bodyPr>
          <a:lstStyle/>
          <a:p>
            <a:pPr>
              <a:buFontTx/>
              <a:buNone/>
            </a:pP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Imprint MT Shadow" pitchFamily="82" charset="0"/>
              </a:rPr>
              <a:t>The Italian </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Imprint MT Shadow" pitchFamily="82" charset="0"/>
              </a:rPr>
              <a:t>States</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Imprint MT Shadow" pitchFamily="82" charset="0"/>
            </a:endParaRPr>
          </a:p>
        </p:txBody>
      </p:sp>
    </p:spTree>
  </p:cSld>
  <p:clrMapOvr>
    <a:masterClrMapping/>
  </p:clrMapOvr>
  <p:transition xmlns:p14="http://schemas.microsoft.com/office/powerpoint/2010/main" spd="med">
    <p:cover dir="d"/>
    <p:sndAc>
      <p:endSnd/>
    </p:sndAc>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heckerboard(across)">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06922"/>
                                        </p:tgtEl>
                                        <p:attrNameLst>
                                          <p:attrName>style.visibility</p:attrName>
                                        </p:attrNameLst>
                                      </p:cBhvr>
                                      <p:to>
                                        <p:strVal val="visible"/>
                                      </p:to>
                                    </p:set>
                                    <p:animEffect transition="in" filter="wipe(left)">
                                      <p:cBhvr>
                                        <p:cTn id="12" dur="500"/>
                                        <p:tgtEl>
                                          <p:spTgt spid="806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6922" grpId="0" autoUpdateAnimBg="0"/>
      <p:bldP spid="21"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39" name="Text Box 27"/>
          <p:cNvSpPr txBox="1">
            <a:spLocks noChangeArrowheads="1"/>
          </p:cNvSpPr>
          <p:nvPr/>
        </p:nvSpPr>
        <p:spPr bwMode="auto">
          <a:xfrm>
            <a:off x="457201" y="931863"/>
            <a:ext cx="6248399" cy="5539977"/>
          </a:xfrm>
          <a:prstGeom prst="rect">
            <a:avLst/>
          </a:prstGeom>
          <a:noFill/>
          <a:ln w="19050">
            <a:noFill/>
            <a:miter lim="800000"/>
            <a:headEnd/>
            <a:tailEnd/>
          </a:ln>
          <a:effectLst/>
        </p:spPr>
        <p:txBody>
          <a:bodyPr wrap="square">
            <a:spAutoFit/>
          </a:bodyPr>
          <a:lstStyle/>
          <a:p>
            <a:pPr marL="342900" indent="-342900">
              <a:buFont typeface="Arial" pitchFamily="34" charset="0"/>
              <a:buChar char="•"/>
            </a:pPr>
            <a:r>
              <a:rPr lang="en-US" sz="2400" b="1" i="1" dirty="0">
                <a:latin typeface="Calibri" pitchFamily="34" charset="0"/>
              </a:rPr>
              <a:t>The Prince by </a:t>
            </a:r>
            <a:r>
              <a:rPr lang="en-US" sz="2400" b="1" i="1" u="sng" dirty="0" err="1">
                <a:solidFill>
                  <a:srgbClr val="C00000"/>
                </a:solidFill>
                <a:latin typeface="Calibri" pitchFamily="34" charset="0"/>
              </a:rPr>
              <a:t>Niccolò</a:t>
            </a:r>
            <a:r>
              <a:rPr lang="en-US" sz="2400" b="1" i="1" u="sng" dirty="0">
                <a:solidFill>
                  <a:srgbClr val="C00000"/>
                </a:solidFill>
                <a:latin typeface="Calibri" pitchFamily="34" charset="0"/>
              </a:rPr>
              <a:t> Machiavelli </a:t>
            </a:r>
            <a:r>
              <a:rPr lang="en-US" sz="2200" b="0" dirty="0">
                <a:latin typeface="Calibri" pitchFamily="34" charset="0"/>
              </a:rPr>
              <a:t>is one of the most influential works on </a:t>
            </a:r>
            <a:r>
              <a:rPr lang="en-US" sz="2200" b="0" u="sng" dirty="0">
                <a:solidFill>
                  <a:srgbClr val="C00000"/>
                </a:solidFill>
                <a:latin typeface="Calibri" pitchFamily="34" charset="0"/>
              </a:rPr>
              <a:t>political</a:t>
            </a:r>
            <a:r>
              <a:rPr lang="en-US" sz="2200" b="0" dirty="0">
                <a:latin typeface="Calibri" pitchFamily="34" charset="0"/>
              </a:rPr>
              <a:t> power in the western world. </a:t>
            </a:r>
            <a:endParaRPr lang="en-US" sz="2200" dirty="0" smtClean="0">
              <a:latin typeface="Calibri" pitchFamily="34" charset="0"/>
            </a:endParaRPr>
          </a:p>
          <a:p>
            <a:pPr marL="800100" lvl="1" indent="-342900">
              <a:buFont typeface="Arial" pitchFamily="34" charset="0"/>
              <a:buChar char="•"/>
            </a:pPr>
            <a:r>
              <a:rPr lang="en-US" sz="2200" dirty="0" smtClean="0">
                <a:latin typeface="Calibri" pitchFamily="34" charset="0"/>
              </a:rPr>
              <a:t>It concerns how to get and keep political power. </a:t>
            </a:r>
          </a:p>
          <a:p>
            <a:pPr marL="342900" indent="-342900">
              <a:buFont typeface="Arial" pitchFamily="34" charset="0"/>
              <a:buChar char="•"/>
            </a:pPr>
            <a:r>
              <a:rPr lang="en-US" sz="2200" dirty="0" smtClean="0">
                <a:latin typeface="Calibri" pitchFamily="34" charset="0"/>
              </a:rPr>
              <a:t>Previously authors had </a:t>
            </a:r>
            <a:r>
              <a:rPr lang="en-US" sz="2200" u="sng" dirty="0" smtClean="0">
                <a:solidFill>
                  <a:srgbClr val="C00000"/>
                </a:solidFill>
                <a:latin typeface="Calibri" pitchFamily="34" charset="0"/>
              </a:rPr>
              <a:t>stressed</a:t>
            </a:r>
            <a:r>
              <a:rPr lang="en-US" sz="2200" dirty="0" smtClean="0">
                <a:latin typeface="Calibri" pitchFamily="34" charset="0"/>
              </a:rPr>
              <a:t> that princes should be ethical and follow Christian </a:t>
            </a:r>
            <a:r>
              <a:rPr lang="en-US" sz="2200" u="sng" dirty="0" smtClean="0">
                <a:solidFill>
                  <a:srgbClr val="C00000"/>
                </a:solidFill>
                <a:latin typeface="Calibri" pitchFamily="34" charset="0"/>
              </a:rPr>
              <a:t>principles</a:t>
            </a:r>
            <a:r>
              <a:rPr lang="en-US" sz="2200" dirty="0" smtClean="0">
                <a:latin typeface="Calibri" pitchFamily="34" charset="0"/>
              </a:rPr>
              <a:t>. </a:t>
            </a:r>
          </a:p>
          <a:p>
            <a:pPr marL="800100" lvl="1" indent="-342900">
              <a:buFont typeface="Arial" pitchFamily="34" charset="0"/>
              <a:buChar char="•"/>
            </a:pPr>
            <a:r>
              <a:rPr lang="en-US" sz="2200" dirty="0" smtClean="0">
                <a:latin typeface="Calibri" pitchFamily="34" charset="0"/>
              </a:rPr>
              <a:t>Machiavelli argued the prince’s attitude toward power should be based on understanding that human nature is </a:t>
            </a:r>
            <a:r>
              <a:rPr lang="en-US" sz="2200" u="sng" dirty="0" smtClean="0">
                <a:solidFill>
                  <a:srgbClr val="C00000"/>
                </a:solidFill>
                <a:latin typeface="Calibri" pitchFamily="34" charset="0"/>
              </a:rPr>
              <a:t>self-interested</a:t>
            </a:r>
            <a:r>
              <a:rPr lang="en-US" sz="2200" dirty="0" smtClean="0">
                <a:latin typeface="Calibri" pitchFamily="34" charset="0"/>
              </a:rPr>
              <a:t>.</a:t>
            </a:r>
          </a:p>
          <a:p>
            <a:pPr marL="342900" indent="-342900">
              <a:buFont typeface="Arial" pitchFamily="34" charset="0"/>
              <a:buChar char="•"/>
            </a:pPr>
            <a:r>
              <a:rPr lang="en-US" sz="2200" dirty="0" smtClean="0">
                <a:latin typeface="Calibri" pitchFamily="34" charset="0"/>
              </a:rPr>
              <a:t>A prince, therefore, should not act on moral principles but on behalf of the interests of the </a:t>
            </a:r>
            <a:r>
              <a:rPr lang="en-US" sz="2200" u="sng" dirty="0" smtClean="0">
                <a:solidFill>
                  <a:srgbClr val="C00000"/>
                </a:solidFill>
                <a:latin typeface="Calibri" pitchFamily="34" charset="0"/>
              </a:rPr>
              <a:t>state</a:t>
            </a:r>
            <a:r>
              <a:rPr lang="en-US" sz="2200" dirty="0" smtClean="0">
                <a:latin typeface="Calibri" pitchFamily="34" charset="0"/>
              </a:rPr>
              <a:t>.</a:t>
            </a:r>
          </a:p>
          <a:p>
            <a:pPr marL="342900" indent="-342900">
              <a:buFont typeface="Arial" pitchFamily="34" charset="0"/>
              <a:buChar char="•"/>
            </a:pPr>
            <a:r>
              <a:rPr lang="en-US" sz="2200" dirty="0" smtClean="0">
                <a:latin typeface="Calibri" pitchFamily="34" charset="0"/>
              </a:rPr>
              <a:t>His </a:t>
            </a:r>
            <a:r>
              <a:rPr lang="en-US" sz="2200" dirty="0" smtClean="0">
                <a:latin typeface="Calibri" pitchFamily="34" charset="0"/>
              </a:rPr>
              <a:t>views influenced political leaders who followed.</a:t>
            </a:r>
          </a:p>
        </p:txBody>
      </p:sp>
      <p:sp>
        <p:nvSpPr>
          <p:cNvPr id="20" name="Text Box 4"/>
          <p:cNvSpPr txBox="1">
            <a:spLocks noChangeArrowheads="1"/>
          </p:cNvSpPr>
          <p:nvPr/>
        </p:nvSpPr>
        <p:spPr bwMode="black">
          <a:xfrm>
            <a:off x="838200" y="384175"/>
            <a:ext cx="6810375" cy="646331"/>
          </a:xfrm>
          <a:prstGeom prst="rect">
            <a:avLst/>
          </a:prstGeom>
          <a:noFill/>
          <a:ln w="9525">
            <a:noFill/>
            <a:miter lim="800000"/>
            <a:headEnd/>
            <a:tailEnd/>
          </a:ln>
          <a:effectLst/>
        </p:spPr>
        <p:txBody>
          <a:bodyPr wrap="square">
            <a:spAutoFit/>
          </a:bodyPr>
          <a:lstStyle/>
          <a:p>
            <a:pPr>
              <a:buFontTx/>
              <a:buNone/>
            </a:pP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Imprint MT Shadow" pitchFamily="82" charset="0"/>
              </a:rPr>
              <a:t>Machiavelli &amp; the New Statecraft</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Imprint MT Shadow" pitchFamily="82" charset="0"/>
            </a:endParaRPr>
          </a:p>
        </p:txBody>
      </p:sp>
      <p:pic>
        <p:nvPicPr>
          <p:cNvPr id="14338" name="Picture 2" descr="Go to fullsize image">
            <a:hlinkClick r:id="rId3"/>
          </p:cNvPr>
          <p:cNvPicPr>
            <a:picLocks noChangeAspect="1" noChangeArrowheads="1"/>
          </p:cNvPicPr>
          <p:nvPr/>
        </p:nvPicPr>
        <p:blipFill>
          <a:blip r:embed="rId4"/>
          <a:srcRect/>
          <a:stretch>
            <a:fillRect/>
          </a:stretch>
        </p:blipFill>
        <p:spPr bwMode="auto">
          <a:xfrm>
            <a:off x="6934200" y="1219200"/>
            <a:ext cx="1905000" cy="2116668"/>
          </a:xfrm>
          <a:prstGeom prst="rect">
            <a:avLst/>
          </a:prstGeom>
          <a:noFill/>
        </p:spPr>
      </p:pic>
      <p:pic>
        <p:nvPicPr>
          <p:cNvPr id="14340" name="Picture 4" descr="Go to fullsize image">
            <a:hlinkClick r:id="rId5"/>
          </p:cNvPr>
          <p:cNvPicPr>
            <a:picLocks noChangeAspect="1" noChangeArrowheads="1"/>
          </p:cNvPicPr>
          <p:nvPr/>
        </p:nvPicPr>
        <p:blipFill>
          <a:blip r:embed="rId6"/>
          <a:srcRect/>
          <a:stretch>
            <a:fillRect/>
          </a:stretch>
        </p:blipFill>
        <p:spPr bwMode="auto">
          <a:xfrm>
            <a:off x="7162800" y="3962400"/>
            <a:ext cx="1447800" cy="2227386"/>
          </a:xfrm>
          <a:prstGeom prst="rect">
            <a:avLst/>
          </a:prstGeom>
          <a:noFill/>
        </p:spPr>
      </p:pic>
    </p:spTree>
  </p:cSld>
  <p:clrMapOvr>
    <a:masterClrMapping/>
  </p:clrMapOvr>
  <p:transition xmlns:p14="http://schemas.microsoft.com/office/powerpoint/2010/main" spd="med">
    <p:cover dir="d"/>
    <p:sndAc>
      <p:endSnd/>
    </p:sndAc>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heckerboard(across)">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4338"/>
                                        </p:tgtEl>
                                        <p:attrNameLst>
                                          <p:attrName>style.visibility</p:attrName>
                                        </p:attrNameLst>
                                      </p:cBhvr>
                                      <p:to>
                                        <p:strVal val="visible"/>
                                      </p:to>
                                    </p:set>
                                    <p:anim calcmode="lin" valueType="num">
                                      <p:cBhvr>
                                        <p:cTn id="12" dur="1000" fill="hold"/>
                                        <p:tgtEl>
                                          <p:spTgt spid="14338"/>
                                        </p:tgtEl>
                                        <p:attrNameLst>
                                          <p:attrName>ppt_w</p:attrName>
                                        </p:attrNameLst>
                                      </p:cBhvr>
                                      <p:tavLst>
                                        <p:tav tm="0">
                                          <p:val>
                                            <p:fltVal val="0"/>
                                          </p:val>
                                        </p:tav>
                                        <p:tav tm="100000">
                                          <p:val>
                                            <p:strVal val="#ppt_w"/>
                                          </p:val>
                                        </p:tav>
                                      </p:tavLst>
                                    </p:anim>
                                    <p:anim calcmode="lin" valueType="num">
                                      <p:cBhvr>
                                        <p:cTn id="13" dur="1000" fill="hold"/>
                                        <p:tgtEl>
                                          <p:spTgt spid="14338"/>
                                        </p:tgtEl>
                                        <p:attrNameLst>
                                          <p:attrName>ppt_h</p:attrName>
                                        </p:attrNameLst>
                                      </p:cBhvr>
                                      <p:tavLst>
                                        <p:tav tm="0">
                                          <p:val>
                                            <p:fltVal val="0"/>
                                          </p:val>
                                        </p:tav>
                                        <p:tav tm="100000">
                                          <p:val>
                                            <p:strVal val="#ppt_h"/>
                                          </p:val>
                                        </p:tav>
                                      </p:tavLst>
                                    </p:anim>
                                    <p:animEffect transition="in" filter="fade">
                                      <p:cBhvr>
                                        <p:cTn id="14" dur="1000"/>
                                        <p:tgtEl>
                                          <p:spTgt spid="1433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4340"/>
                                        </p:tgtEl>
                                        <p:attrNameLst>
                                          <p:attrName>style.visibility</p:attrName>
                                        </p:attrNameLst>
                                      </p:cBhvr>
                                      <p:to>
                                        <p:strVal val="visible"/>
                                      </p:to>
                                    </p:set>
                                    <p:anim calcmode="lin" valueType="num">
                                      <p:cBhvr>
                                        <p:cTn id="19" dur="1000" fill="hold"/>
                                        <p:tgtEl>
                                          <p:spTgt spid="14340"/>
                                        </p:tgtEl>
                                        <p:attrNameLst>
                                          <p:attrName>ppt_w</p:attrName>
                                        </p:attrNameLst>
                                      </p:cBhvr>
                                      <p:tavLst>
                                        <p:tav tm="0">
                                          <p:val>
                                            <p:fltVal val="0"/>
                                          </p:val>
                                        </p:tav>
                                        <p:tav tm="100000">
                                          <p:val>
                                            <p:strVal val="#ppt_w"/>
                                          </p:val>
                                        </p:tav>
                                      </p:tavLst>
                                    </p:anim>
                                    <p:anim calcmode="lin" valueType="num">
                                      <p:cBhvr>
                                        <p:cTn id="20" dur="1000" fill="hold"/>
                                        <p:tgtEl>
                                          <p:spTgt spid="14340"/>
                                        </p:tgtEl>
                                        <p:attrNameLst>
                                          <p:attrName>ppt_h</p:attrName>
                                        </p:attrNameLst>
                                      </p:cBhvr>
                                      <p:tavLst>
                                        <p:tav tm="0">
                                          <p:val>
                                            <p:fltVal val="0"/>
                                          </p:val>
                                        </p:tav>
                                        <p:tav tm="100000">
                                          <p:val>
                                            <p:strVal val="#ppt_h"/>
                                          </p:val>
                                        </p:tav>
                                      </p:tavLst>
                                    </p:anim>
                                    <p:animEffect transition="in" filter="fade">
                                      <p:cBhvr>
                                        <p:cTn id="21" dur="1000"/>
                                        <p:tgtEl>
                                          <p:spTgt spid="1434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4539"/>
                                        </p:tgtEl>
                                        <p:attrNameLst>
                                          <p:attrName>style.visibility</p:attrName>
                                        </p:attrNameLst>
                                      </p:cBhvr>
                                      <p:to>
                                        <p:strVal val="visible"/>
                                      </p:to>
                                    </p:set>
                                    <p:animEffect transition="in" filter="wipe(left)">
                                      <p:cBhvr>
                                        <p:cTn id="26" dur="500"/>
                                        <p:tgtEl>
                                          <p:spTgt spid="64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39" grpId="0" autoUpdateAnimBg="0"/>
      <p:bldP spid="20"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black">
          <a:xfrm>
            <a:off x="838200" y="384175"/>
            <a:ext cx="6810375" cy="646331"/>
          </a:xfrm>
          <a:prstGeom prst="rect">
            <a:avLst/>
          </a:prstGeom>
          <a:noFill/>
          <a:ln w="9525">
            <a:noFill/>
            <a:miter lim="800000"/>
            <a:headEnd/>
            <a:tailEnd/>
          </a:ln>
          <a:effectLst/>
        </p:spPr>
        <p:txBody>
          <a:bodyPr wrap="square">
            <a:spAutoFit/>
          </a:bodyPr>
          <a:lstStyle/>
          <a:p>
            <a:pPr>
              <a:buFontTx/>
              <a:buNone/>
            </a:pP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Imprint MT Shadow" pitchFamily="82" charset="0"/>
              </a:rPr>
              <a:t>The Development of Humanism</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Imprint MT Shadow" pitchFamily="82" charset="0"/>
            </a:endParaRPr>
          </a:p>
        </p:txBody>
      </p:sp>
      <p:sp>
        <p:nvSpPr>
          <p:cNvPr id="8" name="Text Box 10"/>
          <p:cNvSpPr txBox="1">
            <a:spLocks noChangeArrowheads="1"/>
          </p:cNvSpPr>
          <p:nvPr/>
        </p:nvSpPr>
        <p:spPr bwMode="auto">
          <a:xfrm>
            <a:off x="304800" y="914400"/>
            <a:ext cx="7086600" cy="5632310"/>
          </a:xfrm>
          <a:prstGeom prst="rect">
            <a:avLst/>
          </a:prstGeom>
          <a:noFill/>
          <a:ln w="19050">
            <a:noFill/>
            <a:miter lim="800000"/>
            <a:headEnd/>
            <a:tailEnd/>
          </a:ln>
          <a:effectLst/>
        </p:spPr>
        <p:txBody>
          <a:bodyPr wrap="square">
            <a:spAutoFit/>
          </a:bodyPr>
          <a:lstStyle/>
          <a:p>
            <a:pPr marL="342900" indent="-342900">
              <a:buFont typeface="Arial" pitchFamily="34" charset="0"/>
              <a:buChar char="•"/>
            </a:pPr>
            <a:r>
              <a:rPr lang="en-US" sz="2400" b="1" i="1" u="sng" dirty="0" smtClean="0">
                <a:solidFill>
                  <a:schemeClr val="accent1"/>
                </a:solidFill>
                <a:latin typeface="Calibri" pitchFamily="34" charset="0"/>
              </a:rPr>
              <a:t>Humanism</a:t>
            </a:r>
            <a:r>
              <a:rPr lang="en-US" sz="2400" b="0" dirty="0" smtClean="0">
                <a:solidFill>
                  <a:schemeClr val="accent1"/>
                </a:solidFill>
                <a:latin typeface="Calibri" pitchFamily="34" charset="0"/>
              </a:rPr>
              <a:t> </a:t>
            </a:r>
            <a:r>
              <a:rPr lang="en-US" sz="2400" b="0" dirty="0" smtClean="0">
                <a:latin typeface="Calibri" pitchFamily="34" charset="0"/>
              </a:rPr>
              <a:t>was based on the study of the </a:t>
            </a:r>
            <a:r>
              <a:rPr lang="en-US" sz="2400" b="0" u="sng" dirty="0" smtClean="0">
                <a:solidFill>
                  <a:srgbClr val="A63212"/>
                </a:solidFill>
                <a:latin typeface="Calibri" pitchFamily="34" charset="0"/>
              </a:rPr>
              <a:t>classics</a:t>
            </a:r>
            <a:r>
              <a:rPr lang="en-US" sz="2400" b="0" dirty="0" smtClean="0">
                <a:latin typeface="Calibri" pitchFamily="34" charset="0"/>
              </a:rPr>
              <a:t>.</a:t>
            </a:r>
          </a:p>
          <a:p>
            <a:pPr marL="800100" lvl="1" indent="-342900">
              <a:buFont typeface="Arial" pitchFamily="34" charset="0"/>
              <a:buChar char="•"/>
            </a:pPr>
            <a:r>
              <a:rPr lang="en-US" sz="2400" dirty="0" smtClean="0">
                <a:latin typeface="Calibri" pitchFamily="34" charset="0"/>
              </a:rPr>
              <a:t>Grammar, rhetoric, poetry, moral philosophy, and history</a:t>
            </a:r>
          </a:p>
          <a:p>
            <a:pPr marL="342900" indent="-342900">
              <a:buFont typeface="Arial" pitchFamily="34" charset="0"/>
              <a:buChar char="•"/>
            </a:pPr>
            <a:r>
              <a:rPr lang="en-US" sz="2400" b="1" i="1" u="sng" dirty="0" smtClean="0">
                <a:solidFill>
                  <a:srgbClr val="A63212"/>
                </a:solidFill>
                <a:latin typeface="Calibri" pitchFamily="34" charset="0"/>
              </a:rPr>
              <a:t>Petrarch</a:t>
            </a:r>
            <a:r>
              <a:rPr lang="en-US" sz="2400" dirty="0" smtClean="0">
                <a:latin typeface="Calibri" pitchFamily="34" charset="0"/>
              </a:rPr>
              <a:t>= father of Italian Renaissance Humanism</a:t>
            </a:r>
          </a:p>
          <a:p>
            <a:pPr marL="800100" lvl="1" indent="-342900">
              <a:buFont typeface="Arial" pitchFamily="34" charset="0"/>
              <a:buChar char="•"/>
            </a:pPr>
            <a:r>
              <a:rPr lang="en-US" sz="2400" dirty="0" smtClean="0">
                <a:latin typeface="Calibri" pitchFamily="34" charset="0"/>
              </a:rPr>
              <a:t>Looked for </a:t>
            </a:r>
            <a:r>
              <a:rPr lang="en-US" sz="2400" u="sng" dirty="0" smtClean="0">
                <a:solidFill>
                  <a:srgbClr val="A63212"/>
                </a:solidFill>
                <a:latin typeface="Calibri" pitchFamily="34" charset="0"/>
              </a:rPr>
              <a:t>forgotten</a:t>
            </a:r>
            <a:r>
              <a:rPr lang="en-US" sz="2400" dirty="0" smtClean="0">
                <a:latin typeface="Calibri" pitchFamily="34" charset="0"/>
              </a:rPr>
              <a:t> manuscripts </a:t>
            </a:r>
          </a:p>
          <a:p>
            <a:pPr marL="800100" lvl="1" indent="-342900">
              <a:buFont typeface="Arial" pitchFamily="34" charset="0"/>
              <a:buChar char="•"/>
            </a:pPr>
            <a:r>
              <a:rPr lang="en-US" sz="2400" dirty="0" smtClean="0">
                <a:latin typeface="Calibri" pitchFamily="34" charset="0"/>
              </a:rPr>
              <a:t>Described the intellectual life as one of </a:t>
            </a:r>
            <a:r>
              <a:rPr lang="en-US" sz="2400" u="sng" dirty="0" smtClean="0">
                <a:solidFill>
                  <a:srgbClr val="A63212"/>
                </a:solidFill>
                <a:latin typeface="Calibri" pitchFamily="34" charset="0"/>
              </a:rPr>
              <a:t>solitude</a:t>
            </a:r>
          </a:p>
          <a:p>
            <a:pPr marL="1257300" lvl="2" indent="-342900">
              <a:buFont typeface="Arial" pitchFamily="34" charset="0"/>
              <a:buChar char="•"/>
            </a:pPr>
            <a:r>
              <a:rPr lang="en-US" sz="2400" dirty="0" smtClean="0">
                <a:latin typeface="Calibri" pitchFamily="34" charset="0"/>
              </a:rPr>
              <a:t>Believed that intellectuals had a duty to live an active </a:t>
            </a:r>
            <a:r>
              <a:rPr lang="en-US" sz="2400" u="sng" dirty="0" smtClean="0">
                <a:solidFill>
                  <a:srgbClr val="A63212"/>
                </a:solidFill>
                <a:latin typeface="Calibri" pitchFamily="34" charset="0"/>
              </a:rPr>
              <a:t>civic</a:t>
            </a:r>
            <a:r>
              <a:rPr lang="en-US" sz="2400" dirty="0" smtClean="0">
                <a:solidFill>
                  <a:srgbClr val="A63212"/>
                </a:solidFill>
                <a:latin typeface="Calibri" pitchFamily="34" charset="0"/>
              </a:rPr>
              <a:t> </a:t>
            </a:r>
            <a:r>
              <a:rPr lang="en-US" sz="2400" dirty="0" smtClean="0">
                <a:latin typeface="Calibri" pitchFamily="34" charset="0"/>
              </a:rPr>
              <a:t>life and to put their study of the </a:t>
            </a:r>
            <a:r>
              <a:rPr lang="en-US" sz="2400" u="sng" dirty="0" smtClean="0">
                <a:solidFill>
                  <a:srgbClr val="A63212"/>
                </a:solidFill>
                <a:latin typeface="Calibri" pitchFamily="34" charset="0"/>
              </a:rPr>
              <a:t>humanities</a:t>
            </a:r>
            <a:r>
              <a:rPr lang="en-US" sz="2400" dirty="0" smtClean="0">
                <a:solidFill>
                  <a:srgbClr val="A63212"/>
                </a:solidFill>
                <a:latin typeface="Calibri" pitchFamily="34" charset="0"/>
              </a:rPr>
              <a:t> </a:t>
            </a:r>
            <a:r>
              <a:rPr lang="en-US" sz="2400" dirty="0" smtClean="0">
                <a:latin typeface="Calibri" pitchFamily="34" charset="0"/>
              </a:rPr>
              <a:t>to the state’s service</a:t>
            </a:r>
            <a:endParaRPr lang="en-US" sz="2400" dirty="0">
              <a:latin typeface="Calibri" pitchFamily="34" charset="0"/>
            </a:endParaRPr>
          </a:p>
          <a:p>
            <a:pPr marL="342900" indent="-342900">
              <a:buFont typeface="Arial" pitchFamily="34" charset="0"/>
              <a:buChar char="•"/>
            </a:pPr>
            <a:r>
              <a:rPr lang="en-US" sz="2400" dirty="0" smtClean="0">
                <a:latin typeface="Calibri" pitchFamily="34" charset="0"/>
              </a:rPr>
              <a:t>Humanists mostly used </a:t>
            </a:r>
            <a:r>
              <a:rPr lang="en-US" sz="2400" u="sng" dirty="0" smtClean="0">
                <a:solidFill>
                  <a:srgbClr val="A63212"/>
                </a:solidFill>
                <a:latin typeface="Calibri" pitchFamily="34" charset="0"/>
              </a:rPr>
              <a:t>Latin</a:t>
            </a:r>
          </a:p>
          <a:p>
            <a:pPr marL="800100" lvl="1" indent="-342900">
              <a:buFont typeface="Arial" pitchFamily="34" charset="0"/>
              <a:buChar char="•"/>
            </a:pPr>
            <a:r>
              <a:rPr lang="en-US" sz="2400" dirty="0" smtClean="0">
                <a:latin typeface="Calibri" pitchFamily="34" charset="0"/>
              </a:rPr>
              <a:t>Other writers wrote in their </a:t>
            </a:r>
            <a:r>
              <a:rPr lang="en-US" sz="2400" b="1" i="1" u="sng" dirty="0" smtClean="0">
                <a:solidFill>
                  <a:srgbClr val="A63212"/>
                </a:solidFill>
                <a:latin typeface="Calibri" pitchFamily="34" charset="0"/>
              </a:rPr>
              <a:t>vernacular</a:t>
            </a:r>
            <a:r>
              <a:rPr lang="en-US" sz="2400" dirty="0" smtClean="0">
                <a:solidFill>
                  <a:srgbClr val="A63212"/>
                </a:solidFill>
                <a:latin typeface="Calibri" pitchFamily="34" charset="0"/>
              </a:rPr>
              <a:t> </a:t>
            </a:r>
            <a:r>
              <a:rPr lang="en-US" sz="2400" dirty="0" smtClean="0">
                <a:latin typeface="Calibri" pitchFamily="34" charset="0"/>
              </a:rPr>
              <a:t>(language spoken in their region)</a:t>
            </a:r>
          </a:p>
          <a:p>
            <a:pPr marL="1257300" lvl="2" indent="-342900">
              <a:buFont typeface="Arial" pitchFamily="34" charset="0"/>
              <a:buChar char="•"/>
            </a:pPr>
            <a:r>
              <a:rPr lang="en-US" sz="2400" dirty="0" smtClean="0">
                <a:latin typeface="Calibri" pitchFamily="34" charset="0"/>
              </a:rPr>
              <a:t>Ex. </a:t>
            </a:r>
            <a:r>
              <a:rPr lang="en-US" sz="2400" u="sng" dirty="0" smtClean="0">
                <a:solidFill>
                  <a:srgbClr val="A63212"/>
                </a:solidFill>
                <a:latin typeface="Calibri" pitchFamily="34" charset="0"/>
              </a:rPr>
              <a:t>Dante</a:t>
            </a:r>
            <a:r>
              <a:rPr lang="en-US" sz="2400" dirty="0" smtClean="0">
                <a:solidFill>
                  <a:srgbClr val="A63212"/>
                </a:solidFill>
                <a:latin typeface="Calibri" pitchFamily="34" charset="0"/>
              </a:rPr>
              <a:t> </a:t>
            </a:r>
            <a:r>
              <a:rPr lang="en-US" sz="2400" dirty="0" smtClean="0">
                <a:latin typeface="Calibri" pitchFamily="34" charset="0"/>
              </a:rPr>
              <a:t>(Italian) wrote the </a:t>
            </a:r>
            <a:r>
              <a:rPr lang="en-US" sz="2400" i="1" dirty="0" smtClean="0">
                <a:latin typeface="Calibri" pitchFamily="34" charset="0"/>
              </a:rPr>
              <a:t>Divine Comedy</a:t>
            </a:r>
          </a:p>
          <a:p>
            <a:pPr marL="1257300" lvl="2" indent="-342900">
              <a:buFont typeface="Arial" pitchFamily="34" charset="0"/>
              <a:buChar char="•"/>
            </a:pPr>
            <a:r>
              <a:rPr lang="en-US" sz="2400" dirty="0" smtClean="0">
                <a:latin typeface="Calibri" pitchFamily="34" charset="0"/>
              </a:rPr>
              <a:t>Ex. </a:t>
            </a:r>
            <a:r>
              <a:rPr lang="en-US" sz="2400" u="sng" dirty="0" smtClean="0">
                <a:solidFill>
                  <a:srgbClr val="A63212"/>
                </a:solidFill>
                <a:latin typeface="Calibri" pitchFamily="34" charset="0"/>
              </a:rPr>
              <a:t>Chaucer</a:t>
            </a:r>
            <a:r>
              <a:rPr lang="en-US" sz="2400" dirty="0" smtClean="0">
                <a:solidFill>
                  <a:srgbClr val="A63212"/>
                </a:solidFill>
                <a:latin typeface="Calibri" pitchFamily="34" charset="0"/>
              </a:rPr>
              <a:t> </a:t>
            </a:r>
            <a:r>
              <a:rPr lang="en-US" sz="2400" dirty="0" smtClean="0">
                <a:latin typeface="Calibri" pitchFamily="34" charset="0"/>
              </a:rPr>
              <a:t>(English) wrote </a:t>
            </a:r>
            <a:r>
              <a:rPr lang="en-US" sz="2400" i="1" dirty="0" smtClean="0">
                <a:latin typeface="Calibri" pitchFamily="34" charset="0"/>
              </a:rPr>
              <a:t>The Canterbury Tales</a:t>
            </a:r>
          </a:p>
        </p:txBody>
      </p:sp>
      <p:pic>
        <p:nvPicPr>
          <p:cNvPr id="9" name="Picture 8"/>
          <p:cNvPicPr>
            <a:picLocks noChangeAspect="1"/>
          </p:cNvPicPr>
          <p:nvPr/>
        </p:nvPicPr>
        <p:blipFill>
          <a:blip r:embed="rId2"/>
          <a:stretch>
            <a:fillRect/>
          </a:stretch>
        </p:blipFill>
        <p:spPr>
          <a:xfrm>
            <a:off x="7315200" y="1447800"/>
            <a:ext cx="1537559"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3"/>
          <a:stretch>
            <a:fillRect/>
          </a:stretch>
        </p:blipFill>
        <p:spPr>
          <a:xfrm>
            <a:off x="7391400" y="3962400"/>
            <a:ext cx="1345216" cy="2209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26582647"/>
      </p:ext>
    </p:extLst>
  </p:cSld>
  <p:clrMapOvr>
    <a:masterClrMapping/>
  </p:clrMapOvr>
  <p:transition xmlns:p14="http://schemas.microsoft.com/office/powerpoint/2010/main" spd="med">
    <p:cover dir="d"/>
    <p:sndAc>
      <p:endSnd/>
    </p:sndAc>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black">
          <a:xfrm>
            <a:off x="838200" y="152400"/>
            <a:ext cx="6810375" cy="646331"/>
          </a:xfrm>
          <a:prstGeom prst="rect">
            <a:avLst/>
          </a:prstGeom>
          <a:noFill/>
          <a:ln w="9525">
            <a:noFill/>
            <a:miter lim="800000"/>
            <a:headEnd/>
            <a:tailEnd/>
          </a:ln>
          <a:effectLst/>
        </p:spPr>
        <p:txBody>
          <a:bodyPr wrap="square">
            <a:spAutoFit/>
          </a:bodyPr>
          <a:lstStyle/>
          <a:p>
            <a:pPr>
              <a:buFontTx/>
              <a:buNone/>
            </a:pP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Imprint MT Shadow" pitchFamily="82" charset="0"/>
              </a:rPr>
              <a:t>The Development of Humanism</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Imprint MT Shadow" pitchFamily="82" charset="0"/>
            </a:endParaRPr>
          </a:p>
        </p:txBody>
      </p:sp>
      <p:sp>
        <p:nvSpPr>
          <p:cNvPr id="6" name="Text Box 10"/>
          <p:cNvSpPr txBox="1">
            <a:spLocks noChangeArrowheads="1"/>
          </p:cNvSpPr>
          <p:nvPr/>
        </p:nvSpPr>
        <p:spPr bwMode="auto">
          <a:xfrm>
            <a:off x="0" y="685800"/>
            <a:ext cx="6629400" cy="6001642"/>
          </a:xfrm>
          <a:prstGeom prst="rect">
            <a:avLst/>
          </a:prstGeom>
          <a:noFill/>
          <a:ln w="19050">
            <a:noFill/>
            <a:miter lim="800000"/>
            <a:headEnd/>
            <a:tailEnd/>
          </a:ln>
          <a:effectLst/>
        </p:spPr>
        <p:txBody>
          <a:bodyPr wrap="square">
            <a:spAutoFit/>
          </a:bodyPr>
          <a:lstStyle/>
          <a:p>
            <a:pPr marL="342900" indent="-342900">
              <a:buFont typeface="Arial" pitchFamily="34" charset="0"/>
              <a:buChar char="•"/>
            </a:pPr>
            <a:r>
              <a:rPr lang="en-US" sz="2400" dirty="0" smtClean="0">
                <a:latin typeface="Calibri" pitchFamily="34" charset="0"/>
              </a:rPr>
              <a:t>The Humanist movement had a </a:t>
            </a:r>
            <a:r>
              <a:rPr lang="en-US" sz="2400" u="sng" dirty="0" smtClean="0">
                <a:solidFill>
                  <a:srgbClr val="A63212"/>
                </a:solidFill>
                <a:latin typeface="Calibri" pitchFamily="34" charset="0"/>
              </a:rPr>
              <a:t>profound</a:t>
            </a:r>
            <a:r>
              <a:rPr lang="en-US" sz="2400" dirty="0" smtClean="0">
                <a:solidFill>
                  <a:srgbClr val="A63212"/>
                </a:solidFill>
                <a:latin typeface="Calibri" pitchFamily="34" charset="0"/>
              </a:rPr>
              <a:t> </a:t>
            </a:r>
            <a:r>
              <a:rPr lang="en-US" sz="2400" dirty="0" smtClean="0">
                <a:latin typeface="Calibri" pitchFamily="34" charset="0"/>
              </a:rPr>
              <a:t>effect on education</a:t>
            </a:r>
          </a:p>
          <a:p>
            <a:pPr marL="800100" lvl="1" indent="-342900">
              <a:buFont typeface="Arial" pitchFamily="34" charset="0"/>
              <a:buChar char="•"/>
            </a:pPr>
            <a:r>
              <a:rPr lang="en-US" sz="2400" dirty="0" smtClean="0">
                <a:latin typeface="Calibri" pitchFamily="34" charset="0"/>
              </a:rPr>
              <a:t>Education became more </a:t>
            </a:r>
            <a:r>
              <a:rPr lang="en-US" sz="2400" u="sng" dirty="0" smtClean="0">
                <a:solidFill>
                  <a:srgbClr val="A63212"/>
                </a:solidFill>
                <a:latin typeface="Calibri" pitchFamily="34" charset="0"/>
              </a:rPr>
              <a:t>secular</a:t>
            </a:r>
          </a:p>
          <a:p>
            <a:pPr marL="800100" lvl="1" indent="-342900">
              <a:buFont typeface="Arial" pitchFamily="34" charset="0"/>
              <a:buChar char="•"/>
            </a:pPr>
            <a:r>
              <a:rPr lang="en-US" sz="2400" dirty="0" smtClean="0">
                <a:latin typeface="Calibri" pitchFamily="34" charset="0"/>
              </a:rPr>
              <a:t>Humanists opened their own schools</a:t>
            </a:r>
          </a:p>
          <a:p>
            <a:pPr marL="1257300" lvl="2" indent="-342900">
              <a:buFont typeface="Arial" pitchFamily="34" charset="0"/>
              <a:buChar char="•"/>
            </a:pPr>
            <a:r>
              <a:rPr lang="en-US" sz="2400" dirty="0" smtClean="0">
                <a:latin typeface="Calibri" pitchFamily="34" charset="0"/>
              </a:rPr>
              <a:t>Believed the </a:t>
            </a:r>
            <a:r>
              <a:rPr lang="en-US" sz="2400" u="sng" dirty="0" smtClean="0">
                <a:solidFill>
                  <a:srgbClr val="A63212"/>
                </a:solidFill>
                <a:latin typeface="Calibri" pitchFamily="34" charset="0"/>
              </a:rPr>
              <a:t>liberal</a:t>
            </a:r>
            <a:r>
              <a:rPr lang="en-US" sz="2400" dirty="0" smtClean="0">
                <a:solidFill>
                  <a:srgbClr val="A63212"/>
                </a:solidFill>
                <a:latin typeface="Calibri" pitchFamily="34" charset="0"/>
              </a:rPr>
              <a:t> </a:t>
            </a:r>
            <a:r>
              <a:rPr lang="en-US" sz="2400" dirty="0" smtClean="0">
                <a:latin typeface="Calibri" pitchFamily="34" charset="0"/>
              </a:rPr>
              <a:t>studies could help humans to reach their full potential.</a:t>
            </a:r>
          </a:p>
          <a:p>
            <a:pPr marL="1714500" lvl="3" indent="-342900">
              <a:buFont typeface="Arial" pitchFamily="34" charset="0"/>
              <a:buChar char="•"/>
            </a:pPr>
            <a:r>
              <a:rPr lang="en-US" sz="2400" dirty="0" smtClean="0">
                <a:latin typeface="Calibri" pitchFamily="34" charset="0"/>
              </a:rPr>
              <a:t>History, </a:t>
            </a:r>
            <a:r>
              <a:rPr lang="en-US" sz="2400" u="sng" dirty="0" smtClean="0">
                <a:solidFill>
                  <a:srgbClr val="A63212"/>
                </a:solidFill>
                <a:latin typeface="Calibri" pitchFamily="34" charset="0"/>
              </a:rPr>
              <a:t>philosophy</a:t>
            </a:r>
            <a:r>
              <a:rPr lang="en-US" sz="2400" dirty="0" smtClean="0">
                <a:latin typeface="Calibri" pitchFamily="34" charset="0"/>
              </a:rPr>
              <a:t>, rhetoric, grammar, poetry, mathematics, </a:t>
            </a:r>
            <a:r>
              <a:rPr lang="en-US" sz="2400" u="sng" dirty="0" smtClean="0">
                <a:solidFill>
                  <a:srgbClr val="A63212"/>
                </a:solidFill>
                <a:latin typeface="Calibri" pitchFamily="34" charset="0"/>
              </a:rPr>
              <a:t>astronomy</a:t>
            </a:r>
            <a:r>
              <a:rPr lang="en-US" sz="2400" dirty="0" smtClean="0">
                <a:latin typeface="Calibri" pitchFamily="34" charset="0"/>
              </a:rPr>
              <a:t>, and music</a:t>
            </a:r>
          </a:p>
          <a:p>
            <a:pPr marL="1714500" lvl="3" indent="-342900">
              <a:buFont typeface="Arial" pitchFamily="34" charset="0"/>
              <a:buChar char="•"/>
            </a:pPr>
            <a:r>
              <a:rPr lang="en-US" sz="2400" dirty="0" smtClean="0">
                <a:latin typeface="Calibri" pitchFamily="34" charset="0"/>
              </a:rPr>
              <a:t>Also emphasized </a:t>
            </a:r>
            <a:r>
              <a:rPr lang="en-US" sz="2400" u="sng" dirty="0" smtClean="0">
                <a:solidFill>
                  <a:srgbClr val="A63212"/>
                </a:solidFill>
                <a:latin typeface="Calibri" pitchFamily="34" charset="0"/>
              </a:rPr>
              <a:t>physical</a:t>
            </a:r>
            <a:r>
              <a:rPr lang="en-US" sz="2400" dirty="0" smtClean="0">
                <a:solidFill>
                  <a:srgbClr val="A63212"/>
                </a:solidFill>
                <a:latin typeface="Calibri" pitchFamily="34" charset="0"/>
              </a:rPr>
              <a:t> </a:t>
            </a:r>
            <a:r>
              <a:rPr lang="en-US" sz="2400" dirty="0" smtClean="0">
                <a:latin typeface="Calibri" pitchFamily="34" charset="0"/>
              </a:rPr>
              <a:t>education</a:t>
            </a:r>
          </a:p>
          <a:p>
            <a:pPr marL="800100" lvl="1" indent="-342900">
              <a:buFont typeface="Arial" pitchFamily="34" charset="0"/>
              <a:buChar char="•"/>
            </a:pPr>
            <a:r>
              <a:rPr lang="en-US" sz="2400" dirty="0" smtClean="0">
                <a:latin typeface="Calibri" pitchFamily="34" charset="0"/>
              </a:rPr>
              <a:t>Ver</a:t>
            </a:r>
            <a:r>
              <a:rPr lang="en-US" sz="2400" dirty="0" smtClean="0">
                <a:latin typeface="Calibri" pitchFamily="34" charset="0"/>
              </a:rPr>
              <a:t>y few females were educated</a:t>
            </a:r>
          </a:p>
          <a:p>
            <a:pPr marL="1257300" lvl="2" indent="-342900">
              <a:buFont typeface="Arial" pitchFamily="34" charset="0"/>
              <a:buChar char="•"/>
            </a:pPr>
            <a:r>
              <a:rPr lang="en-US" sz="2400" dirty="0" smtClean="0">
                <a:latin typeface="Calibri" pitchFamily="34" charset="0"/>
              </a:rPr>
              <a:t>Those who did learned the </a:t>
            </a:r>
            <a:r>
              <a:rPr lang="en-US" sz="2400" u="sng" dirty="0" smtClean="0">
                <a:solidFill>
                  <a:srgbClr val="A63212"/>
                </a:solidFill>
                <a:latin typeface="Calibri" pitchFamily="34" charset="0"/>
              </a:rPr>
              <a:t>classics</a:t>
            </a:r>
            <a:r>
              <a:rPr lang="en-US" sz="2400" dirty="0" smtClean="0">
                <a:solidFill>
                  <a:srgbClr val="A63212"/>
                </a:solidFill>
                <a:latin typeface="Calibri" pitchFamily="34" charset="0"/>
              </a:rPr>
              <a:t> </a:t>
            </a:r>
            <a:r>
              <a:rPr lang="en-US" sz="2400" dirty="0" smtClean="0">
                <a:latin typeface="Calibri" pitchFamily="34" charset="0"/>
              </a:rPr>
              <a:t>and some history</a:t>
            </a:r>
          </a:p>
          <a:p>
            <a:pPr marL="1714500" lvl="3" indent="-342900">
              <a:buFont typeface="Arial" pitchFamily="34" charset="0"/>
              <a:buChar char="•"/>
            </a:pPr>
            <a:r>
              <a:rPr lang="en-US" sz="2400" dirty="0" smtClean="0">
                <a:latin typeface="Calibri" pitchFamily="34" charset="0"/>
              </a:rPr>
              <a:t>No mathematics or rhetoric</a:t>
            </a:r>
          </a:p>
          <a:p>
            <a:pPr marL="1257300" lvl="2" indent="-342900">
              <a:buFont typeface="Arial" pitchFamily="34" charset="0"/>
              <a:buChar char="•"/>
            </a:pPr>
            <a:r>
              <a:rPr lang="en-US" sz="2400" dirty="0" smtClean="0">
                <a:latin typeface="Calibri" pitchFamily="34" charset="0"/>
              </a:rPr>
              <a:t>Supposed to learn about religion, so they can be “</a:t>
            </a:r>
            <a:r>
              <a:rPr lang="en-US" sz="2400" u="sng" dirty="0" smtClean="0">
                <a:solidFill>
                  <a:srgbClr val="A63212"/>
                </a:solidFill>
                <a:latin typeface="Calibri" pitchFamily="34" charset="0"/>
              </a:rPr>
              <a:t>good Christian ladies</a:t>
            </a:r>
            <a:r>
              <a:rPr lang="en-US" sz="2400" dirty="0" smtClean="0">
                <a:latin typeface="Calibri" pitchFamily="34" charset="0"/>
              </a:rPr>
              <a:t>”</a:t>
            </a:r>
            <a:endParaRPr lang="en-US" sz="2400" dirty="0" smtClean="0">
              <a:latin typeface="Calibri" pitchFamily="34" charset="0"/>
            </a:endParaRPr>
          </a:p>
        </p:txBody>
      </p:sp>
      <p:pic>
        <p:nvPicPr>
          <p:cNvPr id="7" name="Picture 6"/>
          <p:cNvPicPr>
            <a:picLocks noChangeAspect="1"/>
          </p:cNvPicPr>
          <p:nvPr/>
        </p:nvPicPr>
        <p:blipFill>
          <a:blip r:embed="rId2"/>
          <a:stretch>
            <a:fillRect/>
          </a:stretch>
        </p:blipFill>
        <p:spPr>
          <a:xfrm>
            <a:off x="6934200" y="1066800"/>
            <a:ext cx="1579627" cy="15868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3"/>
          <a:stretch>
            <a:fillRect/>
          </a:stretch>
        </p:blipFill>
        <p:spPr>
          <a:xfrm>
            <a:off x="6477000" y="2819400"/>
            <a:ext cx="2514600" cy="1638228"/>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a:stretch>
            <a:fillRect/>
          </a:stretch>
        </p:blipFill>
        <p:spPr>
          <a:xfrm>
            <a:off x="7162800" y="4724400"/>
            <a:ext cx="1213866"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61220769"/>
      </p:ext>
    </p:extLst>
  </p:cSld>
  <p:clrMapOvr>
    <a:masterClrMapping/>
  </p:clrMapOvr>
  <p:transition xmlns:p14="http://schemas.microsoft.com/office/powerpoint/2010/main" spd="med">
    <p:cover dir="d"/>
    <p:sndAc>
      <p:endSnd/>
    </p:sndAc>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Renaissance</a:t>
            </a:r>
            <a:endParaRPr lang="en-US" dirty="0"/>
          </a:p>
        </p:txBody>
      </p:sp>
      <p:sp>
        <p:nvSpPr>
          <p:cNvPr id="5" name="Footer Placeholder 4"/>
          <p:cNvSpPr>
            <a:spLocks noGrp="1"/>
          </p:cNvSpPr>
          <p:nvPr>
            <p:ph type="ftr" sz="quarter" idx="11"/>
          </p:nvPr>
        </p:nvSpPr>
        <p:spPr>
          <a:xfrm rot="20520000">
            <a:off x="684617" y="4359110"/>
            <a:ext cx="2206640" cy="835010"/>
          </a:xfrm>
        </p:spPr>
        <p:txBody>
          <a:bodyPr/>
          <a:lstStyle/>
          <a:p>
            <a:pPr algn="ctr"/>
            <a:r>
              <a:rPr lang="en-US" sz="2400" dirty="0" smtClean="0">
                <a:latin typeface="Bradley Hand ITC" pitchFamily="66" charset="0"/>
              </a:rPr>
              <a:t>To Do:</a:t>
            </a:r>
          </a:p>
          <a:p>
            <a:pPr algn="ctr"/>
            <a:r>
              <a:rPr lang="en-US" sz="2400" dirty="0" smtClean="0">
                <a:latin typeface="Bradley Hand ITC" pitchFamily="66" charset="0"/>
              </a:rPr>
              <a:t>Learn about the Renaissance!!</a:t>
            </a:r>
            <a:endParaRPr lang="en-US" sz="2400" dirty="0">
              <a:latin typeface="Bradley Hand ITC" pitchFamily="66" charset="0"/>
            </a:endParaRPr>
          </a:p>
        </p:txBody>
      </p:sp>
      <p:pic>
        <p:nvPicPr>
          <p:cNvPr id="1029" name="Picture 5" descr="View Image">
            <a:hlinkClick r:id="rId2"/>
          </p:cNvPr>
          <p:cNvPicPr>
            <a:picLocks noChangeAspect="1" noChangeArrowheads="1"/>
          </p:cNvPicPr>
          <p:nvPr/>
        </p:nvPicPr>
        <p:blipFill>
          <a:blip r:embed="rId3"/>
          <a:srcRect/>
          <a:stretch>
            <a:fillRect/>
          </a:stretch>
        </p:blipFill>
        <p:spPr bwMode="auto">
          <a:xfrm rot="21086664">
            <a:off x="609600" y="914400"/>
            <a:ext cx="1828800" cy="23812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31" name="Picture 7" descr="View Image">
            <a:hlinkClick r:id="rId4"/>
          </p:cNvPr>
          <p:cNvPicPr>
            <a:picLocks noChangeAspect="1" noChangeArrowheads="1"/>
          </p:cNvPicPr>
          <p:nvPr/>
        </p:nvPicPr>
        <p:blipFill>
          <a:blip r:embed="rId5"/>
          <a:srcRect/>
          <a:stretch>
            <a:fillRect/>
          </a:stretch>
        </p:blipFill>
        <p:spPr bwMode="auto">
          <a:xfrm rot="21117752">
            <a:off x="3464996" y="558649"/>
            <a:ext cx="2667000" cy="17922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33" name="Picture 9" descr="Go to fullsize image">
            <a:hlinkClick r:id="rId6"/>
          </p:cNvPr>
          <p:cNvPicPr>
            <a:picLocks noChangeAspect="1" noChangeArrowheads="1"/>
          </p:cNvPicPr>
          <p:nvPr/>
        </p:nvPicPr>
        <p:blipFill>
          <a:blip r:embed="rId7"/>
          <a:srcRect/>
          <a:stretch>
            <a:fillRect/>
          </a:stretch>
        </p:blipFill>
        <p:spPr bwMode="auto">
          <a:xfrm rot="514269">
            <a:off x="6998120" y="1555875"/>
            <a:ext cx="1600200" cy="200025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xmlns:p14="http://schemas.microsoft.com/office/powerpoint/2010/main" spd="med">
    <p:cover dir="d"/>
    <p:sndAc>
      <p:endSnd/>
    </p:sndAc>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Box 3"/>
          <p:cNvSpPr txBox="1">
            <a:spLocks noChangeArrowheads="1"/>
          </p:cNvSpPr>
          <p:nvPr/>
        </p:nvSpPr>
        <p:spPr bwMode="auto">
          <a:xfrm>
            <a:off x="914401" y="1676400"/>
            <a:ext cx="7581900" cy="3539430"/>
          </a:xfrm>
          <a:prstGeom prst="rect">
            <a:avLst/>
          </a:prstGeom>
          <a:noFill/>
          <a:ln w="19050">
            <a:noFill/>
            <a:miter lim="800000"/>
            <a:headEnd/>
            <a:tailEnd/>
          </a:ln>
          <a:effectLst/>
        </p:spPr>
        <p:txBody>
          <a:bodyPr wrap="square">
            <a:spAutoFit/>
          </a:bodyPr>
          <a:lstStyle/>
          <a:p>
            <a:pPr eaLnBrk="1" hangingPunct="1">
              <a:buFontTx/>
              <a:buNone/>
            </a:pPr>
            <a:r>
              <a:rPr lang="en-US" sz="2800" b="0" dirty="0">
                <a:solidFill>
                  <a:srgbClr val="0070C0"/>
                </a:solidFill>
                <a:latin typeface="Arial" pitchFamily="34" charset="0"/>
                <a:cs typeface="Arial" pitchFamily="34" charset="0"/>
              </a:rPr>
              <a:t>The three-volume Gutenberg Bible was organized into two 42-line columns per page. In the later stages of production, six people worked simultaneously on composing the type. About 40 Gutenberg Bibles are still in existence, including perfect copies in the U.S. Library of Congress, the French </a:t>
            </a:r>
            <a:r>
              <a:rPr lang="en-US" sz="2800" b="0" dirty="0" err="1">
                <a:solidFill>
                  <a:srgbClr val="0070C0"/>
                </a:solidFill>
                <a:latin typeface="Arial" pitchFamily="34" charset="0"/>
                <a:cs typeface="Arial" pitchFamily="34" charset="0"/>
              </a:rPr>
              <a:t>Bibliothèque</a:t>
            </a:r>
            <a:r>
              <a:rPr lang="en-US" sz="2800" b="0" dirty="0">
                <a:solidFill>
                  <a:srgbClr val="0070C0"/>
                </a:solidFill>
                <a:latin typeface="Arial" pitchFamily="34" charset="0"/>
                <a:cs typeface="Arial" pitchFamily="34" charset="0"/>
              </a:rPr>
              <a:t> </a:t>
            </a:r>
            <a:r>
              <a:rPr lang="en-US" sz="2800" b="0" dirty="0" err="1">
                <a:solidFill>
                  <a:srgbClr val="0070C0"/>
                </a:solidFill>
                <a:latin typeface="Arial" pitchFamily="34" charset="0"/>
                <a:cs typeface="Arial" pitchFamily="34" charset="0"/>
              </a:rPr>
              <a:t>Nationale</a:t>
            </a:r>
            <a:r>
              <a:rPr lang="en-US" sz="2800" b="0" dirty="0">
                <a:solidFill>
                  <a:srgbClr val="0070C0"/>
                </a:solidFill>
                <a:latin typeface="Arial" pitchFamily="34" charset="0"/>
                <a:cs typeface="Arial" pitchFamily="34" charset="0"/>
              </a:rPr>
              <a:t>, and the British Library.</a:t>
            </a:r>
          </a:p>
        </p:txBody>
      </p:sp>
      <p:pic>
        <p:nvPicPr>
          <p:cNvPr id="35850" name="Picture 10" descr="DYK2"/>
          <p:cNvPicPr>
            <a:picLocks noChangeAspect="1" noChangeArrowheads="1"/>
          </p:cNvPicPr>
          <p:nvPr/>
        </p:nvPicPr>
        <p:blipFill>
          <a:blip r:embed="rId3"/>
          <a:srcRect/>
          <a:stretch>
            <a:fillRect/>
          </a:stretch>
        </p:blipFill>
        <p:spPr bwMode="auto">
          <a:xfrm>
            <a:off x="1600200" y="457200"/>
            <a:ext cx="5132387" cy="1216302"/>
          </a:xfrm>
          <a:prstGeom prst="rect">
            <a:avLst/>
          </a:prstGeom>
          <a:noFill/>
        </p:spPr>
      </p:pic>
    </p:spTree>
  </p:cSld>
  <p:clrMapOvr>
    <a:masterClrMapping/>
  </p:clrMapOvr>
  <p:transition xmlns:p14="http://schemas.microsoft.com/office/powerpoint/2010/main" spd="med">
    <p:cover dir="d"/>
    <p:sndAc>
      <p:endSnd/>
    </p:sndAc>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5850"/>
                                        </p:tgtEl>
                                        <p:attrNameLst>
                                          <p:attrName>style.visibility</p:attrName>
                                        </p:attrNameLst>
                                      </p:cBhvr>
                                      <p:to>
                                        <p:strVal val="visible"/>
                                      </p:to>
                                    </p:set>
                                    <p:animEffect transition="in" filter="barn(outVertical)">
                                      <p:cBhvr>
                                        <p:cTn id="7" dur="500"/>
                                        <p:tgtEl>
                                          <p:spTgt spid="3585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843"/>
                                        </p:tgtEl>
                                        <p:attrNameLst>
                                          <p:attrName>style.visibility</p:attrName>
                                        </p:attrNameLst>
                                      </p:cBhvr>
                                      <p:to>
                                        <p:strVal val="visible"/>
                                      </p:to>
                                    </p:set>
                                    <p:animEffect transition="in" filter="wipe(left)">
                                      <p:cBhvr>
                                        <p:cTn id="11"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ext Box 4"/>
          <p:cNvSpPr txBox="1">
            <a:spLocks noChangeArrowheads="1"/>
          </p:cNvSpPr>
          <p:nvPr/>
        </p:nvSpPr>
        <p:spPr bwMode="black">
          <a:xfrm>
            <a:off x="838200" y="384175"/>
            <a:ext cx="6810375" cy="646331"/>
          </a:xfrm>
          <a:prstGeom prst="rect">
            <a:avLst/>
          </a:prstGeom>
          <a:noFill/>
          <a:ln w="9525">
            <a:noFill/>
            <a:miter lim="800000"/>
            <a:headEnd/>
            <a:tailEnd/>
          </a:ln>
          <a:effectLst/>
        </p:spPr>
        <p:txBody>
          <a:bodyPr wrap="square">
            <a:spAutoFit/>
          </a:bodyPr>
          <a:lstStyle/>
          <a:p>
            <a:pPr>
              <a:buFontTx/>
              <a:buNone/>
            </a:pP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Imprint MT Shadow" pitchFamily="82" charset="0"/>
              </a:rPr>
              <a:t>The Italian Renaissance </a:t>
            </a:r>
          </a:p>
        </p:txBody>
      </p:sp>
      <p:sp>
        <p:nvSpPr>
          <p:cNvPr id="37894" name="Text Box 6"/>
          <p:cNvSpPr txBox="1">
            <a:spLocks noChangeArrowheads="1"/>
          </p:cNvSpPr>
          <p:nvPr/>
        </p:nvSpPr>
        <p:spPr bwMode="auto">
          <a:xfrm>
            <a:off x="685800" y="914400"/>
            <a:ext cx="5638799" cy="5755422"/>
          </a:xfrm>
          <a:prstGeom prst="rect">
            <a:avLst/>
          </a:prstGeom>
          <a:noFill/>
          <a:ln w="19050">
            <a:noFill/>
            <a:miter lim="800000"/>
            <a:headEnd/>
            <a:tailEnd/>
          </a:ln>
          <a:effectLst/>
        </p:spPr>
        <p:txBody>
          <a:bodyPr wrap="square">
            <a:spAutoFit/>
          </a:bodyPr>
          <a:lstStyle/>
          <a:p>
            <a:pPr marL="342900" indent="-342900">
              <a:buFont typeface="Arial" pitchFamily="34" charset="0"/>
              <a:buChar char="•"/>
            </a:pPr>
            <a:r>
              <a:rPr lang="en-US" sz="2800" dirty="0" smtClean="0">
                <a:latin typeface="Calibri" pitchFamily="34" charset="0"/>
              </a:rPr>
              <a:t>The word </a:t>
            </a:r>
            <a:r>
              <a:rPr lang="en-US" sz="3200" b="1" i="1" u="sng" dirty="0" smtClean="0">
                <a:solidFill>
                  <a:srgbClr val="C00000"/>
                </a:solidFill>
                <a:latin typeface="Calibri" pitchFamily="34" charset="0"/>
              </a:rPr>
              <a:t>renaissance</a:t>
            </a:r>
            <a:r>
              <a:rPr lang="en-US" sz="3200" dirty="0" smtClean="0">
                <a:latin typeface="Calibri" pitchFamily="34" charset="0"/>
              </a:rPr>
              <a:t> </a:t>
            </a:r>
            <a:r>
              <a:rPr lang="en-US" sz="2800" dirty="0" smtClean="0">
                <a:latin typeface="Calibri" pitchFamily="34" charset="0"/>
              </a:rPr>
              <a:t>means rebirth. </a:t>
            </a:r>
            <a:endParaRPr lang="en-US" sz="2800" dirty="0" smtClean="0">
              <a:latin typeface="Calibri" pitchFamily="34" charset="0"/>
            </a:endParaRPr>
          </a:p>
          <a:p>
            <a:pPr marL="800100" lvl="1" indent="-342900">
              <a:buFont typeface="Arial" pitchFamily="34" charset="0"/>
              <a:buChar char="•"/>
            </a:pPr>
            <a:r>
              <a:rPr lang="en-US" sz="2800" b="0" dirty="0" smtClean="0">
                <a:latin typeface="Calibri" pitchFamily="34" charset="0"/>
              </a:rPr>
              <a:t>Of the Ancient Greek and Roman cultures</a:t>
            </a:r>
            <a:endParaRPr lang="en-US" sz="2800" b="0" dirty="0" smtClean="0">
              <a:latin typeface="Calibri" pitchFamily="34" charset="0"/>
            </a:endParaRPr>
          </a:p>
          <a:p>
            <a:pPr marL="342900" indent="-342900">
              <a:buFont typeface="Arial" pitchFamily="34" charset="0"/>
              <a:buChar char="•"/>
            </a:pPr>
            <a:r>
              <a:rPr lang="en-US" sz="2800" b="0" dirty="0" smtClean="0">
                <a:latin typeface="Calibri" pitchFamily="34" charset="0"/>
              </a:rPr>
              <a:t>The </a:t>
            </a:r>
            <a:r>
              <a:rPr lang="en-US" sz="2800" b="0" dirty="0">
                <a:latin typeface="Calibri" pitchFamily="34" charset="0"/>
              </a:rPr>
              <a:t>Italian Renaissance, which </a:t>
            </a:r>
            <a:r>
              <a:rPr lang="en-US" sz="2800" b="0" u="sng" dirty="0">
                <a:solidFill>
                  <a:srgbClr val="C00000"/>
                </a:solidFill>
                <a:latin typeface="Calibri" pitchFamily="34" charset="0"/>
              </a:rPr>
              <a:t>spread</a:t>
            </a:r>
            <a:r>
              <a:rPr lang="en-US" sz="2800" b="0" dirty="0">
                <a:latin typeface="Calibri" pitchFamily="34" charset="0"/>
              </a:rPr>
              <a:t> to the rest of Europe, occurred between 1350 and 1550. </a:t>
            </a:r>
          </a:p>
          <a:p>
            <a:pPr marL="800100" lvl="1" indent="-342900">
              <a:buFont typeface="Arial" pitchFamily="34" charset="0"/>
              <a:buChar char="•"/>
            </a:pPr>
            <a:r>
              <a:rPr lang="en-US" sz="2800" dirty="0" smtClean="0">
                <a:latin typeface="Calibri" pitchFamily="34" charset="0"/>
              </a:rPr>
              <a:t>During this time, </a:t>
            </a:r>
            <a:r>
              <a:rPr lang="en-US" sz="2800" b="1" i="1" u="sng" dirty="0" smtClean="0">
                <a:solidFill>
                  <a:srgbClr val="C00000"/>
                </a:solidFill>
                <a:latin typeface="Calibri" pitchFamily="34" charset="0"/>
              </a:rPr>
              <a:t>secular</a:t>
            </a:r>
            <a:r>
              <a:rPr lang="en-US" sz="2800" dirty="0" smtClean="0">
                <a:latin typeface="Calibri" pitchFamily="34" charset="0"/>
              </a:rPr>
              <a:t>, or worldly, viewpoint developed </a:t>
            </a:r>
            <a:endParaRPr lang="en-US" sz="2800" dirty="0" smtClean="0">
              <a:latin typeface="Calibri" pitchFamily="34" charset="0"/>
            </a:endParaRPr>
          </a:p>
          <a:p>
            <a:pPr marL="1257300" lvl="2" indent="-342900">
              <a:buFont typeface="Arial" pitchFamily="34" charset="0"/>
              <a:buChar char="•"/>
            </a:pPr>
            <a:r>
              <a:rPr lang="en-US" sz="2800" dirty="0" smtClean="0">
                <a:latin typeface="Calibri" pitchFamily="34" charset="0"/>
              </a:rPr>
              <a:t>Urban society had increasing wealth, which created </a:t>
            </a:r>
            <a:r>
              <a:rPr lang="en-US" sz="2800" dirty="0" smtClean="0">
                <a:latin typeface="Calibri" pitchFamily="34" charset="0"/>
              </a:rPr>
              <a:t>new opportunities for material </a:t>
            </a:r>
            <a:r>
              <a:rPr lang="en-US" sz="2800" u="sng" dirty="0" smtClean="0">
                <a:solidFill>
                  <a:srgbClr val="C00000"/>
                </a:solidFill>
                <a:latin typeface="Calibri" pitchFamily="34" charset="0"/>
              </a:rPr>
              <a:t>enjoyment</a:t>
            </a:r>
            <a:r>
              <a:rPr lang="en-US" sz="2800" dirty="0" smtClean="0">
                <a:latin typeface="Calibri" pitchFamily="34" charset="0"/>
              </a:rPr>
              <a:t>.</a:t>
            </a:r>
          </a:p>
        </p:txBody>
      </p:sp>
      <p:pic>
        <p:nvPicPr>
          <p:cNvPr id="2" name="Picture 1"/>
          <p:cNvPicPr>
            <a:picLocks noChangeAspect="1"/>
          </p:cNvPicPr>
          <p:nvPr/>
        </p:nvPicPr>
        <p:blipFill>
          <a:blip r:embed="rId3"/>
          <a:stretch>
            <a:fillRect/>
          </a:stretch>
        </p:blipFill>
        <p:spPr>
          <a:xfrm>
            <a:off x="6553200" y="1524000"/>
            <a:ext cx="2336800" cy="33276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xmlns:p14="http://schemas.microsoft.com/office/powerpoint/2010/main" spd="med">
    <p:cover dir="d"/>
    <p:sndAc>
      <p:endSnd/>
    </p:sndAc>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checkerboard(across)">
                                      <p:cBhvr>
                                        <p:cTn id="7" dur="500"/>
                                        <p:tgtEl>
                                          <p:spTgt spid="3789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894">
                                            <p:txEl>
                                              <p:pRg st="0" end="0"/>
                                            </p:txEl>
                                          </p:spTgt>
                                        </p:tgtEl>
                                        <p:attrNameLst>
                                          <p:attrName>style.visibility</p:attrName>
                                        </p:attrNameLst>
                                      </p:cBhvr>
                                      <p:to>
                                        <p:strVal val="visible"/>
                                      </p:to>
                                    </p:set>
                                    <p:animEffect transition="in" filter="wipe(left)">
                                      <p:cBhvr>
                                        <p:cTn id="12" dur="500"/>
                                        <p:tgtEl>
                                          <p:spTgt spid="37894">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7894">
                                            <p:txEl>
                                              <p:pRg st="1" end="1"/>
                                            </p:txEl>
                                          </p:spTgt>
                                        </p:tgtEl>
                                        <p:attrNameLst>
                                          <p:attrName>style.visibility</p:attrName>
                                        </p:attrNameLst>
                                      </p:cBhvr>
                                      <p:to>
                                        <p:strVal val="visible"/>
                                      </p:to>
                                    </p:set>
                                    <p:animEffect transition="in" filter="wipe(left)">
                                      <p:cBhvr>
                                        <p:cTn id="15" dur="500"/>
                                        <p:tgtEl>
                                          <p:spTgt spid="3789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7894">
                                            <p:txEl>
                                              <p:pRg st="2" end="2"/>
                                            </p:txEl>
                                          </p:spTgt>
                                        </p:tgtEl>
                                        <p:attrNameLst>
                                          <p:attrName>style.visibility</p:attrName>
                                        </p:attrNameLst>
                                      </p:cBhvr>
                                      <p:to>
                                        <p:strVal val="visible"/>
                                      </p:to>
                                    </p:set>
                                    <p:animEffect transition="in" filter="wipe(left)">
                                      <p:cBhvr>
                                        <p:cTn id="20" dur="500"/>
                                        <p:tgtEl>
                                          <p:spTgt spid="37894">
                                            <p:txEl>
                                              <p:pRg st="2" end="2"/>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7894">
                                            <p:txEl>
                                              <p:pRg st="3" end="3"/>
                                            </p:txEl>
                                          </p:spTgt>
                                        </p:tgtEl>
                                        <p:attrNameLst>
                                          <p:attrName>style.visibility</p:attrName>
                                        </p:attrNameLst>
                                      </p:cBhvr>
                                      <p:to>
                                        <p:strVal val="visible"/>
                                      </p:to>
                                    </p:set>
                                    <p:animEffect transition="in" filter="wipe(left)">
                                      <p:cBhvr>
                                        <p:cTn id="23" dur="500"/>
                                        <p:tgtEl>
                                          <p:spTgt spid="37894">
                                            <p:txEl>
                                              <p:pRg st="3" end="3"/>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7894">
                                            <p:txEl>
                                              <p:pRg st="4" end="4"/>
                                            </p:txEl>
                                          </p:spTgt>
                                        </p:tgtEl>
                                        <p:attrNameLst>
                                          <p:attrName>style.visibility</p:attrName>
                                        </p:attrNameLst>
                                      </p:cBhvr>
                                      <p:to>
                                        <p:strVal val="visible"/>
                                      </p:to>
                                    </p:set>
                                    <p:animEffect transition="in" filter="wipe(left)">
                                      <p:cBhvr>
                                        <p:cTn id="26" dur="500"/>
                                        <p:tgtEl>
                                          <p:spTgt spid="3789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autoUpdateAnimBg="0"/>
      <p:bldP spid="37894" grpId="0" uiExpand="1"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14" name="Text Box 30"/>
          <p:cNvSpPr txBox="1">
            <a:spLocks noChangeArrowheads="1"/>
          </p:cNvSpPr>
          <p:nvPr/>
        </p:nvSpPr>
        <p:spPr bwMode="auto">
          <a:xfrm>
            <a:off x="457200" y="733246"/>
            <a:ext cx="7086600" cy="6093976"/>
          </a:xfrm>
          <a:prstGeom prst="rect">
            <a:avLst/>
          </a:prstGeom>
          <a:noFill/>
          <a:ln w="19050">
            <a:noFill/>
            <a:miter lim="800000"/>
            <a:headEnd/>
            <a:tailEnd/>
          </a:ln>
          <a:effectLst/>
        </p:spPr>
        <p:txBody>
          <a:bodyPr wrap="square">
            <a:spAutoFit/>
          </a:bodyPr>
          <a:lstStyle/>
          <a:p>
            <a:pPr marL="342900" indent="-342900">
              <a:buFont typeface="Arial" pitchFamily="34" charset="0"/>
              <a:buChar char="•"/>
            </a:pPr>
            <a:r>
              <a:rPr lang="en-US" sz="2600" b="0" dirty="0">
                <a:latin typeface="Calibri" pitchFamily="34" charset="0"/>
              </a:rPr>
              <a:t>The Renaissance was also an age when the power of the Church </a:t>
            </a:r>
            <a:r>
              <a:rPr lang="en-US" sz="2600" b="0" u="sng" dirty="0">
                <a:solidFill>
                  <a:srgbClr val="C00000"/>
                </a:solidFill>
                <a:latin typeface="Calibri" pitchFamily="34" charset="0"/>
              </a:rPr>
              <a:t>declined</a:t>
            </a:r>
            <a:r>
              <a:rPr lang="en-US" sz="2600" b="0" dirty="0">
                <a:latin typeface="Calibri" pitchFamily="34" charset="0"/>
              </a:rPr>
              <a:t>, and society </a:t>
            </a:r>
            <a:r>
              <a:rPr lang="en-US" sz="2600" b="0" u="sng" dirty="0">
                <a:solidFill>
                  <a:srgbClr val="C00000"/>
                </a:solidFill>
                <a:latin typeface="Calibri" pitchFamily="34" charset="0"/>
              </a:rPr>
              <a:t>recovered</a:t>
            </a:r>
            <a:r>
              <a:rPr lang="en-US" sz="2600" b="0" dirty="0">
                <a:latin typeface="Calibri" pitchFamily="34" charset="0"/>
              </a:rPr>
              <a:t> from the </a:t>
            </a:r>
            <a:r>
              <a:rPr lang="en-US" sz="2600" b="0" u="sng" dirty="0">
                <a:solidFill>
                  <a:srgbClr val="C00000"/>
                </a:solidFill>
                <a:latin typeface="Calibri" pitchFamily="34" charset="0"/>
              </a:rPr>
              <a:t>plagues</a:t>
            </a:r>
            <a:r>
              <a:rPr lang="en-US" sz="2600" b="0" dirty="0">
                <a:latin typeface="Calibri" pitchFamily="34" charset="0"/>
              </a:rPr>
              <a:t> and </a:t>
            </a:r>
            <a:r>
              <a:rPr lang="en-US" sz="2600" b="0" u="sng" dirty="0">
                <a:solidFill>
                  <a:srgbClr val="C00000"/>
                </a:solidFill>
                <a:latin typeface="Calibri" pitchFamily="34" charset="0"/>
              </a:rPr>
              <a:t>instability</a:t>
            </a:r>
            <a:r>
              <a:rPr lang="en-US" sz="2600" b="0" dirty="0">
                <a:latin typeface="Calibri" pitchFamily="34" charset="0"/>
              </a:rPr>
              <a:t> of the Middle Ages. </a:t>
            </a:r>
            <a:endParaRPr lang="en-US" sz="2600" dirty="0" smtClean="0">
              <a:latin typeface="Calibri" pitchFamily="34" charset="0"/>
            </a:endParaRPr>
          </a:p>
          <a:p>
            <a:pPr marL="800100" lvl="1" indent="-342900">
              <a:buFont typeface="Arial" pitchFamily="34" charset="0"/>
              <a:buChar char="•"/>
            </a:pPr>
            <a:r>
              <a:rPr lang="en-US" sz="2600" dirty="0" smtClean="0">
                <a:latin typeface="Calibri" pitchFamily="34" charset="0"/>
              </a:rPr>
              <a:t>Part of this recovery was a rebirth of </a:t>
            </a:r>
            <a:r>
              <a:rPr lang="en-US" sz="2600" u="sng" dirty="0" smtClean="0">
                <a:solidFill>
                  <a:srgbClr val="C00000"/>
                </a:solidFill>
                <a:latin typeface="Calibri" pitchFamily="34" charset="0"/>
              </a:rPr>
              <a:t>interest</a:t>
            </a:r>
            <a:r>
              <a:rPr lang="en-US" sz="2600" dirty="0" smtClean="0">
                <a:latin typeface="Calibri" pitchFamily="34" charset="0"/>
              </a:rPr>
              <a:t> in the ancient Greek and Roman </a:t>
            </a:r>
            <a:r>
              <a:rPr lang="en-US" sz="2600" u="sng" dirty="0" smtClean="0">
                <a:solidFill>
                  <a:srgbClr val="C00000"/>
                </a:solidFill>
                <a:latin typeface="Calibri" pitchFamily="34" charset="0"/>
              </a:rPr>
              <a:t>cultures</a:t>
            </a:r>
            <a:r>
              <a:rPr lang="en-US" sz="2600" dirty="0" smtClean="0">
                <a:latin typeface="Calibri" pitchFamily="34" charset="0"/>
              </a:rPr>
              <a:t>.</a:t>
            </a:r>
          </a:p>
          <a:p>
            <a:pPr marL="342900" indent="-342900">
              <a:buFont typeface="Arial" pitchFamily="34" charset="0"/>
              <a:buChar char="•"/>
            </a:pPr>
            <a:r>
              <a:rPr lang="en-US" sz="2600" dirty="0" smtClean="0">
                <a:latin typeface="Calibri" pitchFamily="34" charset="0"/>
              </a:rPr>
              <a:t>A new view of human beings that </a:t>
            </a:r>
            <a:r>
              <a:rPr lang="en-US" sz="2600" u="sng" dirty="0" smtClean="0">
                <a:solidFill>
                  <a:srgbClr val="C00000"/>
                </a:solidFill>
                <a:latin typeface="Calibri" pitchFamily="34" charset="0"/>
              </a:rPr>
              <a:t>emphasized</a:t>
            </a:r>
            <a:r>
              <a:rPr lang="en-US" sz="2600" dirty="0" smtClean="0">
                <a:latin typeface="Calibri" pitchFamily="34" charset="0"/>
              </a:rPr>
              <a:t> individual ability and worth </a:t>
            </a:r>
            <a:r>
              <a:rPr lang="en-US" sz="2600" u="sng" dirty="0" smtClean="0">
                <a:solidFill>
                  <a:srgbClr val="C00000"/>
                </a:solidFill>
                <a:latin typeface="Calibri" pitchFamily="34" charset="0"/>
              </a:rPr>
              <a:t>emerged</a:t>
            </a:r>
            <a:r>
              <a:rPr lang="en-US" sz="2600" dirty="0" smtClean="0">
                <a:latin typeface="Calibri" pitchFamily="34" charset="0"/>
              </a:rPr>
              <a:t> in the Renaissance.</a:t>
            </a:r>
          </a:p>
          <a:p>
            <a:pPr marL="800100" lvl="1" indent="-342900">
              <a:buFont typeface="Arial" pitchFamily="34" charset="0"/>
              <a:buChar char="•"/>
            </a:pPr>
            <a:r>
              <a:rPr lang="en-US" sz="2600" dirty="0" smtClean="0">
                <a:latin typeface="Calibri" pitchFamily="34" charset="0"/>
              </a:rPr>
              <a:t>The well-rounded, universal person was capable of achievements in many areas of life.  </a:t>
            </a:r>
          </a:p>
          <a:p>
            <a:pPr marL="800100" lvl="1" indent="-342900">
              <a:buFont typeface="Arial" pitchFamily="34" charset="0"/>
              <a:buChar char="•"/>
            </a:pPr>
            <a:r>
              <a:rPr lang="en-US" sz="2600" dirty="0" smtClean="0">
                <a:latin typeface="Calibri" pitchFamily="34" charset="0"/>
              </a:rPr>
              <a:t>For example, </a:t>
            </a:r>
            <a:r>
              <a:rPr lang="en-US" sz="2600" b="1" i="1" u="sng" dirty="0" smtClean="0">
                <a:solidFill>
                  <a:srgbClr val="C00000"/>
                </a:solidFill>
                <a:latin typeface="Calibri" pitchFamily="34" charset="0"/>
              </a:rPr>
              <a:t>Leonardo </a:t>
            </a:r>
            <a:r>
              <a:rPr lang="en-US" sz="2600" b="1" i="1" u="sng" dirty="0" err="1" smtClean="0">
                <a:solidFill>
                  <a:srgbClr val="C00000"/>
                </a:solidFill>
                <a:latin typeface="Calibri" pitchFamily="34" charset="0"/>
              </a:rPr>
              <a:t>da</a:t>
            </a:r>
            <a:r>
              <a:rPr lang="en-US" sz="2600" b="1" i="1" u="sng" dirty="0" smtClean="0">
                <a:solidFill>
                  <a:srgbClr val="C00000"/>
                </a:solidFill>
                <a:latin typeface="Calibri" pitchFamily="34" charset="0"/>
              </a:rPr>
              <a:t> Vinci </a:t>
            </a:r>
            <a:r>
              <a:rPr lang="en-US" sz="2600" dirty="0" smtClean="0">
                <a:latin typeface="Calibri" pitchFamily="34" charset="0"/>
              </a:rPr>
              <a:t>was a painter, sculptor, architect, inventor, and mathematician.</a:t>
            </a:r>
          </a:p>
        </p:txBody>
      </p:sp>
      <p:sp>
        <p:nvSpPr>
          <p:cNvPr id="19" name="Text Box 4"/>
          <p:cNvSpPr txBox="1">
            <a:spLocks noChangeArrowheads="1"/>
          </p:cNvSpPr>
          <p:nvPr/>
        </p:nvSpPr>
        <p:spPr bwMode="black">
          <a:xfrm>
            <a:off x="685800" y="152400"/>
            <a:ext cx="6810375" cy="646331"/>
          </a:xfrm>
          <a:prstGeom prst="rect">
            <a:avLst/>
          </a:prstGeom>
          <a:noFill/>
          <a:ln w="9525">
            <a:noFill/>
            <a:miter lim="800000"/>
            <a:headEnd/>
            <a:tailEnd/>
          </a:ln>
          <a:effectLst/>
        </p:spPr>
        <p:txBody>
          <a:bodyPr wrap="square">
            <a:spAutoFit/>
          </a:bodyPr>
          <a:lstStyle/>
          <a:p>
            <a:pPr>
              <a:buFontTx/>
              <a:buNone/>
            </a:pP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Imprint MT Shadow" pitchFamily="82" charset="0"/>
              </a:rPr>
              <a:t>The Italian Renaissance </a:t>
            </a:r>
          </a:p>
        </p:txBody>
      </p:sp>
      <p:pic>
        <p:nvPicPr>
          <p:cNvPr id="26626" name="Picture 2" descr="Go to fullsize image">
            <a:hlinkClick r:id="rId3"/>
          </p:cNvPr>
          <p:cNvPicPr>
            <a:picLocks noChangeAspect="1" noChangeArrowheads="1"/>
          </p:cNvPicPr>
          <p:nvPr/>
        </p:nvPicPr>
        <p:blipFill>
          <a:blip r:embed="rId4"/>
          <a:srcRect/>
          <a:stretch>
            <a:fillRect/>
          </a:stretch>
        </p:blipFill>
        <p:spPr bwMode="auto">
          <a:xfrm>
            <a:off x="7239000" y="4419600"/>
            <a:ext cx="1560195" cy="198120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cover dir="d"/>
    <p:sndAc>
      <p:endSnd/>
    </p:sndAc>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6626"/>
                                        </p:tgtEl>
                                        <p:attrNameLst>
                                          <p:attrName>style.visibility</p:attrName>
                                        </p:attrNameLst>
                                      </p:cBhvr>
                                      <p:to>
                                        <p:strVal val="visible"/>
                                      </p:to>
                                    </p:set>
                                    <p:anim calcmode="lin" valueType="num">
                                      <p:cBhvr>
                                        <p:cTn id="12" dur="1000" fill="hold"/>
                                        <p:tgtEl>
                                          <p:spTgt spid="26626"/>
                                        </p:tgtEl>
                                        <p:attrNameLst>
                                          <p:attrName>ppt_w</p:attrName>
                                        </p:attrNameLst>
                                      </p:cBhvr>
                                      <p:tavLst>
                                        <p:tav tm="0">
                                          <p:val>
                                            <p:fltVal val="0"/>
                                          </p:val>
                                        </p:tav>
                                        <p:tav tm="100000">
                                          <p:val>
                                            <p:strVal val="#ppt_w"/>
                                          </p:val>
                                        </p:tav>
                                      </p:tavLst>
                                    </p:anim>
                                    <p:anim calcmode="lin" valueType="num">
                                      <p:cBhvr>
                                        <p:cTn id="13" dur="1000" fill="hold"/>
                                        <p:tgtEl>
                                          <p:spTgt spid="26626"/>
                                        </p:tgtEl>
                                        <p:attrNameLst>
                                          <p:attrName>ppt_h</p:attrName>
                                        </p:attrNameLst>
                                      </p:cBhvr>
                                      <p:tavLst>
                                        <p:tav tm="0">
                                          <p:val>
                                            <p:fltVal val="0"/>
                                          </p:val>
                                        </p:tav>
                                        <p:tav tm="100000">
                                          <p:val>
                                            <p:strVal val="#ppt_h"/>
                                          </p:val>
                                        </p:tav>
                                      </p:tavLst>
                                    </p:anim>
                                    <p:animEffect transition="in" filter="fade">
                                      <p:cBhvr>
                                        <p:cTn id="14" dur="1000"/>
                                        <p:tgtEl>
                                          <p:spTgt spid="26626"/>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42014"/>
                                        </p:tgtEl>
                                        <p:attrNameLst>
                                          <p:attrName>style.visibility</p:attrName>
                                        </p:attrNameLst>
                                      </p:cBhvr>
                                      <p:to>
                                        <p:strVal val="visible"/>
                                      </p:to>
                                    </p:set>
                                    <p:animEffect transition="in" filter="dissolve">
                                      <p:cBhvr>
                                        <p:cTn id="19" dur="1000"/>
                                        <p:tgtEl>
                                          <p:spTgt spid="42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14" grpId="0"/>
      <p:bldP spid="19"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62" name="Text Box 30"/>
          <p:cNvSpPr txBox="1">
            <a:spLocks noChangeArrowheads="1"/>
          </p:cNvSpPr>
          <p:nvPr/>
        </p:nvSpPr>
        <p:spPr bwMode="auto">
          <a:xfrm>
            <a:off x="304800" y="936625"/>
            <a:ext cx="4953000" cy="4832093"/>
          </a:xfrm>
          <a:prstGeom prst="rect">
            <a:avLst/>
          </a:prstGeom>
          <a:noFill/>
          <a:ln w="19050">
            <a:noFill/>
            <a:miter lim="800000"/>
            <a:headEnd/>
            <a:tailEnd/>
          </a:ln>
          <a:effectLst/>
        </p:spPr>
        <p:txBody>
          <a:bodyPr wrap="square">
            <a:spAutoFit/>
          </a:bodyPr>
          <a:lstStyle/>
          <a:p>
            <a:pPr marL="342900" indent="-342900">
              <a:buFont typeface="Arial" pitchFamily="34" charset="0"/>
              <a:buChar char="•"/>
            </a:pPr>
            <a:r>
              <a:rPr lang="en-US" sz="2800" b="0" dirty="0">
                <a:latin typeface="Calibri" pitchFamily="34" charset="0"/>
              </a:rPr>
              <a:t>The upper classes were more </a:t>
            </a:r>
            <a:r>
              <a:rPr lang="en-US" sz="2800" b="0" u="sng" dirty="0">
                <a:solidFill>
                  <a:srgbClr val="C00000"/>
                </a:solidFill>
                <a:latin typeface="Calibri" pitchFamily="34" charset="0"/>
              </a:rPr>
              <a:t>affected</a:t>
            </a:r>
            <a:r>
              <a:rPr lang="en-US" sz="2800" b="0" dirty="0">
                <a:latin typeface="Calibri" pitchFamily="34" charset="0"/>
              </a:rPr>
              <a:t> </a:t>
            </a:r>
            <a:r>
              <a:rPr lang="en-US" sz="2800" b="0" dirty="0" smtClean="0">
                <a:latin typeface="Calibri" pitchFamily="34" charset="0"/>
              </a:rPr>
              <a:t>by </a:t>
            </a:r>
            <a:r>
              <a:rPr lang="en-US" sz="2800" b="0" dirty="0">
                <a:latin typeface="Calibri" pitchFamily="34" charset="0"/>
              </a:rPr>
              <a:t>the Italian Renaissance than the </a:t>
            </a:r>
            <a:r>
              <a:rPr lang="en-US" sz="2800" b="0" u="sng" dirty="0">
                <a:solidFill>
                  <a:srgbClr val="C00000"/>
                </a:solidFill>
                <a:latin typeface="Calibri" pitchFamily="34" charset="0"/>
              </a:rPr>
              <a:t>lower</a:t>
            </a:r>
            <a:r>
              <a:rPr lang="en-US" sz="2800" b="0" dirty="0">
                <a:latin typeface="Calibri" pitchFamily="34" charset="0"/>
              </a:rPr>
              <a:t> </a:t>
            </a:r>
            <a:r>
              <a:rPr lang="en-US" sz="2800" b="0" dirty="0" smtClean="0">
                <a:latin typeface="Calibri" pitchFamily="34" charset="0"/>
              </a:rPr>
              <a:t>classes</a:t>
            </a:r>
            <a:endParaRPr lang="en-US" sz="2800" dirty="0">
              <a:latin typeface="Calibri" pitchFamily="34" charset="0"/>
            </a:endParaRPr>
          </a:p>
          <a:p>
            <a:pPr marL="800100" lvl="1" indent="-342900">
              <a:buFont typeface="Arial" pitchFamily="34" charset="0"/>
              <a:buChar char="•"/>
            </a:pPr>
            <a:r>
              <a:rPr lang="en-US" sz="2800" dirty="0" smtClean="0">
                <a:latin typeface="Calibri" pitchFamily="34" charset="0"/>
              </a:rPr>
              <a:t>Churches</a:t>
            </a:r>
            <a:r>
              <a:rPr lang="en-US" sz="2800" dirty="0" smtClean="0">
                <a:latin typeface="Calibri" pitchFamily="34" charset="0"/>
              </a:rPr>
              <a:t>, wealthy homes, and public buildings displayed art that celebrated the </a:t>
            </a:r>
            <a:r>
              <a:rPr lang="en-US" sz="2800" u="sng" dirty="0" smtClean="0">
                <a:solidFill>
                  <a:srgbClr val="C00000"/>
                </a:solidFill>
                <a:latin typeface="Calibri" pitchFamily="34" charset="0"/>
              </a:rPr>
              <a:t>human body</a:t>
            </a:r>
            <a:r>
              <a:rPr lang="en-US" sz="2800" dirty="0" smtClean="0">
                <a:solidFill>
                  <a:srgbClr val="C00000"/>
                </a:solidFill>
                <a:latin typeface="Calibri" pitchFamily="34" charset="0"/>
              </a:rPr>
              <a:t>, </a:t>
            </a:r>
            <a:r>
              <a:rPr lang="en-US" sz="2800" dirty="0" smtClean="0">
                <a:latin typeface="Calibri" pitchFamily="34" charset="0"/>
              </a:rPr>
              <a:t>classical antiquity, and </a:t>
            </a:r>
            <a:r>
              <a:rPr lang="en-US" sz="2800" u="sng" dirty="0" smtClean="0">
                <a:solidFill>
                  <a:srgbClr val="C00000"/>
                </a:solidFill>
                <a:latin typeface="Calibri" pitchFamily="34" charset="0"/>
              </a:rPr>
              <a:t>religious</a:t>
            </a:r>
            <a:r>
              <a:rPr lang="en-US" sz="2800" dirty="0" smtClean="0">
                <a:latin typeface="Calibri" pitchFamily="34" charset="0"/>
              </a:rPr>
              <a:t> and </a:t>
            </a:r>
            <a:r>
              <a:rPr lang="en-US" sz="2800" u="sng" dirty="0" smtClean="0">
                <a:solidFill>
                  <a:srgbClr val="C00000"/>
                </a:solidFill>
                <a:latin typeface="Calibri" pitchFamily="34" charset="0"/>
              </a:rPr>
              <a:t>secular</a:t>
            </a:r>
            <a:r>
              <a:rPr lang="en-US" sz="2800" dirty="0" smtClean="0">
                <a:latin typeface="Calibri" pitchFamily="34" charset="0"/>
              </a:rPr>
              <a:t> themes.</a:t>
            </a:r>
          </a:p>
        </p:txBody>
      </p:sp>
      <p:sp>
        <p:nvSpPr>
          <p:cNvPr id="19" name="Text Box 4"/>
          <p:cNvSpPr txBox="1">
            <a:spLocks noChangeArrowheads="1"/>
          </p:cNvSpPr>
          <p:nvPr/>
        </p:nvSpPr>
        <p:spPr bwMode="black">
          <a:xfrm>
            <a:off x="838200" y="384175"/>
            <a:ext cx="6810375" cy="646331"/>
          </a:xfrm>
          <a:prstGeom prst="rect">
            <a:avLst/>
          </a:prstGeom>
          <a:noFill/>
          <a:ln w="9525">
            <a:noFill/>
            <a:miter lim="800000"/>
            <a:headEnd/>
            <a:tailEnd/>
          </a:ln>
          <a:effectLst/>
        </p:spPr>
        <p:txBody>
          <a:bodyPr wrap="square">
            <a:spAutoFit/>
          </a:bodyPr>
          <a:lstStyle/>
          <a:p>
            <a:pPr>
              <a:buFontTx/>
              <a:buNone/>
            </a:pP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Imprint MT Shadow" pitchFamily="82" charset="0"/>
              </a:rPr>
              <a:t>The Italian Renaissance </a:t>
            </a:r>
          </a:p>
        </p:txBody>
      </p:sp>
      <p:pic>
        <p:nvPicPr>
          <p:cNvPr id="24580" name="Picture 4" descr="Go to fullsize image">
            <a:hlinkClick r:id="rId3"/>
          </p:cNvPr>
          <p:cNvPicPr>
            <a:picLocks noChangeAspect="1" noChangeArrowheads="1"/>
          </p:cNvPicPr>
          <p:nvPr/>
        </p:nvPicPr>
        <p:blipFill>
          <a:blip r:embed="rId4"/>
          <a:srcRect/>
          <a:stretch>
            <a:fillRect/>
          </a:stretch>
        </p:blipFill>
        <p:spPr bwMode="auto">
          <a:xfrm>
            <a:off x="6400800" y="959624"/>
            <a:ext cx="2209800" cy="287453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 name="Picture 1"/>
          <p:cNvPicPr>
            <a:picLocks noChangeAspect="1"/>
          </p:cNvPicPr>
          <p:nvPr/>
        </p:nvPicPr>
        <p:blipFill>
          <a:blip r:embed="rId5"/>
          <a:stretch>
            <a:fillRect/>
          </a:stretch>
        </p:blipFill>
        <p:spPr>
          <a:xfrm>
            <a:off x="5638800" y="4267200"/>
            <a:ext cx="3148975" cy="2095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xmlns:p14="http://schemas.microsoft.com/office/powerpoint/2010/main" spd="med">
    <p:cover dir="d"/>
    <p:sndAc>
      <p:endSnd/>
    </p:sndAc>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4580"/>
                                        </p:tgtEl>
                                        <p:attrNameLst>
                                          <p:attrName>style.visibility</p:attrName>
                                        </p:attrNameLst>
                                      </p:cBhvr>
                                      <p:to>
                                        <p:strVal val="visible"/>
                                      </p:to>
                                    </p:set>
                                    <p:anim calcmode="lin" valueType="num">
                                      <p:cBhvr>
                                        <p:cTn id="12" dur="1000" fill="hold"/>
                                        <p:tgtEl>
                                          <p:spTgt spid="24580"/>
                                        </p:tgtEl>
                                        <p:attrNameLst>
                                          <p:attrName>ppt_w</p:attrName>
                                        </p:attrNameLst>
                                      </p:cBhvr>
                                      <p:tavLst>
                                        <p:tav tm="0">
                                          <p:val>
                                            <p:fltVal val="0"/>
                                          </p:val>
                                        </p:tav>
                                        <p:tav tm="100000">
                                          <p:val>
                                            <p:strVal val="#ppt_w"/>
                                          </p:val>
                                        </p:tav>
                                      </p:tavLst>
                                    </p:anim>
                                    <p:anim calcmode="lin" valueType="num">
                                      <p:cBhvr>
                                        <p:cTn id="13" dur="1000" fill="hold"/>
                                        <p:tgtEl>
                                          <p:spTgt spid="24580"/>
                                        </p:tgtEl>
                                        <p:attrNameLst>
                                          <p:attrName>ppt_h</p:attrName>
                                        </p:attrNameLst>
                                      </p:cBhvr>
                                      <p:tavLst>
                                        <p:tav tm="0">
                                          <p:val>
                                            <p:fltVal val="0"/>
                                          </p:val>
                                        </p:tav>
                                        <p:tav tm="100000">
                                          <p:val>
                                            <p:strVal val="#ppt_h"/>
                                          </p:val>
                                        </p:tav>
                                      </p:tavLst>
                                    </p:anim>
                                    <p:animEffect transition="in" filter="fade">
                                      <p:cBhvr>
                                        <p:cTn id="14" dur="1000"/>
                                        <p:tgtEl>
                                          <p:spTgt spid="2458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4062"/>
                                        </p:tgtEl>
                                        <p:attrNameLst>
                                          <p:attrName>style.visibility</p:attrName>
                                        </p:attrNameLst>
                                      </p:cBhvr>
                                      <p:to>
                                        <p:strVal val="visible"/>
                                      </p:to>
                                    </p:set>
                                    <p:animEffect transition="in" filter="wipe(left)">
                                      <p:cBhvr>
                                        <p:cTn id="19" dur="500"/>
                                        <p:tgtEl>
                                          <p:spTgt spid="44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62" grpId="0" autoUpdateAnimBg="0"/>
      <p:bldP spid="19"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1143000"/>
            <a:ext cx="5638800" cy="5262979"/>
          </a:xfrm>
          <a:prstGeom prst="rect">
            <a:avLst/>
          </a:prstGeom>
        </p:spPr>
        <p:txBody>
          <a:bodyPr wrap="square">
            <a:spAutoFit/>
          </a:bodyPr>
          <a:lstStyle/>
          <a:p>
            <a:pPr marL="342900" indent="-342900">
              <a:buFont typeface="Arial" pitchFamily="34" charset="0"/>
              <a:buChar char="•"/>
            </a:pPr>
            <a:r>
              <a:rPr lang="en-US" sz="2800" dirty="0" smtClean="0">
                <a:latin typeface="Calibri" pitchFamily="34" charset="0"/>
              </a:rPr>
              <a:t>The northern and central Italian city-states of </a:t>
            </a:r>
            <a:r>
              <a:rPr lang="en-US" sz="2800" u="sng" dirty="0" smtClean="0">
                <a:solidFill>
                  <a:srgbClr val="C00000"/>
                </a:solidFill>
                <a:latin typeface="Calibri" pitchFamily="34" charset="0"/>
              </a:rPr>
              <a:t>Milan</a:t>
            </a:r>
            <a:r>
              <a:rPr lang="en-US" sz="2800" dirty="0" smtClean="0">
                <a:latin typeface="Calibri" pitchFamily="34" charset="0"/>
              </a:rPr>
              <a:t>, </a:t>
            </a:r>
            <a:r>
              <a:rPr lang="en-US" sz="2800" u="sng" dirty="0" smtClean="0">
                <a:solidFill>
                  <a:srgbClr val="C00000"/>
                </a:solidFill>
                <a:latin typeface="Calibri" pitchFamily="34" charset="0"/>
              </a:rPr>
              <a:t>Venice</a:t>
            </a:r>
            <a:r>
              <a:rPr lang="en-US" sz="2800" dirty="0" smtClean="0">
                <a:latin typeface="Calibri" pitchFamily="34" charset="0"/>
              </a:rPr>
              <a:t>, and </a:t>
            </a:r>
            <a:r>
              <a:rPr lang="en-US" sz="2800" u="sng" dirty="0" smtClean="0">
                <a:solidFill>
                  <a:srgbClr val="C00000"/>
                </a:solidFill>
                <a:latin typeface="Calibri" pitchFamily="34" charset="0"/>
              </a:rPr>
              <a:t>Florence</a:t>
            </a:r>
            <a:r>
              <a:rPr lang="en-US" sz="2800" dirty="0" smtClean="0">
                <a:latin typeface="Calibri" pitchFamily="34" charset="0"/>
              </a:rPr>
              <a:t> played crucial roles in the Italian politics of the time. </a:t>
            </a:r>
          </a:p>
          <a:p>
            <a:pPr marL="800100" lvl="1" indent="-342900">
              <a:buFont typeface="Arial" pitchFamily="34" charset="0"/>
              <a:buChar char="•"/>
            </a:pPr>
            <a:r>
              <a:rPr lang="en-US" sz="2800" dirty="0" smtClean="0">
                <a:latin typeface="Calibri" pitchFamily="34" charset="0"/>
              </a:rPr>
              <a:t>They prospered from trade with the Byzantine, Islamic, and Mediterranean </a:t>
            </a:r>
            <a:r>
              <a:rPr lang="en-US" sz="2800" u="sng" dirty="0" smtClean="0">
                <a:solidFill>
                  <a:srgbClr val="C00000"/>
                </a:solidFill>
                <a:latin typeface="Calibri" pitchFamily="34" charset="0"/>
              </a:rPr>
              <a:t>civilizations</a:t>
            </a:r>
            <a:r>
              <a:rPr lang="en-US" sz="2800" dirty="0" smtClean="0">
                <a:latin typeface="Calibri" pitchFamily="34" charset="0"/>
              </a:rPr>
              <a:t>. </a:t>
            </a:r>
          </a:p>
          <a:p>
            <a:pPr marL="800100" lvl="1" indent="-342900">
              <a:buFont typeface="Arial" pitchFamily="34" charset="0"/>
              <a:buChar char="•"/>
            </a:pPr>
            <a:r>
              <a:rPr lang="en-US" sz="2800" dirty="0" smtClean="0">
                <a:latin typeface="Calibri" pitchFamily="34" charset="0"/>
              </a:rPr>
              <a:t>They set up trading centers in the east during the </a:t>
            </a:r>
            <a:r>
              <a:rPr lang="en-US" sz="2800" u="sng" dirty="0" smtClean="0">
                <a:solidFill>
                  <a:srgbClr val="C00000"/>
                </a:solidFill>
                <a:latin typeface="Calibri" pitchFamily="34" charset="0"/>
              </a:rPr>
              <a:t>Crusades</a:t>
            </a:r>
            <a:r>
              <a:rPr lang="en-US" sz="2800" dirty="0" smtClean="0">
                <a:latin typeface="Calibri" pitchFamily="34" charset="0"/>
              </a:rPr>
              <a:t>, and they exchanged goods with merchants in </a:t>
            </a:r>
            <a:r>
              <a:rPr lang="en-US" sz="2800" u="sng" dirty="0" smtClean="0">
                <a:solidFill>
                  <a:srgbClr val="C00000"/>
                </a:solidFill>
                <a:latin typeface="Calibri" pitchFamily="34" charset="0"/>
              </a:rPr>
              <a:t>England</a:t>
            </a:r>
            <a:r>
              <a:rPr lang="en-US" sz="2800" dirty="0" smtClean="0">
                <a:latin typeface="Calibri" pitchFamily="34" charset="0"/>
              </a:rPr>
              <a:t> and the </a:t>
            </a:r>
            <a:r>
              <a:rPr lang="en-US" sz="2800" u="sng" dirty="0" smtClean="0">
                <a:solidFill>
                  <a:srgbClr val="C00000"/>
                </a:solidFill>
                <a:latin typeface="Calibri" pitchFamily="34" charset="0"/>
              </a:rPr>
              <a:t>Netherlands</a:t>
            </a:r>
            <a:r>
              <a:rPr lang="en-US" sz="2800" dirty="0" smtClean="0">
                <a:latin typeface="Calibri" pitchFamily="34" charset="0"/>
              </a:rPr>
              <a:t>.</a:t>
            </a:r>
          </a:p>
        </p:txBody>
      </p:sp>
      <p:sp>
        <p:nvSpPr>
          <p:cNvPr id="7" name="Text Box 4"/>
          <p:cNvSpPr txBox="1">
            <a:spLocks noChangeArrowheads="1"/>
          </p:cNvSpPr>
          <p:nvPr/>
        </p:nvSpPr>
        <p:spPr bwMode="black">
          <a:xfrm>
            <a:off x="838200" y="384175"/>
            <a:ext cx="6810375" cy="646331"/>
          </a:xfrm>
          <a:prstGeom prst="rect">
            <a:avLst/>
          </a:prstGeom>
          <a:noFill/>
          <a:ln w="9525">
            <a:noFill/>
            <a:miter lim="800000"/>
            <a:headEnd/>
            <a:tailEnd/>
          </a:ln>
          <a:effectLst/>
        </p:spPr>
        <p:txBody>
          <a:bodyPr wrap="square">
            <a:spAutoFit/>
          </a:bodyPr>
          <a:lstStyle/>
          <a:p>
            <a:pPr>
              <a:buFontTx/>
              <a:buNone/>
            </a:pP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Imprint MT Shadow" pitchFamily="82" charset="0"/>
              </a:rPr>
              <a:t>The Italian </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Imprint MT Shadow" pitchFamily="82" charset="0"/>
              </a:rPr>
              <a:t>States</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Imprint MT Shadow" pitchFamily="82" charset="0"/>
            </a:endParaRPr>
          </a:p>
        </p:txBody>
      </p:sp>
      <p:pic>
        <p:nvPicPr>
          <p:cNvPr id="2050" name="Picture 2" descr="View Image">
            <a:hlinkClick r:id="rId2"/>
          </p:cNvPr>
          <p:cNvPicPr>
            <a:picLocks noChangeAspect="1" noChangeArrowheads="1"/>
          </p:cNvPicPr>
          <p:nvPr/>
        </p:nvPicPr>
        <p:blipFill>
          <a:blip r:embed="rId3"/>
          <a:srcRect/>
          <a:stretch>
            <a:fillRect/>
          </a:stretch>
        </p:blipFill>
        <p:spPr bwMode="auto">
          <a:xfrm>
            <a:off x="6124650" y="1676400"/>
            <a:ext cx="2866950" cy="35307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xmlns:p14="http://schemas.microsoft.com/office/powerpoint/2010/main" spd="med">
    <p:cover dir="d"/>
    <p:sndAc>
      <p:endSnd/>
    </p:sndAc>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500" fill="hold"/>
                                        <p:tgtEl>
                                          <p:spTgt spid="2050"/>
                                        </p:tgtEl>
                                        <p:attrNameLst>
                                          <p:attrName>ppt_w</p:attrName>
                                        </p:attrNameLst>
                                      </p:cBhvr>
                                      <p:tavLst>
                                        <p:tav tm="0">
                                          <p:val>
                                            <p:fltVal val="0"/>
                                          </p:val>
                                        </p:tav>
                                        <p:tav tm="100000">
                                          <p:val>
                                            <p:strVal val="#ppt_w"/>
                                          </p:val>
                                        </p:tav>
                                      </p:tavLst>
                                    </p:anim>
                                    <p:anim calcmode="lin" valueType="num">
                                      <p:cBhvr>
                                        <p:cTn id="13" dur="500" fill="hold"/>
                                        <p:tgtEl>
                                          <p:spTgt spid="2050"/>
                                        </p:tgtEl>
                                        <p:attrNameLst>
                                          <p:attrName>ppt_h</p:attrName>
                                        </p:attrNameLst>
                                      </p:cBhvr>
                                      <p:tavLst>
                                        <p:tav tm="0">
                                          <p:val>
                                            <p:fltVal val="0"/>
                                          </p:val>
                                        </p:tav>
                                        <p:tav tm="100000">
                                          <p:val>
                                            <p:strVal val="#ppt_h"/>
                                          </p:val>
                                        </p:tav>
                                      </p:tavLst>
                                    </p:anim>
                                    <p:animEffect transition="in" filter="fade">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00" name="Text Box 28"/>
          <p:cNvSpPr txBox="1">
            <a:spLocks noChangeArrowheads="1"/>
          </p:cNvSpPr>
          <p:nvPr/>
        </p:nvSpPr>
        <p:spPr bwMode="auto">
          <a:xfrm>
            <a:off x="2667000" y="990600"/>
            <a:ext cx="6324600" cy="4647426"/>
          </a:xfrm>
          <a:prstGeom prst="rect">
            <a:avLst/>
          </a:prstGeom>
          <a:noFill/>
          <a:ln w="19050">
            <a:noFill/>
            <a:miter lim="800000"/>
            <a:headEnd/>
            <a:tailEnd/>
          </a:ln>
          <a:effectLst/>
        </p:spPr>
        <p:txBody>
          <a:bodyPr wrap="square">
            <a:spAutoFit/>
          </a:bodyPr>
          <a:lstStyle/>
          <a:p>
            <a:pPr marL="342900" indent="-342900">
              <a:lnSpc>
                <a:spcPct val="88000"/>
              </a:lnSpc>
              <a:spcBef>
                <a:spcPct val="18000"/>
              </a:spcBef>
              <a:spcAft>
                <a:spcPct val="18000"/>
              </a:spcAft>
              <a:buFont typeface="Arial" pitchFamily="34" charset="0"/>
              <a:buChar char="•"/>
            </a:pPr>
            <a:r>
              <a:rPr lang="en-US" sz="2800" b="0" dirty="0" smtClean="0">
                <a:latin typeface="Calibri" pitchFamily="34" charset="0"/>
              </a:rPr>
              <a:t>The wealthy city of Milan was located in the north at the </a:t>
            </a:r>
            <a:r>
              <a:rPr lang="en-US" sz="2800" b="0" u="sng" dirty="0" smtClean="0">
                <a:solidFill>
                  <a:srgbClr val="C00000"/>
                </a:solidFill>
                <a:latin typeface="Calibri" pitchFamily="34" charset="0"/>
              </a:rPr>
              <a:t>crossroads</a:t>
            </a:r>
            <a:r>
              <a:rPr lang="en-US" sz="2800" b="0" dirty="0" smtClean="0">
                <a:latin typeface="Calibri" pitchFamily="34" charset="0"/>
              </a:rPr>
              <a:t> of the main trade routes from Italian coastal cities to the Alpine passes. </a:t>
            </a:r>
            <a:endParaRPr lang="en-US" sz="2800" dirty="0" smtClean="0">
              <a:latin typeface="Calibri" pitchFamily="34" charset="0"/>
            </a:endParaRPr>
          </a:p>
          <a:p>
            <a:pPr marL="342900" indent="-342900">
              <a:lnSpc>
                <a:spcPct val="88000"/>
              </a:lnSpc>
              <a:spcBef>
                <a:spcPct val="18000"/>
              </a:spcBef>
              <a:spcAft>
                <a:spcPct val="18000"/>
              </a:spcAft>
              <a:buFont typeface="Arial" pitchFamily="34" charset="0"/>
              <a:buChar char="•"/>
            </a:pPr>
            <a:r>
              <a:rPr lang="en-US" sz="2800" dirty="0" smtClean="0">
                <a:latin typeface="Calibri" pitchFamily="34" charset="0"/>
              </a:rPr>
              <a:t>After the last Visconti family ruler died in 1447, </a:t>
            </a:r>
            <a:r>
              <a:rPr lang="en-US" sz="3200" b="1" i="1" u="sng" dirty="0" smtClean="0">
                <a:solidFill>
                  <a:srgbClr val="C00000"/>
                </a:solidFill>
                <a:latin typeface="Calibri" pitchFamily="34" charset="0"/>
              </a:rPr>
              <a:t>Francesco Sforza </a:t>
            </a:r>
            <a:r>
              <a:rPr lang="en-US" sz="2800" dirty="0" smtClean="0">
                <a:latin typeface="Calibri" pitchFamily="34" charset="0"/>
              </a:rPr>
              <a:t>conquered the city with a band of </a:t>
            </a:r>
            <a:r>
              <a:rPr lang="en-US" sz="2800" b="1" i="1" u="sng" dirty="0" smtClean="0">
                <a:solidFill>
                  <a:srgbClr val="C00000"/>
                </a:solidFill>
                <a:latin typeface="Calibri" pitchFamily="34" charset="0"/>
              </a:rPr>
              <a:t>mercenaries</a:t>
            </a:r>
            <a:r>
              <a:rPr lang="en-US" sz="2800" dirty="0" smtClean="0">
                <a:latin typeface="Calibri" pitchFamily="34" charset="0"/>
              </a:rPr>
              <a:t>–</a:t>
            </a:r>
            <a:r>
              <a:rPr lang="en-US" sz="2800" u="sng" dirty="0" smtClean="0">
                <a:solidFill>
                  <a:srgbClr val="C00000"/>
                </a:solidFill>
                <a:latin typeface="Calibri" pitchFamily="34" charset="0"/>
              </a:rPr>
              <a:t>soldiers</a:t>
            </a:r>
            <a:r>
              <a:rPr lang="en-US" sz="2800" dirty="0" smtClean="0">
                <a:latin typeface="Calibri" pitchFamily="34" charset="0"/>
              </a:rPr>
              <a:t> for hire. </a:t>
            </a:r>
          </a:p>
          <a:p>
            <a:pPr marL="800100" lvl="1" indent="-342900">
              <a:lnSpc>
                <a:spcPct val="88000"/>
              </a:lnSpc>
              <a:spcBef>
                <a:spcPct val="18000"/>
              </a:spcBef>
              <a:spcAft>
                <a:spcPct val="18000"/>
              </a:spcAft>
              <a:buFont typeface="Arial" pitchFamily="34" charset="0"/>
              <a:buChar char="•"/>
            </a:pPr>
            <a:r>
              <a:rPr lang="en-US" sz="2800" dirty="0" smtClean="0">
                <a:latin typeface="Calibri" pitchFamily="34" charset="0"/>
              </a:rPr>
              <a:t>He made himself </a:t>
            </a:r>
            <a:r>
              <a:rPr lang="en-US" sz="2800" dirty="0" smtClean="0">
                <a:latin typeface="Calibri" pitchFamily="34" charset="0"/>
              </a:rPr>
              <a:t>duke</a:t>
            </a:r>
            <a:r>
              <a:rPr lang="en-US" sz="2800" dirty="0">
                <a:latin typeface="Calibri" pitchFamily="34" charset="0"/>
              </a:rPr>
              <a:t> </a:t>
            </a:r>
            <a:r>
              <a:rPr lang="en-US" sz="2800" dirty="0" smtClean="0">
                <a:latin typeface="Calibri" pitchFamily="34" charset="0"/>
              </a:rPr>
              <a:t>and had absolute power</a:t>
            </a:r>
            <a:endParaRPr lang="en-US" sz="2800" dirty="0" smtClean="0">
              <a:latin typeface="Calibri" pitchFamily="34" charset="0"/>
            </a:endParaRPr>
          </a:p>
          <a:p>
            <a:pPr marL="342900" indent="-342900">
              <a:lnSpc>
                <a:spcPct val="88000"/>
              </a:lnSpc>
              <a:spcBef>
                <a:spcPct val="18000"/>
              </a:spcBef>
              <a:spcAft>
                <a:spcPct val="18000"/>
              </a:spcAft>
            </a:pPr>
            <a:endParaRPr lang="en-US" dirty="0"/>
          </a:p>
        </p:txBody>
      </p:sp>
      <p:sp>
        <p:nvSpPr>
          <p:cNvPr id="19" name="Text Box 4"/>
          <p:cNvSpPr txBox="1">
            <a:spLocks noChangeArrowheads="1"/>
          </p:cNvSpPr>
          <p:nvPr/>
        </p:nvSpPr>
        <p:spPr bwMode="black">
          <a:xfrm>
            <a:off x="838200" y="384175"/>
            <a:ext cx="6810375" cy="646331"/>
          </a:xfrm>
          <a:prstGeom prst="rect">
            <a:avLst/>
          </a:prstGeom>
          <a:noFill/>
          <a:ln w="9525">
            <a:noFill/>
            <a:miter lim="800000"/>
            <a:headEnd/>
            <a:tailEnd/>
          </a:ln>
          <a:effectLst/>
        </p:spPr>
        <p:txBody>
          <a:bodyPr wrap="square">
            <a:spAutoFit/>
          </a:bodyPr>
          <a:lstStyle/>
          <a:p>
            <a:pPr>
              <a:buFontTx/>
              <a:buNone/>
            </a:pP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Imprint MT Shadow" pitchFamily="82" charset="0"/>
              </a:rPr>
              <a:t>The Italian </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Imprint MT Shadow" pitchFamily="82" charset="0"/>
              </a:rPr>
              <a:t>States</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Imprint MT Shadow" pitchFamily="82" charset="0"/>
            </a:endParaRPr>
          </a:p>
        </p:txBody>
      </p:sp>
      <p:pic>
        <p:nvPicPr>
          <p:cNvPr id="22530" name="Picture 2" descr="Go to fullsize image">
            <a:hlinkClick r:id="rId3"/>
          </p:cNvPr>
          <p:cNvPicPr>
            <a:picLocks noChangeAspect="1" noChangeArrowheads="1"/>
          </p:cNvPicPr>
          <p:nvPr/>
        </p:nvPicPr>
        <p:blipFill>
          <a:blip r:embed="rId4"/>
          <a:srcRect/>
          <a:stretch>
            <a:fillRect/>
          </a:stretch>
        </p:blipFill>
        <p:spPr bwMode="auto">
          <a:xfrm>
            <a:off x="304800" y="1219200"/>
            <a:ext cx="1600200" cy="1868848"/>
          </a:xfrm>
          <a:prstGeom prst="rect">
            <a:avLst/>
          </a:prstGeom>
          <a:noFill/>
        </p:spPr>
      </p:pic>
      <p:pic>
        <p:nvPicPr>
          <p:cNvPr id="22532" name="Picture 4" descr="Go to fullsize image">
            <a:hlinkClick r:id="rId5"/>
          </p:cNvPr>
          <p:cNvPicPr>
            <a:picLocks noChangeAspect="1" noChangeArrowheads="1"/>
          </p:cNvPicPr>
          <p:nvPr/>
        </p:nvPicPr>
        <p:blipFill>
          <a:blip r:embed="rId6"/>
          <a:srcRect/>
          <a:stretch>
            <a:fillRect/>
          </a:stretch>
        </p:blipFill>
        <p:spPr bwMode="auto">
          <a:xfrm>
            <a:off x="457200" y="3962400"/>
            <a:ext cx="1752600" cy="20618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xmlns:p14="http://schemas.microsoft.com/office/powerpoint/2010/main" spd="med">
    <p:cover dir="d"/>
    <p:sndAc>
      <p:endSnd/>
    </p:sndAc>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2530"/>
                                        </p:tgtEl>
                                        <p:attrNameLst>
                                          <p:attrName>style.visibility</p:attrName>
                                        </p:attrNameLst>
                                      </p:cBhvr>
                                      <p:to>
                                        <p:strVal val="visible"/>
                                      </p:to>
                                    </p:set>
                                    <p:anim calcmode="lin" valueType="num">
                                      <p:cBhvr>
                                        <p:cTn id="12" dur="500" fill="hold"/>
                                        <p:tgtEl>
                                          <p:spTgt spid="22530"/>
                                        </p:tgtEl>
                                        <p:attrNameLst>
                                          <p:attrName>ppt_w</p:attrName>
                                        </p:attrNameLst>
                                      </p:cBhvr>
                                      <p:tavLst>
                                        <p:tav tm="0">
                                          <p:val>
                                            <p:fltVal val="0"/>
                                          </p:val>
                                        </p:tav>
                                        <p:tav tm="100000">
                                          <p:val>
                                            <p:strVal val="#ppt_w"/>
                                          </p:val>
                                        </p:tav>
                                      </p:tavLst>
                                    </p:anim>
                                    <p:anim calcmode="lin" valueType="num">
                                      <p:cBhvr>
                                        <p:cTn id="13" dur="500" fill="hold"/>
                                        <p:tgtEl>
                                          <p:spTgt spid="22530"/>
                                        </p:tgtEl>
                                        <p:attrNameLst>
                                          <p:attrName>ppt_h</p:attrName>
                                        </p:attrNameLst>
                                      </p:cBhvr>
                                      <p:tavLst>
                                        <p:tav tm="0">
                                          <p:val>
                                            <p:fltVal val="0"/>
                                          </p:val>
                                        </p:tav>
                                        <p:tav tm="100000">
                                          <p:val>
                                            <p:strVal val="#ppt_h"/>
                                          </p:val>
                                        </p:tav>
                                      </p:tavLst>
                                    </p:anim>
                                    <p:animEffect transition="in" filter="fade">
                                      <p:cBhvr>
                                        <p:cTn id="14" dur="500"/>
                                        <p:tgtEl>
                                          <p:spTgt spid="2253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22532"/>
                                        </p:tgtEl>
                                        <p:attrNameLst>
                                          <p:attrName>style.visibility</p:attrName>
                                        </p:attrNameLst>
                                      </p:cBhvr>
                                      <p:to>
                                        <p:strVal val="visible"/>
                                      </p:to>
                                    </p:set>
                                    <p:anim calcmode="lin" valueType="num">
                                      <p:cBhvr>
                                        <p:cTn id="19" dur="500" fill="hold"/>
                                        <p:tgtEl>
                                          <p:spTgt spid="22532"/>
                                        </p:tgtEl>
                                        <p:attrNameLst>
                                          <p:attrName>ppt_w</p:attrName>
                                        </p:attrNameLst>
                                      </p:cBhvr>
                                      <p:tavLst>
                                        <p:tav tm="0">
                                          <p:val>
                                            <p:fltVal val="0"/>
                                          </p:val>
                                        </p:tav>
                                        <p:tav tm="100000">
                                          <p:val>
                                            <p:strVal val="#ppt_w"/>
                                          </p:val>
                                        </p:tav>
                                      </p:tavLst>
                                    </p:anim>
                                    <p:anim calcmode="lin" valueType="num">
                                      <p:cBhvr>
                                        <p:cTn id="20" dur="500" fill="hold"/>
                                        <p:tgtEl>
                                          <p:spTgt spid="22532"/>
                                        </p:tgtEl>
                                        <p:attrNameLst>
                                          <p:attrName>ppt_h</p:attrName>
                                        </p:attrNameLst>
                                      </p:cBhvr>
                                      <p:tavLst>
                                        <p:tav tm="0">
                                          <p:val>
                                            <p:fltVal val="0"/>
                                          </p:val>
                                        </p:tav>
                                        <p:tav tm="100000">
                                          <p:val>
                                            <p:strVal val="#ppt_h"/>
                                          </p:val>
                                        </p:tav>
                                      </p:tavLst>
                                    </p:anim>
                                    <p:animEffect transition="in" filter="fade">
                                      <p:cBhvr>
                                        <p:cTn id="21" dur="500"/>
                                        <p:tgtEl>
                                          <p:spTgt spid="2253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4300"/>
                                        </p:tgtEl>
                                        <p:attrNameLst>
                                          <p:attrName>style.visibility</p:attrName>
                                        </p:attrNameLst>
                                      </p:cBhvr>
                                      <p:to>
                                        <p:strVal val="visible"/>
                                      </p:to>
                                    </p:set>
                                    <p:animEffect transition="in" filter="wipe(left)">
                                      <p:cBhvr>
                                        <p:cTn id="26" dur="500"/>
                                        <p:tgtEl>
                                          <p:spTgt spid="54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00" grpId="0" autoUpdateAnimBg="0"/>
      <p:bldP spid="19"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italy map"/>
          <p:cNvPicPr>
            <a:picLocks noChangeAspect="1" noChangeArrowheads="1"/>
          </p:cNvPicPr>
          <p:nvPr/>
        </p:nvPicPr>
        <p:blipFill>
          <a:blip r:embed="rId3"/>
          <a:srcRect/>
          <a:stretch>
            <a:fillRect/>
          </a:stretch>
        </p:blipFill>
        <p:spPr bwMode="auto">
          <a:xfrm>
            <a:off x="228600" y="1676400"/>
            <a:ext cx="2667000" cy="3657600"/>
          </a:xfrm>
          <a:prstGeom prst="rect">
            <a:avLst/>
          </a:prstGeom>
          <a:noFill/>
        </p:spPr>
      </p:pic>
      <p:sp>
        <p:nvSpPr>
          <p:cNvPr id="56345" name="Text Box 25"/>
          <p:cNvSpPr txBox="1">
            <a:spLocks noChangeArrowheads="1"/>
          </p:cNvSpPr>
          <p:nvPr/>
        </p:nvSpPr>
        <p:spPr bwMode="auto">
          <a:xfrm>
            <a:off x="2590800" y="936625"/>
            <a:ext cx="6553200" cy="6077973"/>
          </a:xfrm>
          <a:prstGeom prst="rect">
            <a:avLst/>
          </a:prstGeom>
          <a:noFill/>
          <a:ln w="19050">
            <a:noFill/>
            <a:miter lim="800000"/>
            <a:headEnd/>
            <a:tailEnd/>
          </a:ln>
          <a:effectLst/>
        </p:spPr>
        <p:txBody>
          <a:bodyPr wrap="square">
            <a:spAutoFit/>
          </a:bodyPr>
          <a:lstStyle/>
          <a:p>
            <a:pPr marL="342900" indent="-342900">
              <a:buFont typeface="Arial" pitchFamily="34" charset="0"/>
              <a:buChar char="•"/>
            </a:pPr>
            <a:r>
              <a:rPr lang="en-US" sz="2500" b="0" dirty="0">
                <a:latin typeface="Calibri" pitchFamily="34" charset="0"/>
              </a:rPr>
              <a:t>Venice was a link between </a:t>
            </a:r>
            <a:r>
              <a:rPr lang="en-US" sz="2500" b="0" u="sng" dirty="0">
                <a:solidFill>
                  <a:srgbClr val="C00000"/>
                </a:solidFill>
                <a:latin typeface="Calibri" pitchFamily="34" charset="0"/>
              </a:rPr>
              <a:t>Asia</a:t>
            </a:r>
            <a:r>
              <a:rPr lang="en-US" sz="2500" b="0" dirty="0">
                <a:latin typeface="Calibri" pitchFamily="34" charset="0"/>
              </a:rPr>
              <a:t> and western </a:t>
            </a:r>
            <a:r>
              <a:rPr lang="en-US" sz="2500" b="0" u="sng" dirty="0">
                <a:solidFill>
                  <a:srgbClr val="C00000"/>
                </a:solidFill>
                <a:latin typeface="Calibri" pitchFamily="34" charset="0"/>
              </a:rPr>
              <a:t>Europe</a:t>
            </a:r>
            <a:r>
              <a:rPr lang="en-US" sz="2500" b="0" dirty="0">
                <a:latin typeface="Calibri" pitchFamily="34" charset="0"/>
              </a:rPr>
              <a:t>. </a:t>
            </a:r>
            <a:endParaRPr lang="en-US" sz="2500" dirty="0" smtClean="0">
              <a:latin typeface="Calibri" pitchFamily="34" charset="0"/>
            </a:endParaRPr>
          </a:p>
          <a:p>
            <a:pPr marL="800100" lvl="1" indent="-342900">
              <a:buFont typeface="Arial" pitchFamily="34" charset="0"/>
              <a:buChar char="•"/>
            </a:pPr>
            <a:r>
              <a:rPr lang="en-US" sz="2500" dirty="0" smtClean="0">
                <a:latin typeface="Calibri" pitchFamily="34" charset="0"/>
              </a:rPr>
              <a:t>Traders from all over the world came there. </a:t>
            </a:r>
          </a:p>
          <a:p>
            <a:pPr marL="800100" lvl="1" indent="-342900">
              <a:buFont typeface="Arial" pitchFamily="34" charset="0"/>
              <a:buChar char="•"/>
            </a:pPr>
            <a:r>
              <a:rPr lang="en-US" sz="2500" dirty="0" smtClean="0">
                <a:latin typeface="Calibri" pitchFamily="34" charset="0"/>
              </a:rPr>
              <a:t>A small group of wealthy </a:t>
            </a:r>
            <a:r>
              <a:rPr lang="en-US" sz="2500" u="sng" dirty="0" smtClean="0">
                <a:solidFill>
                  <a:srgbClr val="C00000"/>
                </a:solidFill>
                <a:latin typeface="Calibri" pitchFamily="34" charset="0"/>
              </a:rPr>
              <a:t>merchants</a:t>
            </a:r>
            <a:r>
              <a:rPr lang="en-US" sz="2500" dirty="0" smtClean="0">
                <a:latin typeface="Calibri" pitchFamily="34" charset="0"/>
              </a:rPr>
              <a:t> ran the city to serve their interests. </a:t>
            </a:r>
          </a:p>
          <a:p>
            <a:pPr marL="1257300" lvl="2" indent="-342900">
              <a:buFont typeface="Arial" pitchFamily="34" charset="0"/>
              <a:buChar char="•"/>
            </a:pPr>
            <a:r>
              <a:rPr lang="en-US" sz="2500" dirty="0" smtClean="0">
                <a:latin typeface="Calibri" pitchFamily="34" charset="0"/>
              </a:rPr>
              <a:t>Due to its trade empire, </a:t>
            </a:r>
            <a:r>
              <a:rPr lang="en-US" sz="2500" u="sng" dirty="0" smtClean="0">
                <a:solidFill>
                  <a:srgbClr val="C00000"/>
                </a:solidFill>
                <a:latin typeface="Calibri" pitchFamily="34" charset="0"/>
              </a:rPr>
              <a:t>Venice</a:t>
            </a:r>
            <a:r>
              <a:rPr lang="en-US" sz="2500" dirty="0" smtClean="0">
                <a:latin typeface="Calibri" pitchFamily="34" charset="0"/>
              </a:rPr>
              <a:t> was an international power.</a:t>
            </a:r>
          </a:p>
          <a:p>
            <a:pPr marL="342900" indent="-342900">
              <a:buFont typeface="Arial" pitchFamily="34" charset="0"/>
              <a:buChar char="•"/>
            </a:pPr>
            <a:r>
              <a:rPr lang="en-US" sz="2500" dirty="0" smtClean="0">
                <a:latin typeface="Calibri" pitchFamily="34" charset="0"/>
              </a:rPr>
              <a:t>The republic of </a:t>
            </a:r>
            <a:r>
              <a:rPr lang="en-US" sz="2500" u="sng" dirty="0" smtClean="0">
                <a:solidFill>
                  <a:srgbClr val="C00000"/>
                </a:solidFill>
                <a:latin typeface="Calibri" pitchFamily="34" charset="0"/>
              </a:rPr>
              <a:t>Florence</a:t>
            </a:r>
            <a:r>
              <a:rPr lang="en-US" sz="2500" dirty="0" smtClean="0">
                <a:latin typeface="Calibri" pitchFamily="34" charset="0"/>
              </a:rPr>
              <a:t> dominated the </a:t>
            </a:r>
            <a:r>
              <a:rPr lang="en-US" sz="2500" u="sng" dirty="0" smtClean="0">
                <a:solidFill>
                  <a:srgbClr val="C00000"/>
                </a:solidFill>
                <a:latin typeface="Calibri" pitchFamily="34" charset="0"/>
              </a:rPr>
              <a:t>Tuscany</a:t>
            </a:r>
            <a:r>
              <a:rPr lang="en-US" sz="2500" dirty="0" smtClean="0">
                <a:latin typeface="Calibri" pitchFamily="34" charset="0"/>
              </a:rPr>
              <a:t> region. </a:t>
            </a:r>
          </a:p>
          <a:p>
            <a:pPr marL="800100" lvl="1" indent="-342900">
              <a:lnSpc>
                <a:spcPct val="88000"/>
              </a:lnSpc>
              <a:spcBef>
                <a:spcPct val="18000"/>
              </a:spcBef>
              <a:spcAft>
                <a:spcPct val="18000"/>
              </a:spcAft>
              <a:buFont typeface="Arial" pitchFamily="34" charset="0"/>
              <a:buChar char="•"/>
            </a:pPr>
            <a:r>
              <a:rPr lang="en-US" sz="2500" dirty="0" smtClean="0">
                <a:latin typeface="Calibri" pitchFamily="34" charset="0"/>
              </a:rPr>
              <a:t>In </a:t>
            </a:r>
            <a:r>
              <a:rPr lang="en-US" sz="2500" dirty="0" smtClean="0">
                <a:latin typeface="Calibri" pitchFamily="34" charset="0"/>
              </a:rPr>
              <a:t>1434, </a:t>
            </a:r>
            <a:r>
              <a:rPr lang="en-US" sz="2500" b="1" i="1" u="sng" dirty="0" err="1" smtClean="0">
                <a:solidFill>
                  <a:srgbClr val="C00000"/>
                </a:solidFill>
                <a:latin typeface="Calibri" pitchFamily="34" charset="0"/>
              </a:rPr>
              <a:t>Cosimo</a:t>
            </a:r>
            <a:r>
              <a:rPr lang="en-US" sz="2500" b="1" i="1" u="sng" dirty="0" smtClean="0">
                <a:solidFill>
                  <a:srgbClr val="C00000"/>
                </a:solidFill>
                <a:latin typeface="Calibri" pitchFamily="34" charset="0"/>
              </a:rPr>
              <a:t> de’ Medici </a:t>
            </a:r>
            <a:r>
              <a:rPr lang="en-US" sz="2500" dirty="0" smtClean="0">
                <a:latin typeface="Calibri" pitchFamily="34" charset="0"/>
              </a:rPr>
              <a:t>took control of Florence. </a:t>
            </a:r>
          </a:p>
          <a:p>
            <a:pPr marL="800100" lvl="1" indent="-342900">
              <a:lnSpc>
                <a:spcPct val="88000"/>
              </a:lnSpc>
              <a:spcBef>
                <a:spcPct val="18000"/>
              </a:spcBef>
              <a:spcAft>
                <a:spcPct val="18000"/>
              </a:spcAft>
              <a:buFont typeface="Arial" pitchFamily="34" charset="0"/>
              <a:buChar char="•"/>
            </a:pPr>
            <a:r>
              <a:rPr lang="en-US" sz="2500" dirty="0" smtClean="0">
                <a:latin typeface="Calibri" pitchFamily="34" charset="0"/>
              </a:rPr>
              <a:t>He, and later his grandson </a:t>
            </a:r>
            <a:r>
              <a:rPr lang="en-US" sz="2500" b="1" i="1" u="sng" dirty="0" smtClean="0">
                <a:solidFill>
                  <a:srgbClr val="C00000"/>
                </a:solidFill>
                <a:latin typeface="Calibri" pitchFamily="34" charset="0"/>
              </a:rPr>
              <a:t>Lorenzo de’ Medici</a:t>
            </a:r>
            <a:r>
              <a:rPr lang="en-US" sz="2500" dirty="0" smtClean="0">
                <a:latin typeface="Calibri" pitchFamily="34" charset="0"/>
              </a:rPr>
              <a:t>, dominated Florence when it was the cultural </a:t>
            </a:r>
            <a:r>
              <a:rPr lang="en-US" sz="2500" u="sng" dirty="0" smtClean="0">
                <a:solidFill>
                  <a:srgbClr val="C00000"/>
                </a:solidFill>
                <a:latin typeface="Calibri" pitchFamily="34" charset="0"/>
              </a:rPr>
              <a:t>center</a:t>
            </a:r>
            <a:r>
              <a:rPr lang="en-US" sz="2500" dirty="0" smtClean="0">
                <a:latin typeface="Calibri" pitchFamily="34" charset="0"/>
              </a:rPr>
              <a:t> of Italy.</a:t>
            </a:r>
          </a:p>
        </p:txBody>
      </p:sp>
      <p:sp>
        <p:nvSpPr>
          <p:cNvPr id="19" name="Text Box 4"/>
          <p:cNvSpPr txBox="1">
            <a:spLocks noChangeArrowheads="1"/>
          </p:cNvSpPr>
          <p:nvPr/>
        </p:nvSpPr>
        <p:spPr bwMode="black">
          <a:xfrm>
            <a:off x="838200" y="384175"/>
            <a:ext cx="6810375" cy="646331"/>
          </a:xfrm>
          <a:prstGeom prst="rect">
            <a:avLst/>
          </a:prstGeom>
          <a:noFill/>
          <a:ln w="9525">
            <a:noFill/>
            <a:miter lim="800000"/>
            <a:headEnd/>
            <a:tailEnd/>
          </a:ln>
          <a:effectLst/>
        </p:spPr>
        <p:txBody>
          <a:bodyPr wrap="square">
            <a:spAutoFit/>
          </a:bodyPr>
          <a:lstStyle/>
          <a:p>
            <a:pPr>
              <a:buFontTx/>
              <a:buNone/>
            </a:pP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Imprint MT Shadow" pitchFamily="82" charset="0"/>
              </a:rPr>
              <a:t>The Italian </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Imprint MT Shadow" pitchFamily="82" charset="0"/>
              </a:rPr>
              <a:t>States</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Imprint MT Shadow" pitchFamily="82" charset="0"/>
            </a:endParaRPr>
          </a:p>
        </p:txBody>
      </p:sp>
    </p:spTree>
  </p:cSld>
  <p:clrMapOvr>
    <a:masterClrMapping/>
  </p:clrMapOvr>
  <p:transition xmlns:p14="http://schemas.microsoft.com/office/powerpoint/2010/main" spd="med">
    <p:cover dir="d"/>
    <p:sndAc>
      <p:endSnd/>
    </p:sndAc>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0482"/>
                                        </p:tgtEl>
                                        <p:attrNameLst>
                                          <p:attrName>style.visibility</p:attrName>
                                        </p:attrNameLst>
                                      </p:cBhvr>
                                      <p:to>
                                        <p:strVal val="visible"/>
                                      </p:to>
                                    </p:set>
                                    <p:anim calcmode="lin" valueType="num">
                                      <p:cBhvr>
                                        <p:cTn id="12" dur="1000" fill="hold"/>
                                        <p:tgtEl>
                                          <p:spTgt spid="20482"/>
                                        </p:tgtEl>
                                        <p:attrNameLst>
                                          <p:attrName>ppt_w</p:attrName>
                                        </p:attrNameLst>
                                      </p:cBhvr>
                                      <p:tavLst>
                                        <p:tav tm="0">
                                          <p:val>
                                            <p:fltVal val="0"/>
                                          </p:val>
                                        </p:tav>
                                        <p:tav tm="100000">
                                          <p:val>
                                            <p:strVal val="#ppt_w"/>
                                          </p:val>
                                        </p:tav>
                                      </p:tavLst>
                                    </p:anim>
                                    <p:anim calcmode="lin" valueType="num">
                                      <p:cBhvr>
                                        <p:cTn id="13" dur="1000" fill="hold"/>
                                        <p:tgtEl>
                                          <p:spTgt spid="20482"/>
                                        </p:tgtEl>
                                        <p:attrNameLst>
                                          <p:attrName>ppt_h</p:attrName>
                                        </p:attrNameLst>
                                      </p:cBhvr>
                                      <p:tavLst>
                                        <p:tav tm="0">
                                          <p:val>
                                            <p:fltVal val="0"/>
                                          </p:val>
                                        </p:tav>
                                        <p:tav tm="100000">
                                          <p:val>
                                            <p:strVal val="#ppt_h"/>
                                          </p:val>
                                        </p:tav>
                                      </p:tavLst>
                                    </p:anim>
                                    <p:animEffect transition="in" filter="fade">
                                      <p:cBhvr>
                                        <p:cTn id="14" dur="1000"/>
                                        <p:tgtEl>
                                          <p:spTgt spid="2048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6345"/>
                                        </p:tgtEl>
                                        <p:attrNameLst>
                                          <p:attrName>style.visibility</p:attrName>
                                        </p:attrNameLst>
                                      </p:cBhvr>
                                      <p:to>
                                        <p:strVal val="visible"/>
                                      </p:to>
                                    </p:set>
                                    <p:animEffect transition="in" filter="wipe(left)">
                                      <p:cBhvr>
                                        <p:cTn id="19" dur="500"/>
                                        <p:tgtEl>
                                          <p:spTgt spid="56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45" grpId="0" autoUpdateAnimBg="0"/>
      <p:bldP spid="19" grpId="0"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Sketchbook</Template>
  <TotalTime>1809</TotalTime>
  <Words>935</Words>
  <Application>Microsoft Macintosh PowerPoint</Application>
  <PresentationFormat>On-screen Show (4:3)</PresentationFormat>
  <Paragraphs>87</Paragraphs>
  <Slides>13</Slides>
  <Notes>9</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Sketchbook</vt:lpstr>
      <vt:lpstr>PowerPoint Presentation</vt:lpstr>
      <vt:lpstr>The Renaissance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Dunklin R-V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Renaissance</dc:title>
  <dc:creator>afitzgerald</dc:creator>
  <cp:lastModifiedBy>Amy Fitzgerald</cp:lastModifiedBy>
  <cp:revision>27</cp:revision>
  <dcterms:created xsi:type="dcterms:W3CDTF">2010-10-01T14:59:04Z</dcterms:created>
  <dcterms:modified xsi:type="dcterms:W3CDTF">2014-10-09T16:44:14Z</dcterms:modified>
</cp:coreProperties>
</file>