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3" r:id="rId2"/>
    <p:sldId id="256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89" autoAdjust="0"/>
  </p:normalViewPr>
  <p:slideViewPr>
    <p:cSldViewPr>
      <p:cViewPr varScale="1">
        <p:scale>
          <a:sx n="101" d="100"/>
          <a:sy n="101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650FD-B420-46CA-97FE-72632FE3FB74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6C120-A7F5-412C-9944-60A702EF1E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D39C2-F30A-40C3-9A5A-210C5BFE2787}" type="slidenum">
              <a:rPr lang="en-US"/>
              <a:pPr/>
              <a:t>1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72D303-6709-4B1F-AB7B-A7ADC25C9B6D}" type="datetimeFigureOut">
              <a:rPr lang="en-US" smtClean="0"/>
              <a:pPr/>
              <a:t>9/12/13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683C55-A521-4999-BCEB-A4076D3D3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hyperlink" Target="fscstart%20/gwh%20/3%20101" TargetMode="External"/><Relationship Id="rId6" Type="http://schemas.openxmlformats.org/officeDocument/2006/relationships/image" Target="../media/image4.png"/><Relationship Id="rId7" Type="http://schemas.openxmlformats.org/officeDocument/2006/relationships/hyperlink" Target="Presentation%20Plus!%20gwh:Extras:PPlus!%20gwh%20Help" TargetMode="External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5" name="Picture 15" descr="DF10-0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52962" name="Text Box 2"/>
          <p:cNvSpPr txBox="1">
            <a:spLocks noChangeArrowheads="1"/>
          </p:cNvSpPr>
          <p:nvPr/>
        </p:nvSpPr>
        <p:spPr bwMode="black">
          <a:xfrm>
            <a:off x="2400300" y="6435725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="0"/>
              <a:t>Click the mouse button or press the</a:t>
            </a:r>
            <a:br>
              <a:rPr lang="en-US" sz="1200" b="0"/>
            </a:br>
            <a:r>
              <a:rPr lang="en-US" sz="1200" b="0"/>
              <a:t>Space Bar to display the answers.</a:t>
            </a:r>
          </a:p>
        </p:txBody>
      </p:sp>
      <p:sp>
        <p:nvSpPr>
          <p:cNvPr id="552963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5146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b="0" dirty="0">
                <a:solidFill>
                  <a:srgbClr val="260CC0"/>
                </a:solidFill>
              </a:rPr>
              <a:t>People would not know whom to believe; how could two or three popes each be an absolute authority?</a:t>
            </a:r>
          </a:p>
        </p:txBody>
      </p:sp>
      <p:sp>
        <p:nvSpPr>
          <p:cNvPr id="552964" name="Text Box 4"/>
          <p:cNvSpPr txBox="1">
            <a:spLocks noChangeArrowheads="1"/>
          </p:cNvSpPr>
          <p:nvPr/>
        </p:nvSpPr>
        <p:spPr bwMode="auto">
          <a:xfrm>
            <a:off x="3649663" y="1370013"/>
            <a:ext cx="220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0" dirty="0">
                <a:solidFill>
                  <a:srgbClr val="260CC0"/>
                </a:solidFill>
              </a:rPr>
              <a:t>People might not accept either pope.</a:t>
            </a:r>
          </a:p>
        </p:txBody>
      </p:sp>
      <p:sp>
        <p:nvSpPr>
          <p:cNvPr id="552965" name="Text Box 5"/>
          <p:cNvSpPr txBox="1">
            <a:spLocks noChangeArrowheads="1"/>
          </p:cNvSpPr>
          <p:nvPr/>
        </p:nvSpPr>
        <p:spPr bwMode="auto">
          <a:xfrm>
            <a:off x="6765925" y="1185863"/>
            <a:ext cx="19923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0" dirty="0">
                <a:solidFill>
                  <a:srgbClr val="260CC0"/>
                </a:solidFill>
              </a:rPr>
              <a:t>The clergy were corrupt and too fond of worldly power and wealth.</a:t>
            </a:r>
          </a:p>
        </p:txBody>
      </p:sp>
      <p:pic>
        <p:nvPicPr>
          <p:cNvPr id="552968" name="Picture 8" descr="GWH-Bback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1063" y="6462713"/>
            <a:ext cx="393700" cy="388937"/>
          </a:xfrm>
          <a:prstGeom prst="rect">
            <a:avLst/>
          </a:prstGeom>
          <a:noFill/>
        </p:spPr>
      </p:pic>
      <p:pic>
        <p:nvPicPr>
          <p:cNvPr id="552976" name="Picture 16" descr="windows_help">
            <a:hlinkClick r:id="rId5" action="ppaction://program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72438" y="6459538"/>
            <a:ext cx="3937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2977" name="Picture 17" descr="apple_help">
            <a:hlinkClick r:id="rId7" action="ppaction://program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53338" y="6459538"/>
            <a:ext cx="3937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3" grpId="0" autoUpdateAnimBg="0"/>
      <p:bldP spid="552964" grpId="0" autoUpdateAnimBg="0"/>
      <p:bldP spid="55296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Political Recovery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5867400"/>
          </a:xfrm>
        </p:spPr>
        <p:txBody>
          <a:bodyPr/>
          <a:lstStyle/>
          <a:p>
            <a:r>
              <a:rPr lang="en-US" sz="2800" dirty="0" smtClean="0"/>
              <a:t>The Hundred Years War left France </a:t>
            </a:r>
            <a:r>
              <a:rPr lang="en-US" sz="2800" u="sng" dirty="0" smtClean="0">
                <a:solidFill>
                  <a:srgbClr val="0070C0"/>
                </a:solidFill>
              </a:rPr>
              <a:t>exhausted</a:t>
            </a:r>
            <a:r>
              <a:rPr lang="en-US" sz="2800" dirty="0" smtClean="0"/>
              <a:t>, but w/ a sense of </a:t>
            </a:r>
            <a:r>
              <a:rPr lang="en-US" sz="2800" u="sng" dirty="0" smtClean="0">
                <a:solidFill>
                  <a:srgbClr val="0070C0"/>
                </a:solidFill>
              </a:rPr>
              <a:t>nationalism</a:t>
            </a:r>
          </a:p>
          <a:p>
            <a:pPr lvl="1"/>
            <a:r>
              <a:rPr lang="en-US" dirty="0" smtClean="0"/>
              <a:t>King Louis XI (ruled 1461-83)</a:t>
            </a:r>
          </a:p>
          <a:p>
            <a:pPr lvl="2"/>
            <a:r>
              <a:rPr lang="en-US" sz="2800" dirty="0" smtClean="0"/>
              <a:t>Used the </a:t>
            </a:r>
            <a:r>
              <a:rPr lang="en-US" sz="2800" b="1" u="sng" dirty="0" smtClean="0">
                <a:solidFill>
                  <a:srgbClr val="FF0000"/>
                </a:solidFill>
              </a:rPr>
              <a:t>taille</a:t>
            </a:r>
            <a:r>
              <a:rPr lang="en-US" sz="2800" dirty="0" smtClean="0"/>
              <a:t> (direct tax on property)</a:t>
            </a:r>
          </a:p>
          <a:p>
            <a:pPr lvl="3"/>
            <a:r>
              <a:rPr lang="en-US" sz="2800" u="sng" dirty="0" smtClean="0">
                <a:solidFill>
                  <a:srgbClr val="0070C0"/>
                </a:solidFill>
              </a:rPr>
              <a:t>Income</a:t>
            </a:r>
            <a:r>
              <a:rPr lang="en-US" sz="2800" dirty="0" smtClean="0"/>
              <a:t> allowed him to build a </a:t>
            </a:r>
            <a:r>
              <a:rPr lang="en-US" sz="2800" u="sng" dirty="0" smtClean="0">
                <a:solidFill>
                  <a:srgbClr val="0070C0"/>
                </a:solidFill>
              </a:rPr>
              <a:t>strong</a:t>
            </a:r>
            <a:r>
              <a:rPr lang="en-US" sz="2800" dirty="0" smtClean="0"/>
              <a:t> government</a:t>
            </a:r>
          </a:p>
          <a:p>
            <a:r>
              <a:rPr lang="en-US" sz="2800" dirty="0" smtClean="0"/>
              <a:t>The war drained </a:t>
            </a:r>
            <a:r>
              <a:rPr lang="en-US" sz="2800" u="sng" dirty="0" smtClean="0">
                <a:solidFill>
                  <a:srgbClr val="0070C0"/>
                </a:solidFill>
              </a:rPr>
              <a:t>England’s</a:t>
            </a:r>
            <a:r>
              <a:rPr lang="en-US" sz="2800" dirty="0" smtClean="0"/>
              <a:t> economy</a:t>
            </a:r>
          </a:p>
          <a:p>
            <a:pPr lvl="1"/>
            <a:r>
              <a:rPr lang="en-US" u="sng" dirty="0" smtClean="0">
                <a:solidFill>
                  <a:srgbClr val="0070C0"/>
                </a:solidFill>
              </a:rPr>
              <a:t>War of the Roses- </a:t>
            </a:r>
            <a:r>
              <a:rPr lang="en-US" dirty="0" smtClean="0"/>
              <a:t>nobles tried to control monarchy</a:t>
            </a:r>
          </a:p>
          <a:p>
            <a:pPr lvl="2"/>
            <a:r>
              <a:rPr lang="en-US" sz="2800" dirty="0" smtClean="0"/>
              <a:t>1485- </a:t>
            </a:r>
            <a:r>
              <a:rPr lang="en-US" sz="2800" b="1" u="sng" dirty="0" smtClean="0">
                <a:solidFill>
                  <a:srgbClr val="FF0000"/>
                </a:solidFill>
              </a:rPr>
              <a:t>Henry Tudor </a:t>
            </a:r>
            <a:r>
              <a:rPr lang="en-US" sz="2800" dirty="0" smtClean="0"/>
              <a:t>(Henry VII) became king</a:t>
            </a:r>
          </a:p>
          <a:p>
            <a:pPr lvl="2"/>
            <a:r>
              <a:rPr lang="en-US" sz="2800" dirty="0" smtClean="0"/>
              <a:t>He abolished nobles’ </a:t>
            </a:r>
            <a:r>
              <a:rPr lang="en-US" sz="2800" u="sng" dirty="0" smtClean="0">
                <a:solidFill>
                  <a:srgbClr val="0070C0"/>
                </a:solidFill>
              </a:rPr>
              <a:t>armies</a:t>
            </a:r>
            <a:r>
              <a:rPr lang="en-US" sz="2800" dirty="0" smtClean="0"/>
              <a:t> and won support by not </a:t>
            </a:r>
            <a:r>
              <a:rPr lang="en-US" sz="2800" u="sng" dirty="0" smtClean="0">
                <a:solidFill>
                  <a:srgbClr val="0070C0"/>
                </a:solidFill>
              </a:rPr>
              <a:t>overtaxing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The Late Middle Ages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724400"/>
            <a:ext cx="2629914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581400"/>
            <a:ext cx="456652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133600"/>
            <a:ext cx="3105150" cy="194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8153400" cy="6172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popes controlled the </a:t>
            </a:r>
            <a:r>
              <a:rPr lang="en-US" sz="2600" u="sng" dirty="0" smtClean="0">
                <a:solidFill>
                  <a:srgbClr val="0070C0"/>
                </a:solidFill>
              </a:rPr>
              <a:t>Papal States</a:t>
            </a:r>
            <a:r>
              <a:rPr lang="en-US" sz="2600" dirty="0" smtClean="0"/>
              <a:t>, so were involved in European </a:t>
            </a:r>
            <a:r>
              <a:rPr lang="en-US" sz="2600" u="sng" dirty="0" smtClean="0">
                <a:solidFill>
                  <a:srgbClr val="0070C0"/>
                </a:solidFill>
              </a:rPr>
              <a:t>politics</a:t>
            </a:r>
            <a:r>
              <a:rPr lang="en-US" sz="2600" dirty="0" smtClean="0"/>
              <a:t> (especially feudal politics)</a:t>
            </a:r>
          </a:p>
          <a:p>
            <a:pPr lvl="1"/>
            <a:r>
              <a:rPr lang="en-US" sz="2600" u="sng" dirty="0" smtClean="0">
                <a:solidFill>
                  <a:srgbClr val="0070C0"/>
                </a:solidFill>
              </a:rPr>
              <a:t>Bishops</a:t>
            </a:r>
            <a:r>
              <a:rPr lang="en-US" sz="2600" dirty="0" smtClean="0"/>
              <a:t> and </a:t>
            </a:r>
            <a:r>
              <a:rPr lang="en-US" sz="2600" u="sng" dirty="0" smtClean="0">
                <a:solidFill>
                  <a:srgbClr val="0070C0"/>
                </a:solidFill>
              </a:rPr>
              <a:t>abbots</a:t>
            </a:r>
            <a:r>
              <a:rPr lang="en-US" sz="2600" dirty="0" smtClean="0"/>
              <a:t> came to hold their offices as grants from </a:t>
            </a:r>
            <a:r>
              <a:rPr lang="en-US" sz="2600" u="sng" dirty="0" smtClean="0">
                <a:solidFill>
                  <a:srgbClr val="0070C0"/>
                </a:solidFill>
              </a:rPr>
              <a:t>nobles</a:t>
            </a:r>
            <a:r>
              <a:rPr lang="en-US" sz="2600" dirty="0" smtClean="0"/>
              <a:t>, and so were </a:t>
            </a:r>
            <a:r>
              <a:rPr lang="en-US" sz="2600" u="sng" dirty="0" smtClean="0">
                <a:solidFill>
                  <a:srgbClr val="0070C0"/>
                </a:solidFill>
              </a:rPr>
              <a:t>vassals</a:t>
            </a:r>
            <a:r>
              <a:rPr lang="en-US" sz="2600" dirty="0" smtClean="0"/>
              <a:t>.</a:t>
            </a:r>
          </a:p>
          <a:p>
            <a:pPr lvl="2"/>
            <a:r>
              <a:rPr lang="en-US" sz="2600" dirty="0" smtClean="0"/>
              <a:t>So, they are indebted to </a:t>
            </a:r>
            <a:r>
              <a:rPr lang="en-US" sz="2600" u="sng" dirty="0" smtClean="0">
                <a:solidFill>
                  <a:srgbClr val="0070C0"/>
                </a:solidFill>
              </a:rPr>
              <a:t>political leaders</a:t>
            </a:r>
            <a:r>
              <a:rPr lang="en-US" sz="2600" dirty="0" smtClean="0"/>
              <a:t>, not the Pope</a:t>
            </a:r>
          </a:p>
          <a:p>
            <a:pPr lvl="1"/>
            <a:r>
              <a:rPr lang="en-US" sz="2600" dirty="0" smtClean="0"/>
              <a:t>Pope </a:t>
            </a:r>
            <a:r>
              <a:rPr lang="en-US" sz="2600" u="sng" dirty="0" smtClean="0">
                <a:solidFill>
                  <a:srgbClr val="0070C0"/>
                </a:solidFill>
              </a:rPr>
              <a:t>Gregory VII </a:t>
            </a:r>
            <a:r>
              <a:rPr lang="en-US" sz="2600" dirty="0" smtClean="0"/>
              <a:t>decided to get rid of the practice of </a:t>
            </a:r>
            <a:r>
              <a:rPr lang="en-US" sz="2600" b="1" u="sng" dirty="0" smtClean="0">
                <a:solidFill>
                  <a:srgbClr val="FF0000"/>
                </a:solidFill>
              </a:rPr>
              <a:t>lay investiture</a:t>
            </a:r>
          </a:p>
          <a:p>
            <a:pPr lvl="2"/>
            <a:r>
              <a:rPr lang="en-US" sz="2600" dirty="0" smtClean="0"/>
              <a:t>If secular rulers did </a:t>
            </a:r>
            <a:r>
              <a:rPr lang="en-US" sz="2600" u="sng" dirty="0" smtClean="0">
                <a:solidFill>
                  <a:srgbClr val="0070C0"/>
                </a:solidFill>
              </a:rPr>
              <a:t>not</a:t>
            </a:r>
            <a:r>
              <a:rPr lang="en-US" sz="2600" dirty="0" smtClean="0"/>
              <a:t> accept this, the pope would </a:t>
            </a:r>
            <a:r>
              <a:rPr lang="en-US" sz="2600" u="sng" dirty="0" smtClean="0">
                <a:solidFill>
                  <a:srgbClr val="0070C0"/>
                </a:solidFill>
              </a:rPr>
              <a:t>remove</a:t>
            </a:r>
            <a:r>
              <a:rPr lang="en-US" sz="2600" dirty="0" smtClean="0"/>
              <a:t> them</a:t>
            </a:r>
          </a:p>
          <a:p>
            <a:pPr lvl="1"/>
            <a:r>
              <a:rPr lang="en-US" sz="2600" u="sng" dirty="0" smtClean="0">
                <a:solidFill>
                  <a:srgbClr val="0070C0"/>
                </a:solidFill>
              </a:rPr>
              <a:t>Henry IV </a:t>
            </a:r>
            <a:r>
              <a:rPr lang="en-US" sz="2600" dirty="0" smtClean="0"/>
              <a:t>(German) didn’t like this</a:t>
            </a:r>
          </a:p>
          <a:p>
            <a:pPr lvl="2"/>
            <a:r>
              <a:rPr lang="en-US" sz="2600" dirty="0" smtClean="0"/>
              <a:t>He used the </a:t>
            </a:r>
            <a:r>
              <a:rPr lang="en-US" sz="2600" u="sng" dirty="0" smtClean="0">
                <a:solidFill>
                  <a:srgbClr val="0070C0"/>
                </a:solidFill>
              </a:rPr>
              <a:t>clergy</a:t>
            </a:r>
            <a:r>
              <a:rPr lang="en-US" sz="2600" dirty="0" smtClean="0"/>
              <a:t> to fight the </a:t>
            </a:r>
            <a:r>
              <a:rPr lang="en-US" sz="2600" u="sng" dirty="0" smtClean="0">
                <a:solidFill>
                  <a:srgbClr val="0070C0"/>
                </a:solidFill>
              </a:rPr>
              <a:t>power</a:t>
            </a:r>
            <a:r>
              <a:rPr lang="en-US" sz="2600" dirty="0" smtClean="0"/>
              <a:t> of the nobles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762000"/>
          </a:xfrm>
        </p:spPr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Reform of the Papacy</a:t>
            </a:r>
            <a:endParaRPr lang="en-US" dirty="0"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The struggle between Gregory VII and Henry IV became known as the </a:t>
            </a:r>
            <a:r>
              <a:rPr lang="en-US" b="1" u="sng" dirty="0" smtClean="0">
                <a:solidFill>
                  <a:srgbClr val="FF0000"/>
                </a:solidFill>
              </a:rPr>
              <a:t>Investiture Controversy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Concordat of Worms- </a:t>
            </a:r>
            <a:r>
              <a:rPr lang="en-US" dirty="0" smtClean="0"/>
              <a:t>a new </a:t>
            </a:r>
            <a:r>
              <a:rPr lang="en-US" u="sng" dirty="0" smtClean="0">
                <a:solidFill>
                  <a:srgbClr val="0070C0"/>
                </a:solidFill>
              </a:rPr>
              <a:t>bishop</a:t>
            </a:r>
            <a:r>
              <a:rPr lang="en-US" dirty="0" smtClean="0"/>
              <a:t> paid </a:t>
            </a:r>
            <a:r>
              <a:rPr lang="en-US" u="sng" dirty="0" smtClean="0">
                <a:solidFill>
                  <a:srgbClr val="0070C0"/>
                </a:solidFill>
              </a:rPr>
              <a:t>homage</a:t>
            </a:r>
            <a:r>
              <a:rPr lang="en-US" dirty="0" smtClean="0"/>
              <a:t> to the king as his lord, and the king invested him with the symbols of </a:t>
            </a:r>
            <a:r>
              <a:rPr lang="en-US" u="sng" dirty="0" smtClean="0">
                <a:solidFill>
                  <a:srgbClr val="0070C0"/>
                </a:solidFill>
              </a:rPr>
              <a:t>earthly</a:t>
            </a:r>
            <a:r>
              <a:rPr lang="en-US" dirty="0" smtClean="0"/>
              <a:t> office</a:t>
            </a:r>
          </a:p>
          <a:p>
            <a:pPr lvl="1"/>
            <a:r>
              <a:rPr lang="en-US" dirty="0" smtClean="0"/>
              <a:t>A representative of the pope then invested the bishop with symbols of his </a:t>
            </a:r>
            <a:r>
              <a:rPr lang="en-US" u="sng" dirty="0" smtClean="0">
                <a:solidFill>
                  <a:srgbClr val="0070C0"/>
                </a:solidFill>
              </a:rPr>
              <a:t>spiritual</a:t>
            </a:r>
            <a:r>
              <a:rPr lang="en-US" dirty="0" smtClean="0"/>
              <a:t> office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762000"/>
          </a:xfrm>
        </p:spPr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Reform of the Papacy</a:t>
            </a:r>
            <a:endParaRPr lang="en-US" dirty="0"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762000"/>
          </a:xfrm>
        </p:spPr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The Black Death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5943600"/>
          </a:xfrm>
        </p:spPr>
        <p:txBody>
          <a:bodyPr>
            <a:noAutofit/>
          </a:bodyPr>
          <a:lstStyle/>
          <a:p>
            <a:r>
              <a:rPr lang="en-US" sz="2500" dirty="0" smtClean="0"/>
              <a:t>The most </a:t>
            </a:r>
            <a:r>
              <a:rPr lang="en-US" sz="2500" u="sng" dirty="0" smtClean="0">
                <a:solidFill>
                  <a:srgbClr val="0070C0"/>
                </a:solidFill>
              </a:rPr>
              <a:t>devastating</a:t>
            </a:r>
            <a:r>
              <a:rPr lang="en-US" sz="2500" dirty="0" smtClean="0"/>
              <a:t> natural disaster in </a:t>
            </a:r>
            <a:r>
              <a:rPr lang="en-US" sz="2500" u="sng" dirty="0" smtClean="0">
                <a:solidFill>
                  <a:srgbClr val="0070C0"/>
                </a:solidFill>
              </a:rPr>
              <a:t>European</a:t>
            </a:r>
            <a:r>
              <a:rPr lang="en-US" sz="2500" dirty="0" smtClean="0"/>
              <a:t> history</a:t>
            </a:r>
          </a:p>
          <a:p>
            <a:r>
              <a:rPr lang="en-US" sz="2500" b="1" u="sng" dirty="0" smtClean="0">
                <a:solidFill>
                  <a:srgbClr val="FF0000"/>
                </a:solidFill>
              </a:rPr>
              <a:t>Bubonic Plague- </a:t>
            </a:r>
            <a:r>
              <a:rPr lang="en-US" sz="2500" dirty="0" smtClean="0"/>
              <a:t>caused by black rats w/fleas</a:t>
            </a:r>
          </a:p>
          <a:p>
            <a:pPr lvl="1"/>
            <a:r>
              <a:rPr lang="en-US" sz="2500" dirty="0" smtClean="0"/>
              <a:t>Italian merchants brought it from </a:t>
            </a:r>
            <a:r>
              <a:rPr lang="en-US" sz="2500" u="sng" dirty="0" smtClean="0">
                <a:solidFill>
                  <a:srgbClr val="0070C0"/>
                </a:solidFill>
              </a:rPr>
              <a:t>Caffa</a:t>
            </a:r>
            <a:r>
              <a:rPr lang="en-US" sz="2500" dirty="0" smtClean="0"/>
              <a:t> by the Black Sea</a:t>
            </a:r>
          </a:p>
          <a:p>
            <a:pPr lvl="2"/>
            <a:r>
              <a:rPr lang="en-US" sz="2500" dirty="0" smtClean="0"/>
              <a:t>Followed </a:t>
            </a:r>
            <a:r>
              <a:rPr lang="en-US" sz="2500" u="sng" dirty="0" smtClean="0">
                <a:solidFill>
                  <a:srgbClr val="0070C0"/>
                </a:solidFill>
              </a:rPr>
              <a:t>trade</a:t>
            </a:r>
            <a:r>
              <a:rPr lang="en-US" sz="2500" dirty="0" smtClean="0"/>
              <a:t> routes</a:t>
            </a:r>
          </a:p>
          <a:p>
            <a:pPr lvl="2"/>
            <a:r>
              <a:rPr lang="en-US" sz="2500" dirty="0" smtClean="0"/>
              <a:t>(1347-51)- </a:t>
            </a:r>
            <a:r>
              <a:rPr lang="en-US" sz="2500" u="sng" dirty="0" smtClean="0">
                <a:solidFill>
                  <a:srgbClr val="0070C0"/>
                </a:solidFill>
              </a:rPr>
              <a:t>38</a:t>
            </a:r>
            <a:r>
              <a:rPr lang="en-US" sz="2500" dirty="0" smtClean="0"/>
              <a:t> million people died</a:t>
            </a:r>
          </a:p>
          <a:p>
            <a:r>
              <a:rPr lang="en-US" sz="2500" dirty="0" smtClean="0"/>
              <a:t>Believed it was a </a:t>
            </a:r>
            <a:r>
              <a:rPr lang="en-US" sz="2500" u="sng" dirty="0" smtClean="0">
                <a:solidFill>
                  <a:srgbClr val="0070C0"/>
                </a:solidFill>
              </a:rPr>
              <a:t>punishment</a:t>
            </a:r>
            <a:r>
              <a:rPr lang="en-US" sz="2500" dirty="0" smtClean="0"/>
              <a:t> from God</a:t>
            </a:r>
          </a:p>
          <a:p>
            <a:pPr lvl="1"/>
            <a:r>
              <a:rPr lang="en-US" sz="2500" dirty="0" smtClean="0"/>
              <a:t>Led to </a:t>
            </a:r>
            <a:r>
              <a:rPr lang="en-US" sz="2500" u="sng" dirty="0" smtClean="0">
                <a:solidFill>
                  <a:srgbClr val="0070C0"/>
                </a:solidFill>
              </a:rPr>
              <a:t>anti-Semitism</a:t>
            </a:r>
            <a:r>
              <a:rPr lang="en-US" sz="2500" dirty="0" smtClean="0"/>
              <a:t> (hatred of </a:t>
            </a:r>
            <a:r>
              <a:rPr lang="en-US" sz="2500" u="sng" dirty="0" smtClean="0">
                <a:solidFill>
                  <a:srgbClr val="0070C0"/>
                </a:solidFill>
              </a:rPr>
              <a:t>Jews</a:t>
            </a:r>
            <a:r>
              <a:rPr lang="en-US" sz="2500" dirty="0" smtClean="0"/>
              <a:t>)</a:t>
            </a:r>
          </a:p>
          <a:p>
            <a:pPr lvl="2"/>
            <a:r>
              <a:rPr lang="en-US" sz="2500" dirty="0" smtClean="0"/>
              <a:t>Worst in </a:t>
            </a:r>
            <a:r>
              <a:rPr lang="en-US" sz="2500" u="sng" dirty="0" smtClean="0">
                <a:solidFill>
                  <a:srgbClr val="0070C0"/>
                </a:solidFill>
              </a:rPr>
              <a:t>Germany</a:t>
            </a:r>
            <a:r>
              <a:rPr lang="en-US" sz="2500" dirty="0" smtClean="0"/>
              <a:t> (fled to </a:t>
            </a:r>
            <a:r>
              <a:rPr lang="en-US" sz="2500" u="sng" dirty="0" smtClean="0">
                <a:solidFill>
                  <a:srgbClr val="0070C0"/>
                </a:solidFill>
              </a:rPr>
              <a:t>Poland</a:t>
            </a:r>
            <a:r>
              <a:rPr lang="en-US" sz="2500" dirty="0" smtClean="0"/>
              <a:t>)</a:t>
            </a:r>
          </a:p>
          <a:p>
            <a:r>
              <a:rPr lang="en-US" sz="2500" dirty="0" smtClean="0"/>
              <a:t>Because of the plague, trade </a:t>
            </a:r>
            <a:r>
              <a:rPr lang="en-US" sz="2500" u="sng" dirty="0" smtClean="0">
                <a:solidFill>
                  <a:srgbClr val="0070C0"/>
                </a:solidFill>
              </a:rPr>
              <a:t>declined</a:t>
            </a:r>
            <a:r>
              <a:rPr lang="en-US" sz="2500" dirty="0" smtClean="0"/>
              <a:t>, shortage of </a:t>
            </a:r>
            <a:r>
              <a:rPr lang="en-US" sz="2500" u="sng" dirty="0" smtClean="0">
                <a:solidFill>
                  <a:srgbClr val="0070C0"/>
                </a:solidFill>
              </a:rPr>
              <a:t>workers</a:t>
            </a:r>
            <a:r>
              <a:rPr lang="en-US" sz="2500" dirty="0" smtClean="0"/>
              <a:t> and less demand for </a:t>
            </a:r>
            <a:r>
              <a:rPr lang="en-US" sz="2500" u="sng" dirty="0" smtClean="0">
                <a:solidFill>
                  <a:srgbClr val="0070C0"/>
                </a:solidFill>
              </a:rPr>
              <a:t>food</a:t>
            </a:r>
          </a:p>
          <a:p>
            <a:pPr lvl="1"/>
            <a:r>
              <a:rPr lang="en-US" sz="2500" dirty="0" smtClean="0"/>
              <a:t>Land lords paid more for labor</a:t>
            </a:r>
          </a:p>
          <a:p>
            <a:pPr lvl="2"/>
            <a:r>
              <a:rPr lang="en-US" sz="2500" dirty="0" smtClean="0"/>
              <a:t>Some peasants began paying </a:t>
            </a:r>
            <a:r>
              <a:rPr lang="en-US" sz="2500" u="sng" dirty="0" smtClean="0">
                <a:solidFill>
                  <a:srgbClr val="0070C0"/>
                </a:solidFill>
              </a:rPr>
              <a:t>rent</a:t>
            </a:r>
            <a:r>
              <a:rPr lang="en-US" sz="2500" dirty="0" smtClean="0"/>
              <a:t>… ending </a:t>
            </a:r>
            <a:r>
              <a:rPr lang="en-US" sz="2500" u="sng" dirty="0" smtClean="0">
                <a:solidFill>
                  <a:srgbClr val="0070C0"/>
                </a:solidFill>
              </a:rPr>
              <a:t>serfdom</a:t>
            </a:r>
            <a:r>
              <a:rPr lang="en-US" sz="2500" dirty="0" smtClean="0"/>
              <a:t>!!!</a:t>
            </a:r>
            <a:endParaRPr 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133600"/>
            <a:ext cx="1023449" cy="66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3124200"/>
            <a:ext cx="1060399" cy="117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838200"/>
          </a:xfrm>
        </p:spPr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The Decline of Church Power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5943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century- </a:t>
            </a:r>
            <a:r>
              <a:rPr lang="en-US" sz="2800" u="sng" dirty="0" smtClean="0">
                <a:solidFill>
                  <a:srgbClr val="0070C0"/>
                </a:solidFill>
              </a:rPr>
              <a:t>Popes</a:t>
            </a:r>
            <a:r>
              <a:rPr lang="en-US" sz="2800" dirty="0" smtClean="0"/>
              <a:t> reached the height of their </a:t>
            </a:r>
            <a:r>
              <a:rPr lang="en-US" sz="2800" u="sng" dirty="0" smtClean="0">
                <a:solidFill>
                  <a:srgbClr val="0070C0"/>
                </a:solidFill>
              </a:rPr>
              <a:t>power</a:t>
            </a:r>
          </a:p>
          <a:p>
            <a:pPr lvl="1"/>
            <a:r>
              <a:rPr lang="en-US" dirty="0" smtClean="0"/>
              <a:t>Kings wouldn’t accept their </a:t>
            </a:r>
            <a:r>
              <a:rPr lang="en-US" u="sng" dirty="0" smtClean="0">
                <a:solidFill>
                  <a:srgbClr val="0070C0"/>
                </a:solidFill>
              </a:rPr>
              <a:t>political</a:t>
            </a:r>
            <a:r>
              <a:rPr lang="en-US" dirty="0" smtClean="0"/>
              <a:t> authority</a:t>
            </a:r>
          </a:p>
          <a:p>
            <a:pPr lvl="1"/>
            <a:r>
              <a:rPr lang="en-US" dirty="0" smtClean="0"/>
              <a:t>Pope </a:t>
            </a:r>
            <a:r>
              <a:rPr lang="en-US" u="sng" dirty="0" smtClean="0">
                <a:solidFill>
                  <a:srgbClr val="0070C0"/>
                </a:solidFill>
              </a:rPr>
              <a:t>Boniface VIII </a:t>
            </a:r>
            <a:r>
              <a:rPr lang="en-US" dirty="0" smtClean="0"/>
              <a:t>v. King </a:t>
            </a:r>
            <a:r>
              <a:rPr lang="en-US" u="sng" dirty="0" smtClean="0">
                <a:solidFill>
                  <a:srgbClr val="0070C0"/>
                </a:solidFill>
              </a:rPr>
              <a:t>Philip IV </a:t>
            </a:r>
            <a:r>
              <a:rPr lang="en-US" dirty="0" smtClean="0"/>
              <a:t>of France</a:t>
            </a:r>
          </a:p>
          <a:p>
            <a:pPr lvl="2"/>
            <a:r>
              <a:rPr lang="en-US" sz="2800" dirty="0" smtClean="0"/>
              <a:t>Philip wanted to tax the </a:t>
            </a:r>
            <a:r>
              <a:rPr lang="en-US" sz="2800" u="sng" dirty="0" smtClean="0">
                <a:solidFill>
                  <a:srgbClr val="0070C0"/>
                </a:solidFill>
              </a:rPr>
              <a:t>clergy</a:t>
            </a:r>
          </a:p>
          <a:p>
            <a:pPr lvl="3"/>
            <a:r>
              <a:rPr lang="en-US" sz="2800" dirty="0" smtClean="0"/>
              <a:t>Boniface said he needed </a:t>
            </a:r>
            <a:r>
              <a:rPr lang="en-US" sz="2800" u="sng" dirty="0" smtClean="0">
                <a:solidFill>
                  <a:srgbClr val="0070C0"/>
                </a:solidFill>
              </a:rPr>
              <a:t>papal</a:t>
            </a:r>
            <a:r>
              <a:rPr lang="en-US" sz="2800" dirty="0" smtClean="0"/>
              <a:t> permission</a:t>
            </a:r>
          </a:p>
          <a:p>
            <a:pPr lvl="2"/>
            <a:r>
              <a:rPr lang="en-US" sz="2800" dirty="0" smtClean="0"/>
              <a:t>Philip sent </a:t>
            </a:r>
            <a:r>
              <a:rPr lang="en-US" sz="2800" u="sng" dirty="0" smtClean="0">
                <a:solidFill>
                  <a:srgbClr val="0070C0"/>
                </a:solidFill>
              </a:rPr>
              <a:t>troops</a:t>
            </a:r>
            <a:r>
              <a:rPr lang="en-US" sz="2800" dirty="0" smtClean="0"/>
              <a:t> to bring Boniface to </a:t>
            </a:r>
            <a:r>
              <a:rPr lang="en-US" sz="2800" u="sng" dirty="0" smtClean="0">
                <a:solidFill>
                  <a:srgbClr val="0070C0"/>
                </a:solidFill>
              </a:rPr>
              <a:t>France</a:t>
            </a:r>
          </a:p>
          <a:p>
            <a:pPr lvl="3"/>
            <a:r>
              <a:rPr lang="en-US" sz="2800" dirty="0" smtClean="0"/>
              <a:t>He </a:t>
            </a:r>
            <a:r>
              <a:rPr lang="en-US" sz="2800" u="sng" dirty="0" smtClean="0">
                <a:solidFill>
                  <a:srgbClr val="0070C0"/>
                </a:solidFill>
              </a:rPr>
              <a:t>escaped</a:t>
            </a:r>
            <a:r>
              <a:rPr lang="en-US" sz="2800" dirty="0" smtClean="0"/>
              <a:t>, but died of </a:t>
            </a:r>
            <a:r>
              <a:rPr lang="en-US" sz="2800" u="sng" dirty="0" smtClean="0">
                <a:solidFill>
                  <a:srgbClr val="0070C0"/>
                </a:solidFill>
              </a:rPr>
              <a:t>shock</a:t>
            </a:r>
          </a:p>
          <a:p>
            <a:pPr lvl="2"/>
            <a:r>
              <a:rPr lang="en-US" sz="2800" dirty="0" smtClean="0"/>
              <a:t>Philip made </a:t>
            </a:r>
            <a:r>
              <a:rPr lang="en-US" sz="2800" u="sng" dirty="0" smtClean="0">
                <a:solidFill>
                  <a:srgbClr val="0070C0"/>
                </a:solidFill>
              </a:rPr>
              <a:t>Clement V</a:t>
            </a:r>
            <a:r>
              <a:rPr lang="en-US" sz="2800" dirty="0" smtClean="0"/>
              <a:t> pope</a:t>
            </a:r>
          </a:p>
          <a:p>
            <a:pPr lvl="3"/>
            <a:r>
              <a:rPr lang="en-US" sz="2800" dirty="0" smtClean="0"/>
              <a:t>He established himself at </a:t>
            </a:r>
            <a:r>
              <a:rPr lang="en-US" sz="2800" u="sng" dirty="0" smtClean="0">
                <a:solidFill>
                  <a:srgbClr val="0070C0"/>
                </a:solidFill>
              </a:rPr>
              <a:t>Avignon</a:t>
            </a:r>
          </a:p>
          <a:p>
            <a:pPr lvl="3"/>
            <a:r>
              <a:rPr lang="en-US" sz="2800" dirty="0" smtClean="0"/>
              <a:t>Popes stayed their from </a:t>
            </a:r>
            <a:r>
              <a:rPr lang="en-US" sz="2800" u="sng" dirty="0" smtClean="0">
                <a:solidFill>
                  <a:srgbClr val="0070C0"/>
                </a:solidFill>
              </a:rPr>
              <a:t>1305-1377</a:t>
            </a:r>
          </a:p>
          <a:p>
            <a:pPr lvl="2"/>
            <a:r>
              <a:rPr lang="en-US" sz="2800" dirty="0" smtClean="0"/>
              <a:t>Gregory XI moved to </a:t>
            </a:r>
            <a:r>
              <a:rPr lang="en-US" sz="2800" u="sng" dirty="0" smtClean="0">
                <a:solidFill>
                  <a:srgbClr val="0070C0"/>
                </a:solidFill>
              </a:rPr>
              <a:t>Rome</a:t>
            </a:r>
            <a:r>
              <a:rPr lang="en-US" sz="2800" dirty="0" smtClean="0"/>
              <a:t>, but soon died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838200"/>
          </a:xfrm>
        </p:spPr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The Decline of Church Power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8153400" cy="5867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Citizens of </a:t>
            </a:r>
            <a:r>
              <a:rPr lang="en-US" sz="2400" u="sng" dirty="0" smtClean="0">
                <a:solidFill>
                  <a:srgbClr val="0070C0"/>
                </a:solidFill>
              </a:rPr>
              <a:t>Rome</a:t>
            </a:r>
            <a:r>
              <a:rPr lang="en-US" sz="2400" dirty="0" smtClean="0"/>
              <a:t> told the </a:t>
            </a:r>
            <a:r>
              <a:rPr lang="en-US" sz="2400" u="sng" dirty="0" smtClean="0">
                <a:solidFill>
                  <a:srgbClr val="0070C0"/>
                </a:solidFill>
              </a:rPr>
              <a:t>cardinals</a:t>
            </a:r>
            <a:r>
              <a:rPr lang="en-US" sz="2400" dirty="0" smtClean="0"/>
              <a:t> to elect an </a:t>
            </a:r>
            <a:r>
              <a:rPr lang="en-US" sz="2400" u="sng" dirty="0" smtClean="0">
                <a:solidFill>
                  <a:srgbClr val="0070C0"/>
                </a:solidFill>
              </a:rPr>
              <a:t>Italian</a:t>
            </a:r>
            <a:r>
              <a:rPr lang="en-US" sz="2400" dirty="0" smtClean="0"/>
              <a:t> pope.</a:t>
            </a:r>
          </a:p>
          <a:p>
            <a:pPr lvl="1"/>
            <a:r>
              <a:rPr lang="en-US" sz="2400" dirty="0" smtClean="0"/>
              <a:t>Urban VI (</a:t>
            </a:r>
            <a:r>
              <a:rPr lang="en-US" sz="2400" u="sng" dirty="0" smtClean="0">
                <a:solidFill>
                  <a:srgbClr val="0070C0"/>
                </a:solidFill>
              </a:rPr>
              <a:t>Italian</a:t>
            </a:r>
            <a:r>
              <a:rPr lang="en-US" sz="2400" dirty="0" smtClean="0"/>
              <a:t>) became pope</a:t>
            </a:r>
          </a:p>
          <a:p>
            <a:pPr lvl="1"/>
            <a:r>
              <a:rPr lang="en-US" sz="2400" dirty="0" smtClean="0"/>
              <a:t>A group of </a:t>
            </a:r>
            <a:r>
              <a:rPr lang="en-US" sz="2400" u="sng" dirty="0" smtClean="0">
                <a:solidFill>
                  <a:srgbClr val="0070C0"/>
                </a:solidFill>
              </a:rPr>
              <a:t>French</a:t>
            </a:r>
            <a:r>
              <a:rPr lang="en-US" sz="2400" dirty="0" smtClean="0"/>
              <a:t> cardinals declared the election </a:t>
            </a:r>
            <a:r>
              <a:rPr lang="en-US" sz="2400" u="sng" dirty="0" smtClean="0">
                <a:solidFill>
                  <a:srgbClr val="0070C0"/>
                </a:solidFill>
              </a:rPr>
              <a:t>invalid</a:t>
            </a:r>
          </a:p>
          <a:p>
            <a:pPr lvl="2"/>
            <a:r>
              <a:rPr lang="en-US" dirty="0" smtClean="0"/>
              <a:t>They </a:t>
            </a:r>
            <a:r>
              <a:rPr lang="en-US" u="sng" dirty="0" smtClean="0">
                <a:solidFill>
                  <a:srgbClr val="0070C0"/>
                </a:solidFill>
              </a:rPr>
              <a:t>elected</a:t>
            </a:r>
            <a:r>
              <a:rPr lang="en-US" dirty="0" smtClean="0"/>
              <a:t> a Frenchman</a:t>
            </a:r>
          </a:p>
          <a:p>
            <a:pPr lvl="2"/>
            <a:r>
              <a:rPr lang="en-US" dirty="0" smtClean="0"/>
              <a:t>He lived in </a:t>
            </a:r>
            <a:r>
              <a:rPr lang="en-US" u="sng" dirty="0" smtClean="0">
                <a:solidFill>
                  <a:srgbClr val="0070C0"/>
                </a:solidFill>
              </a:rPr>
              <a:t>Avignon</a:t>
            </a:r>
          </a:p>
          <a:p>
            <a:r>
              <a:rPr lang="en-US" sz="2400" dirty="0" smtClean="0"/>
              <a:t>Began the </a:t>
            </a:r>
            <a:r>
              <a:rPr lang="en-US" sz="2400" b="1" u="sng" dirty="0" smtClean="0">
                <a:solidFill>
                  <a:srgbClr val="FF0000"/>
                </a:solidFill>
              </a:rPr>
              <a:t>Great Schism </a:t>
            </a:r>
            <a:r>
              <a:rPr lang="en-US" sz="2400" dirty="0" smtClean="0"/>
              <a:t>(1378-1417)</a:t>
            </a:r>
          </a:p>
          <a:p>
            <a:pPr lvl="1"/>
            <a:r>
              <a:rPr lang="en-US" sz="2400" dirty="0" smtClean="0"/>
              <a:t>Each pope </a:t>
            </a:r>
            <a:r>
              <a:rPr lang="en-US" sz="2400" u="sng" dirty="0" smtClean="0">
                <a:solidFill>
                  <a:srgbClr val="0070C0"/>
                </a:solidFill>
              </a:rPr>
              <a:t>denounced</a:t>
            </a:r>
            <a:r>
              <a:rPr lang="en-US" sz="2400" dirty="0" smtClean="0"/>
              <a:t> the other as the </a:t>
            </a:r>
            <a:r>
              <a:rPr lang="en-US" sz="2400" u="sng" dirty="0" smtClean="0">
                <a:solidFill>
                  <a:srgbClr val="0070C0"/>
                </a:solidFill>
              </a:rPr>
              <a:t>Anti-Christ</a:t>
            </a:r>
          </a:p>
          <a:p>
            <a:pPr lvl="2"/>
            <a:r>
              <a:rPr lang="en-US" dirty="0" smtClean="0"/>
              <a:t>Each lost power</a:t>
            </a:r>
          </a:p>
          <a:p>
            <a:r>
              <a:rPr lang="en-US" sz="2400" dirty="0" smtClean="0"/>
              <a:t>1417- a pope was elected </a:t>
            </a:r>
            <a:r>
              <a:rPr lang="en-US" sz="2400" u="sng" dirty="0" smtClean="0">
                <a:solidFill>
                  <a:srgbClr val="0070C0"/>
                </a:solidFill>
              </a:rPr>
              <a:t>everyone</a:t>
            </a:r>
            <a:r>
              <a:rPr lang="en-US" sz="2400" dirty="0" smtClean="0"/>
              <a:t> agreed to</a:t>
            </a:r>
          </a:p>
          <a:p>
            <a:pPr lvl="1"/>
            <a:r>
              <a:rPr lang="en-US" sz="2400" dirty="0" smtClean="0"/>
              <a:t>Great Schism led to </a:t>
            </a:r>
            <a:r>
              <a:rPr lang="en-US" sz="2400" u="sng" dirty="0" smtClean="0">
                <a:solidFill>
                  <a:srgbClr val="0070C0"/>
                </a:solidFill>
              </a:rPr>
              <a:t>protests</a:t>
            </a:r>
            <a:r>
              <a:rPr lang="en-US" sz="2400" dirty="0" smtClean="0"/>
              <a:t> wanting to end church corruption</a:t>
            </a:r>
          </a:p>
          <a:p>
            <a:pPr lvl="2"/>
            <a:r>
              <a:rPr lang="en-US" dirty="0" smtClean="0"/>
              <a:t>The Church lost much of its </a:t>
            </a:r>
            <a:r>
              <a:rPr lang="en-US" u="sng" dirty="0" smtClean="0">
                <a:solidFill>
                  <a:srgbClr val="0070C0"/>
                </a:solidFill>
              </a:rPr>
              <a:t>power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838200"/>
          </a:xfrm>
        </p:spPr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The Hundred Years War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59436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Political </a:t>
            </a:r>
            <a:r>
              <a:rPr lang="en-US" sz="2500" u="sng" dirty="0" smtClean="0">
                <a:solidFill>
                  <a:srgbClr val="0070C0"/>
                </a:solidFill>
              </a:rPr>
              <a:t>instability</a:t>
            </a:r>
            <a:r>
              <a:rPr lang="en-US" sz="2500" dirty="0" smtClean="0"/>
              <a:t> also plagued the Middle Ages</a:t>
            </a:r>
          </a:p>
          <a:p>
            <a:pPr lvl="1"/>
            <a:r>
              <a:rPr lang="en-US" sz="2500" u="sng" dirty="0" smtClean="0">
                <a:solidFill>
                  <a:srgbClr val="0070C0"/>
                </a:solidFill>
              </a:rPr>
              <a:t>England</a:t>
            </a:r>
            <a:r>
              <a:rPr lang="en-US" sz="2500" dirty="0" smtClean="0"/>
              <a:t> controlled a small area in France (</a:t>
            </a:r>
            <a:r>
              <a:rPr lang="en-US" sz="2500" u="sng" dirty="0" smtClean="0">
                <a:solidFill>
                  <a:srgbClr val="0070C0"/>
                </a:solidFill>
              </a:rPr>
              <a:t>Gascony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Philip VI tried to take it back</a:t>
            </a:r>
          </a:p>
          <a:p>
            <a:pPr lvl="2"/>
            <a:r>
              <a:rPr lang="en-US" sz="2500" dirty="0" smtClean="0"/>
              <a:t>1337- Edward III declared </a:t>
            </a:r>
            <a:r>
              <a:rPr lang="en-US" sz="2500" u="sng" dirty="0" smtClean="0">
                <a:solidFill>
                  <a:srgbClr val="0070C0"/>
                </a:solidFill>
              </a:rPr>
              <a:t>war</a:t>
            </a:r>
            <a:r>
              <a:rPr lang="en-US" sz="2500" dirty="0" smtClean="0"/>
              <a:t> (lasted until 1453)</a:t>
            </a:r>
          </a:p>
          <a:p>
            <a:pPr lvl="1"/>
            <a:r>
              <a:rPr lang="en-US" sz="2500" dirty="0" smtClean="0"/>
              <a:t>Turning point in warfare</a:t>
            </a:r>
          </a:p>
          <a:p>
            <a:pPr lvl="2"/>
            <a:r>
              <a:rPr lang="en-US" sz="2500" dirty="0" smtClean="0"/>
              <a:t>Peasant </a:t>
            </a:r>
            <a:r>
              <a:rPr lang="en-US" sz="2500" u="sng" dirty="0" smtClean="0">
                <a:solidFill>
                  <a:srgbClr val="0070C0"/>
                </a:solidFill>
              </a:rPr>
              <a:t>foot</a:t>
            </a:r>
            <a:r>
              <a:rPr lang="en-US" sz="2500" dirty="0" smtClean="0"/>
              <a:t> soldiers won chief battles</a:t>
            </a:r>
          </a:p>
          <a:p>
            <a:pPr lvl="2"/>
            <a:r>
              <a:rPr lang="en-US" sz="2500" dirty="0" smtClean="0"/>
              <a:t>English foot soldiers armed w/ </a:t>
            </a:r>
            <a:r>
              <a:rPr lang="en-US" sz="2500" u="sng" dirty="0" smtClean="0">
                <a:solidFill>
                  <a:srgbClr val="0070C0"/>
                </a:solidFill>
              </a:rPr>
              <a:t>pikes</a:t>
            </a:r>
            <a:r>
              <a:rPr lang="en-US" sz="2500" dirty="0" smtClean="0"/>
              <a:t> and </a:t>
            </a:r>
            <a:r>
              <a:rPr lang="en-US" sz="2500" u="sng" dirty="0" smtClean="0">
                <a:solidFill>
                  <a:srgbClr val="0070C0"/>
                </a:solidFill>
              </a:rPr>
              <a:t>longbows</a:t>
            </a:r>
          </a:p>
          <a:p>
            <a:pPr lvl="1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major battle- </a:t>
            </a:r>
            <a:r>
              <a:rPr lang="en-US" sz="2500" u="sng" dirty="0" smtClean="0">
                <a:solidFill>
                  <a:srgbClr val="0070C0"/>
                </a:solidFill>
              </a:rPr>
              <a:t>Crecy</a:t>
            </a:r>
            <a:r>
              <a:rPr lang="en-US" sz="2500" dirty="0" smtClean="0"/>
              <a:t> in 1346</a:t>
            </a:r>
          </a:p>
          <a:p>
            <a:pPr lvl="2"/>
            <a:r>
              <a:rPr lang="en-US" sz="2500" dirty="0" smtClean="0"/>
              <a:t>English </a:t>
            </a:r>
            <a:r>
              <a:rPr lang="en-US" sz="2500" u="sng" dirty="0" smtClean="0">
                <a:solidFill>
                  <a:srgbClr val="0070C0"/>
                </a:solidFill>
              </a:rPr>
              <a:t>archers</a:t>
            </a:r>
            <a:r>
              <a:rPr lang="en-US" sz="2500" dirty="0" smtClean="0"/>
              <a:t> slaughtered French </a:t>
            </a:r>
            <a:r>
              <a:rPr lang="en-US" sz="2500" u="sng" dirty="0" smtClean="0">
                <a:solidFill>
                  <a:srgbClr val="0070C0"/>
                </a:solidFill>
              </a:rPr>
              <a:t>cavalry</a:t>
            </a:r>
          </a:p>
          <a:p>
            <a:pPr lvl="2"/>
            <a:r>
              <a:rPr lang="en-US" sz="2500" dirty="0" smtClean="0"/>
              <a:t>King Henry V was eager to </a:t>
            </a:r>
            <a:r>
              <a:rPr lang="en-US" sz="2500" u="sng" dirty="0" smtClean="0">
                <a:solidFill>
                  <a:srgbClr val="0070C0"/>
                </a:solidFill>
              </a:rPr>
              <a:t>conquer</a:t>
            </a:r>
            <a:r>
              <a:rPr lang="en-US" sz="2500" dirty="0" smtClean="0"/>
              <a:t> France</a:t>
            </a:r>
          </a:p>
          <a:p>
            <a:pPr lvl="3"/>
            <a:r>
              <a:rPr lang="en-US" sz="2500" dirty="0" smtClean="0"/>
              <a:t>Not enough </a:t>
            </a:r>
            <a:r>
              <a:rPr lang="en-US" sz="2500" u="sng" dirty="0" smtClean="0">
                <a:solidFill>
                  <a:srgbClr val="0070C0"/>
                </a:solidFill>
              </a:rPr>
              <a:t>resources</a:t>
            </a:r>
          </a:p>
          <a:p>
            <a:pPr lvl="1"/>
            <a:r>
              <a:rPr lang="en-US" sz="2500" dirty="0" smtClean="0"/>
              <a:t>Battle of </a:t>
            </a:r>
            <a:r>
              <a:rPr lang="en-US" sz="2500" u="sng" dirty="0" smtClean="0">
                <a:solidFill>
                  <a:srgbClr val="0070C0"/>
                </a:solidFill>
              </a:rPr>
              <a:t>Agincourt-</a:t>
            </a:r>
            <a:r>
              <a:rPr lang="en-US" sz="2500" dirty="0" smtClean="0"/>
              <a:t> 1,500 French nobles died</a:t>
            </a:r>
          </a:p>
          <a:p>
            <a:pPr lvl="2"/>
            <a:r>
              <a:rPr lang="en-US" sz="2500" dirty="0" smtClean="0"/>
              <a:t>England </a:t>
            </a:r>
            <a:r>
              <a:rPr lang="en-US" sz="2500" u="sng" dirty="0" smtClean="0">
                <a:solidFill>
                  <a:srgbClr val="0070C0"/>
                </a:solidFill>
              </a:rPr>
              <a:t>controlled</a:t>
            </a:r>
            <a:r>
              <a:rPr lang="en-US" sz="2500" dirty="0" smtClean="0"/>
              <a:t> N. France</a:t>
            </a: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838200"/>
          </a:xfrm>
        </p:spPr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The Hundred Years War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5943600"/>
          </a:xfrm>
        </p:spPr>
        <p:txBody>
          <a:bodyPr>
            <a:normAutofit/>
          </a:bodyPr>
          <a:lstStyle/>
          <a:p>
            <a:r>
              <a:rPr lang="en-US" sz="2600" b="1" u="sng" dirty="0" smtClean="0">
                <a:solidFill>
                  <a:srgbClr val="FF0000"/>
                </a:solidFill>
              </a:rPr>
              <a:t>Joan of Arc- </a:t>
            </a:r>
            <a:r>
              <a:rPr lang="en-US" sz="2600" dirty="0" smtClean="0"/>
              <a:t>stepped in to help </a:t>
            </a:r>
            <a:r>
              <a:rPr lang="en-US" sz="2600" u="sng" dirty="0" smtClean="0">
                <a:solidFill>
                  <a:srgbClr val="0070C0"/>
                </a:solidFill>
              </a:rPr>
              <a:t>France</a:t>
            </a:r>
            <a:r>
              <a:rPr lang="en-US" sz="2600" dirty="0" smtClean="0"/>
              <a:t> and timid ruler, </a:t>
            </a:r>
            <a:r>
              <a:rPr lang="en-US" sz="2600" u="sng" dirty="0" smtClean="0">
                <a:solidFill>
                  <a:srgbClr val="0070C0"/>
                </a:solidFill>
              </a:rPr>
              <a:t>Charles</a:t>
            </a:r>
          </a:p>
          <a:p>
            <a:pPr lvl="1"/>
            <a:r>
              <a:rPr lang="en-US" sz="2600" dirty="0" smtClean="0"/>
              <a:t>Born 1412- deeply </a:t>
            </a:r>
            <a:r>
              <a:rPr lang="en-US" sz="2600" u="sng" dirty="0" smtClean="0">
                <a:solidFill>
                  <a:srgbClr val="0070C0"/>
                </a:solidFill>
              </a:rPr>
              <a:t>religious</a:t>
            </a:r>
          </a:p>
          <a:p>
            <a:pPr lvl="1"/>
            <a:r>
              <a:rPr lang="en-US" sz="2600" dirty="0" smtClean="0"/>
              <a:t>Believed </a:t>
            </a:r>
            <a:r>
              <a:rPr lang="en-US" sz="2600" u="sng" dirty="0" smtClean="0">
                <a:solidFill>
                  <a:srgbClr val="0070C0"/>
                </a:solidFill>
              </a:rPr>
              <a:t>saints</a:t>
            </a:r>
            <a:r>
              <a:rPr lang="en-US" sz="2600" dirty="0" smtClean="0"/>
              <a:t> came to her and told her to </a:t>
            </a:r>
            <a:r>
              <a:rPr lang="en-US" sz="2600" u="sng" dirty="0" smtClean="0">
                <a:solidFill>
                  <a:srgbClr val="0070C0"/>
                </a:solidFill>
              </a:rPr>
              <a:t>free</a:t>
            </a:r>
            <a:r>
              <a:rPr lang="en-US" sz="2600" dirty="0" smtClean="0"/>
              <a:t> France</a:t>
            </a:r>
          </a:p>
          <a:p>
            <a:pPr lvl="2"/>
            <a:r>
              <a:rPr lang="en-US" sz="2600" dirty="0" smtClean="0"/>
              <a:t>Charles let her go to </a:t>
            </a:r>
            <a:r>
              <a:rPr lang="en-US" sz="2600" u="sng" dirty="0" smtClean="0">
                <a:solidFill>
                  <a:srgbClr val="0070C0"/>
                </a:solidFill>
              </a:rPr>
              <a:t>Orleans</a:t>
            </a:r>
          </a:p>
          <a:p>
            <a:pPr lvl="3"/>
            <a:r>
              <a:rPr lang="en-US" sz="2600" dirty="0" smtClean="0"/>
              <a:t>She inspired the army and </a:t>
            </a:r>
            <a:r>
              <a:rPr lang="en-US" sz="2600" u="sng" dirty="0" smtClean="0">
                <a:solidFill>
                  <a:srgbClr val="0070C0"/>
                </a:solidFill>
              </a:rPr>
              <a:t>captured</a:t>
            </a:r>
            <a:r>
              <a:rPr lang="en-US" sz="2600" dirty="0" smtClean="0"/>
              <a:t> the city (</a:t>
            </a:r>
            <a:r>
              <a:rPr lang="en-US" sz="2600" u="sng" dirty="0" smtClean="0">
                <a:solidFill>
                  <a:srgbClr val="0070C0"/>
                </a:solidFill>
              </a:rPr>
              <a:t>17</a:t>
            </a:r>
            <a:r>
              <a:rPr lang="en-US" sz="2600" dirty="0" smtClean="0"/>
              <a:t> yrs. old)</a:t>
            </a:r>
          </a:p>
          <a:p>
            <a:pPr lvl="1"/>
            <a:r>
              <a:rPr lang="en-US" sz="2600" dirty="0" smtClean="0"/>
              <a:t>1430- The </a:t>
            </a:r>
            <a:r>
              <a:rPr lang="en-US" sz="2600" b="1" u="sng" dirty="0" smtClean="0">
                <a:solidFill>
                  <a:srgbClr val="FF0000"/>
                </a:solidFill>
              </a:rPr>
              <a:t>Inquisition</a:t>
            </a:r>
            <a:r>
              <a:rPr lang="en-US" sz="2600" dirty="0" smtClean="0"/>
              <a:t> tried her for </a:t>
            </a:r>
            <a:r>
              <a:rPr lang="en-US" sz="2600" u="sng" dirty="0" smtClean="0">
                <a:solidFill>
                  <a:srgbClr val="0070C0"/>
                </a:solidFill>
              </a:rPr>
              <a:t>witchcraft</a:t>
            </a:r>
            <a:r>
              <a:rPr lang="en-US" sz="2600" dirty="0" smtClean="0"/>
              <a:t> and </a:t>
            </a:r>
            <a:r>
              <a:rPr lang="en-US" sz="2600" u="sng" dirty="0" smtClean="0">
                <a:solidFill>
                  <a:srgbClr val="0070C0"/>
                </a:solidFill>
              </a:rPr>
              <a:t>executed</a:t>
            </a:r>
            <a:r>
              <a:rPr lang="en-US" sz="2600" dirty="0" smtClean="0"/>
              <a:t> her</a:t>
            </a:r>
          </a:p>
          <a:p>
            <a:pPr lvl="2"/>
            <a:r>
              <a:rPr lang="en-US" sz="2600" u="sng" dirty="0" smtClean="0">
                <a:solidFill>
                  <a:srgbClr val="0070C0"/>
                </a:solidFill>
              </a:rPr>
              <a:t>French</a:t>
            </a:r>
            <a:r>
              <a:rPr lang="en-US" sz="2600" dirty="0" smtClean="0"/>
              <a:t> won the war in 1453</a:t>
            </a:r>
          </a:p>
          <a:p>
            <a:pPr lvl="3"/>
            <a:r>
              <a:rPr lang="en-US" sz="2600" dirty="0" smtClean="0"/>
              <a:t>They were </a:t>
            </a:r>
            <a:r>
              <a:rPr lang="en-US" sz="2600" u="sng" dirty="0" smtClean="0">
                <a:solidFill>
                  <a:srgbClr val="0070C0"/>
                </a:solidFill>
              </a:rPr>
              <a:t>inspired</a:t>
            </a:r>
            <a:r>
              <a:rPr lang="en-US" sz="2600" dirty="0" smtClean="0"/>
              <a:t> by her</a:t>
            </a:r>
          </a:p>
          <a:p>
            <a:pPr lvl="4"/>
            <a:r>
              <a:rPr lang="en-US" sz="2600" dirty="0" smtClean="0"/>
              <a:t>(used </a:t>
            </a:r>
            <a:r>
              <a:rPr lang="en-US" sz="2600" u="sng" dirty="0" smtClean="0">
                <a:solidFill>
                  <a:srgbClr val="0070C0"/>
                </a:solidFill>
              </a:rPr>
              <a:t>gunpowder</a:t>
            </a:r>
            <a:r>
              <a:rPr lang="en-US" sz="2600" dirty="0" smtClean="0"/>
              <a:t> for </a:t>
            </a:r>
            <a:r>
              <a:rPr lang="en-US" sz="2600" u="sng" dirty="0" smtClean="0">
                <a:solidFill>
                  <a:srgbClr val="0070C0"/>
                </a:solidFill>
              </a:rPr>
              <a:t>cannons</a:t>
            </a:r>
            <a:r>
              <a:rPr lang="en-US" sz="2600" dirty="0" smtClean="0"/>
              <a:t> for the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time)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4876800"/>
            <a:ext cx="2057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Inquisition is the court of the Catholic Church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800" y="4800600"/>
            <a:ext cx="2057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1785</TotalTime>
  <Words>752</Words>
  <Application>Microsoft Macintosh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PowerPoint Presentation</vt:lpstr>
      <vt:lpstr>The Late Middle Ages</vt:lpstr>
      <vt:lpstr>Reform of the Papacy</vt:lpstr>
      <vt:lpstr>Reform of the Papacy</vt:lpstr>
      <vt:lpstr>The Black Death</vt:lpstr>
      <vt:lpstr>The Decline of Church Power</vt:lpstr>
      <vt:lpstr>The Decline of Church Power</vt:lpstr>
      <vt:lpstr>The Hundred Years War</vt:lpstr>
      <vt:lpstr>The Hundred Years War</vt:lpstr>
      <vt:lpstr>Political Recovery</vt:lpstr>
    </vt:vector>
  </TitlesOfParts>
  <Company>Dunklin R-V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Late Middle Ages</dc:title>
  <dc:creator>afitzgerald</dc:creator>
  <cp:lastModifiedBy>Amy Fitzgerald</cp:lastModifiedBy>
  <cp:revision>32</cp:revision>
  <dcterms:created xsi:type="dcterms:W3CDTF">2009-09-24T16:39:02Z</dcterms:created>
  <dcterms:modified xsi:type="dcterms:W3CDTF">2013-09-12T15:14:58Z</dcterms:modified>
</cp:coreProperties>
</file>