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16"/>
  </p:notesMasterIdLst>
  <p:sldIdLst>
    <p:sldId id="268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E09DD-C6AD-4D4F-BCA8-BA46A5A5803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82DE1-C935-4B2A-B7B5-4912BFE7D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82DE1-C935-4B2A-B7B5-4912BFE7DB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E55562E-AF4D-4C28-BA8E-DB56B1137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/>
              <a:pPr/>
              <a:t>2/25/16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/>
              <a:pPr/>
              <a:t>2/25/16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2E0966-3808-4D58-AF43-838492497755}" type="datetime1">
              <a:rPr lang="en-US" smtClean="0"/>
              <a:pPr/>
              <a:t>2/25/16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 xmlns:p14="http://schemas.microsoft.com/office/powerpoint/2010/main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image" Target="../media/image3.png"/><Relationship Id="rId5" Type="http://schemas.openxmlformats.org/officeDocument/2006/relationships/hyperlink" Target="fscstart%20/gwh%20/3%20101" TargetMode="External"/><Relationship Id="rId6" Type="http://schemas.openxmlformats.org/officeDocument/2006/relationships/image" Target="../media/image4.png"/><Relationship Id="rId7" Type="http://schemas.openxmlformats.org/officeDocument/2006/relationships/hyperlink" Target="Presentation%20Plus!%20gwh:Extras:PPlus!%20gwh%20Help" TargetMode="Externa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ds.yahoo.com/_ylt=A0PDoX9SGH5NzD8AahiJzbkF;_ylu=X3oDMTBxbWxlNGdlBHBvcwMxMgRzZWMDc3IEdnRpZANJMTM1Xzg1/SIG=1l555rbj1/EXP=1300138194/**http:/images.search.yahoo.com/images/view?back=http://images.search.yahoo.com/search/images?p=Great+britain&amp;ei=utf-8&amp;fr=yfp-t-701&amp;w=1280&amp;h=800&amp;imgurl=images2.fanpop.com/image/photos/13500000/Great-Britain-Flag-great-britain-13511736-1280-800.jpg&amp;rurl=http://www.fanpop.com/spots/great-britain/images/13511736/title/great-britain-flag-wallpaper&amp;size=122KB&amp;name=Great+Britain+Fl...&amp;p=Great+britain&amp;oid=51cb54bee231952c3240cb62d5d0a946&amp;fr2=&amp;no=12&amp;tt=1430000&amp;sigr=12shv2j8e&amp;sigi=12v9hu3ne&amp;sigb=12imu78in&amp;.crumb=BgJywgzsJdJ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15" descr="DF19-0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200" b="0">
                <a:solidFill>
                  <a:schemeClr val="tx1"/>
                </a:solidFill>
              </a:rPr>
              <a:t>Click the mouse button or press the</a:t>
            </a:r>
            <a:br>
              <a:rPr lang="en-US" sz="1200" b="0">
                <a:solidFill>
                  <a:schemeClr val="tx1"/>
                </a:solidFill>
              </a:rPr>
            </a:br>
            <a:r>
              <a:rPr lang="en-US" sz="1200" b="0">
                <a:solidFill>
                  <a:schemeClr val="tx1"/>
                </a:solidFill>
              </a:rPr>
              <a:t>Space Bar to display the answers.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688" y="1196975"/>
            <a:ext cx="2643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70C0"/>
                </a:solidFill>
              </a:rPr>
              <a:t>The flying shuttle and the water-powered loom both caused the need for more thread.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14750" y="1014413"/>
            <a:ext cx="2624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70C0"/>
                </a:solidFill>
              </a:rPr>
              <a:t>The spinning jenny met the need for more thread.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43713" y="1376363"/>
            <a:ext cx="2178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70C0"/>
                </a:solidFill>
              </a:rPr>
              <a:t>Production increased.</a:t>
            </a:r>
          </a:p>
        </p:txBody>
      </p:sp>
      <p:pic>
        <p:nvPicPr>
          <p:cNvPr id="11" name="Picture 5" descr="GWH-B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windows_help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17" descr="apple_help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24400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in the US- miles of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railroads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canals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were built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Robert Fulton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built the first paddle-wheel </a:t>
            </a:r>
            <a:r>
              <a:rPr lang="en-US" sz="2000" dirty="0" smtClean="0">
                <a:solidFill>
                  <a:srgbClr val="55554A"/>
                </a:solidFill>
              </a:rPr>
              <a:t>steamboat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the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Clermont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in 1807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1860, thousands of these boats were on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rivers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lakes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and even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ocean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Railroad was the most </a:t>
            </a:r>
            <a:r>
              <a:rPr lang="en-US" dirty="0" smtClean="0">
                <a:solidFill>
                  <a:srgbClr val="55554A"/>
                </a:solidFill>
              </a:rPr>
              <a:t>important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 of transportation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Went from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miles of track in 1830 to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30,000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miles in 1860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turned the US into a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massive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market for goods</a:t>
            </a:r>
          </a:p>
          <a:p>
            <a:pPr lvl="1"/>
            <a:r>
              <a:rPr lang="en-US" dirty="0" smtClean="0">
                <a:solidFill>
                  <a:srgbClr val="55554A"/>
                </a:solidFill>
              </a:rPr>
              <a:t>Labor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came from the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farm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population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were </a:t>
            </a:r>
            <a:r>
              <a:rPr lang="en-US" sz="2000" dirty="0" smtClean="0">
                <a:solidFill>
                  <a:srgbClr val="55554A"/>
                </a:solidFill>
              </a:rPr>
              <a:t>women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rgbClr val="55554A"/>
                </a:solidFill>
              </a:rPr>
              <a:t>girls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(primarily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textile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factories)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Sometimes entire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families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would work in the same factory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 descr="http://rds.yahoo.com/_ylt=A0PDoTC5GX5NwzEAQ0KjzbkF/SIG=12e1luaju/EXP=1300138553/**http%3a/steamboats.bethesdatech.net/images/bh_steam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81400"/>
            <a:ext cx="1981200" cy="219747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Population and Urban Growth</a:t>
            </a:r>
          </a:p>
          <a:p>
            <a:pPr lvl="1"/>
            <a:r>
              <a:rPr lang="en-US" sz="2200" dirty="0" smtClean="0"/>
              <a:t>During the Rev. </a:t>
            </a:r>
            <a:r>
              <a:rPr lang="en-US" sz="2200" dirty="0" smtClean="0">
                <a:solidFill>
                  <a:srgbClr val="55554A"/>
                </a:solidFill>
              </a:rPr>
              <a:t>cities </a:t>
            </a:r>
            <a:r>
              <a:rPr lang="en-US" sz="2200" dirty="0" smtClean="0"/>
              <a:t>grew and two new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en-US" sz="2200" dirty="0" smtClean="0"/>
              <a:t> classes were created: industrial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middle</a:t>
            </a:r>
            <a:r>
              <a:rPr lang="en-US" sz="2200" dirty="0" smtClean="0"/>
              <a:t> class and industrial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working</a:t>
            </a:r>
            <a:r>
              <a:rPr lang="en-US" sz="2200" dirty="0" smtClean="0"/>
              <a:t> class</a:t>
            </a:r>
          </a:p>
          <a:p>
            <a:pPr lvl="1"/>
            <a:r>
              <a:rPr lang="en-US" sz="2200" dirty="0" smtClean="0"/>
              <a:t>Pop. in </a:t>
            </a:r>
            <a:r>
              <a:rPr lang="en-US" sz="2200" dirty="0" smtClean="0">
                <a:solidFill>
                  <a:srgbClr val="55554A"/>
                </a:solidFill>
              </a:rPr>
              <a:t>Europe </a:t>
            </a:r>
            <a:r>
              <a:rPr lang="en-US" sz="2200" dirty="0" smtClean="0"/>
              <a:t>increased (1750-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140</a:t>
            </a:r>
            <a:r>
              <a:rPr lang="en-US" sz="2200" dirty="0" smtClean="0"/>
              <a:t> m, 1850-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266</a:t>
            </a:r>
            <a:r>
              <a:rPr lang="en-US" sz="2200" dirty="0" smtClean="0"/>
              <a:t> m)</a:t>
            </a:r>
          </a:p>
          <a:p>
            <a:pPr lvl="2"/>
            <a:r>
              <a:rPr lang="en-US" sz="2200" dirty="0" smtClean="0"/>
              <a:t>Decline in </a:t>
            </a:r>
            <a:r>
              <a:rPr lang="en-US" sz="2200" dirty="0" smtClean="0">
                <a:solidFill>
                  <a:srgbClr val="55554A"/>
                </a:solidFill>
              </a:rPr>
              <a:t>death </a:t>
            </a:r>
            <a:r>
              <a:rPr lang="en-US" sz="2200" dirty="0" smtClean="0"/>
              <a:t>rates</a:t>
            </a:r>
          </a:p>
          <a:p>
            <a:pPr lvl="2"/>
            <a:r>
              <a:rPr lang="en-US" sz="2200" dirty="0" smtClean="0"/>
              <a:t>Increased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food</a:t>
            </a:r>
            <a:r>
              <a:rPr lang="en-US" sz="2200" dirty="0" smtClean="0"/>
              <a:t> supply</a:t>
            </a:r>
          </a:p>
          <a:p>
            <a:pPr lvl="3"/>
            <a:r>
              <a:rPr lang="en-US" sz="2200" dirty="0" smtClean="0"/>
              <a:t>Exception-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Irish potato famine</a:t>
            </a:r>
            <a:r>
              <a:rPr lang="en-US" sz="2200" dirty="0" smtClean="0"/>
              <a:t>- 1840’s</a:t>
            </a:r>
          </a:p>
          <a:p>
            <a:pPr lvl="1"/>
            <a:r>
              <a:rPr lang="en-US" sz="2200" dirty="0" smtClean="0"/>
              <a:t>Cities were home to many </a:t>
            </a:r>
            <a:r>
              <a:rPr lang="en-US" sz="2200" dirty="0" smtClean="0">
                <a:solidFill>
                  <a:srgbClr val="55554A"/>
                </a:solidFill>
              </a:rPr>
              <a:t>industries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 moved in from the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country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find work, taking the new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railroads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2"/>
            <a:r>
              <a:rPr lang="en-US" sz="2200" dirty="0" smtClean="0"/>
              <a:t>Many </a:t>
            </a:r>
            <a:r>
              <a:rPr lang="en-US" sz="2200" dirty="0" smtClean="0"/>
              <a:t>lived in </a:t>
            </a:r>
            <a:r>
              <a:rPr lang="en-US" sz="2200" dirty="0" smtClean="0">
                <a:solidFill>
                  <a:srgbClr val="55554A"/>
                </a:solidFill>
              </a:rPr>
              <a:t>miserable </a:t>
            </a:r>
            <a:r>
              <a:rPr lang="en-US" sz="2200" dirty="0" smtClean="0"/>
              <a:t>conditions</a:t>
            </a:r>
          </a:p>
          <a:p>
            <a:pPr lvl="3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prompted urban social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reformers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call for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cleaning up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cities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http://rds.yahoo.com/_ylt=A0PDoX3.GX5NzX4AB9KjzbkF/SIG=12gfm20hj/EXP=1300138622/**http%3a/www.news.cornell.edu/Chronicle/96/10.31.96/potat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200400"/>
            <a:ext cx="2438400" cy="161108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Middle Class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Rev replaced the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commercial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capitalism of the </a:t>
            </a:r>
            <a:r>
              <a:rPr lang="en-US" sz="1800" dirty="0" smtClean="0">
                <a:solidFill>
                  <a:srgbClr val="55554A"/>
                </a:solidFill>
              </a:rPr>
              <a:t>Middle Ages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industrial capitalism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–an economic system based on industrial production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produced the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industrial middle class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 who </a:t>
            </a:r>
            <a:r>
              <a:rPr lang="en-US" sz="1800" dirty="0" smtClean="0">
                <a:solidFill>
                  <a:srgbClr val="55554A"/>
                </a:solidFill>
              </a:rPr>
              <a:t>built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factories,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bought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machines, and figured out </a:t>
            </a:r>
            <a:r>
              <a:rPr lang="en-US" sz="1800" dirty="0" smtClean="0">
                <a:solidFill>
                  <a:srgbClr val="55554A"/>
                </a:solidFill>
              </a:rPr>
              <a:t>where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markets were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characteristics were </a:t>
            </a:r>
            <a:r>
              <a:rPr lang="en-US" sz="1800" dirty="0" smtClean="0">
                <a:solidFill>
                  <a:srgbClr val="55554A"/>
                </a:solidFill>
              </a:rPr>
              <a:t>initiative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vision,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ambition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and money making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Working Class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workers faced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horrible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working conditions with hours ranging from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hours a day,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days a week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job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security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no min. </a:t>
            </a:r>
            <a:r>
              <a:rPr lang="en-US" dirty="0" smtClean="0">
                <a:solidFill>
                  <a:srgbClr val="55554A"/>
                </a:solidFill>
              </a:rPr>
              <a:t>wage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hot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temps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Britain, women and children made up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2/3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cotton industry’s workforce.</a:t>
            </a:r>
          </a:p>
          <a:p>
            <a:pPr lvl="3"/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Factory Act of 1833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 9 as the min age to work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from ages 9 to 13 could work only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hours a day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Those between ages 13 and 18 could work only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hours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r>
              <a:rPr lang="en-US" sz="2800" dirty="0" smtClean="0"/>
              <a:t>Women</a:t>
            </a:r>
          </a:p>
          <a:p>
            <a:pPr lvl="1"/>
            <a:r>
              <a:rPr lang="en-US" sz="2400" dirty="0" smtClean="0"/>
              <a:t>Worked more in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textile</a:t>
            </a:r>
            <a:r>
              <a:rPr lang="en-US" sz="2400" dirty="0" smtClean="0"/>
              <a:t> factories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Unskilled</a:t>
            </a:r>
            <a:r>
              <a:rPr lang="en-US" sz="2000" dirty="0" smtClean="0"/>
              <a:t> and paid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½</a:t>
            </a:r>
            <a:r>
              <a:rPr lang="en-US" sz="2000" dirty="0" smtClean="0"/>
              <a:t> of what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men</a:t>
            </a:r>
            <a:r>
              <a:rPr lang="en-US" sz="2000" dirty="0" smtClean="0"/>
              <a:t> made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Excessive </a:t>
            </a:r>
            <a:r>
              <a:rPr lang="en-US" sz="2000" dirty="0" smtClean="0">
                <a:solidFill>
                  <a:srgbClr val="55554A"/>
                </a:solidFill>
              </a:rPr>
              <a:t>working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hours for women were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outlawed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1844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roles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Married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men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were now expected to </a:t>
            </a:r>
            <a:r>
              <a:rPr lang="en-US" sz="2000" dirty="0" smtClean="0">
                <a:solidFill>
                  <a:srgbClr val="55554A"/>
                </a:solidFill>
              </a:rPr>
              <a:t>support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family,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Married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women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were to take care of the home and perform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low-paying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jobs in the home, like taking in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laundry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to help the family survive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http://rds.yahoo.com/_ylt=A0PDoX00Gn5NLX0AL.KjzbkF/SIG=12gsf2q9k/EXP=1300138676/**http%3a/www.mainepreservation.com/dayswork/images/RAG_S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876800"/>
            <a:ext cx="2438400" cy="1765331"/>
          </a:xfrm>
          <a:prstGeom prst="rect">
            <a:avLst/>
          </a:prstGeom>
          <a:noFill/>
        </p:spPr>
      </p:pic>
      <p:pic>
        <p:nvPicPr>
          <p:cNvPr id="2052" name="Picture 4" descr="http://rds.yahoo.com/_ylt=A0PDoX1vGn5NMgIAG5CjzbkF/SIG=13cp3vcr0/EXP=1300138735/**http%3a/www.londonderrynh.net/wp-content/uploads/2010/01/20100125Lowell_Mills_Draw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569" y="4953000"/>
            <a:ext cx="2372306" cy="173010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Early Socialism</a:t>
            </a:r>
          </a:p>
          <a:p>
            <a:pPr lvl="1"/>
            <a:r>
              <a:rPr lang="en-US" sz="2400" dirty="0" smtClean="0"/>
              <a:t>Pitiful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conditions</a:t>
            </a:r>
            <a:r>
              <a:rPr lang="en-US" sz="2400" dirty="0" smtClean="0"/>
              <a:t> led to a movement called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Socialism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Society, usually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government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owns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controls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some means of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production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–such as factories and utilities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 socialism -believed in the </a:t>
            </a:r>
            <a:r>
              <a:rPr lang="en-US" sz="2400" dirty="0" smtClean="0">
                <a:solidFill>
                  <a:srgbClr val="55554A"/>
                </a:solidFill>
              </a:rPr>
              <a:t>equality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all people and wanted to replace </a:t>
            </a:r>
            <a:r>
              <a:rPr lang="en-US" sz="2400" dirty="0" smtClean="0">
                <a:solidFill>
                  <a:srgbClr val="55554A"/>
                </a:solidFill>
              </a:rPr>
              <a:t>competition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cooperation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Later </a:t>
            </a:r>
            <a:r>
              <a:rPr lang="en-US" sz="2400" dirty="0" smtClean="0">
                <a:solidFill>
                  <a:srgbClr val="55554A"/>
                </a:solidFill>
              </a:rPr>
              <a:t>socialists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said this wasn’t </a:t>
            </a:r>
            <a:r>
              <a:rPr lang="en-US" sz="2400" dirty="0" smtClean="0">
                <a:solidFill>
                  <a:srgbClr val="55554A"/>
                </a:solidFill>
              </a:rPr>
              <a:t>practical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Called them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utopian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socialists</a:t>
            </a:r>
            <a:endParaRPr lang="en-US" sz="20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419600"/>
            <a:ext cx="3810000" cy="2224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800600"/>
            <a:ext cx="1499616" cy="1828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686800" cy="1470025"/>
          </a:xfrm>
        </p:spPr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pic>
        <p:nvPicPr>
          <p:cNvPr id="14338" name="Picture 2" descr="The Spinning Jen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252905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rds.yahoo.com/_ylt=A0PDoX_pF35NQzsALFajzbkF/SIG=12be8c9dp/EXP=1300138089/**http%3a/www.bcrkt.net/Canada2004July/Canada04-007-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124200"/>
            <a:ext cx="2352675" cy="1821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http://rds.yahoo.com/_ylt=A0PDoX8lGH5NJT4AczijzbkF/SIG=12h6vn0ji/EXP=1300138149/**http%3a/witneyblanketstory.org.uk/multimed/images/WP0028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0558" y="3124201"/>
            <a:ext cx="2536242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Spinning Jenny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41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Water-powered loom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Flying Shuttle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Why did the Industrial Revolution begin in Britain?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What new inventions led to increased industrialization?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What are the positive and negative effects of the Industrial Revolution?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Industrial Revolution began in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Great Britain</a:t>
            </a:r>
          </a:p>
          <a:p>
            <a:pPr lvl="1"/>
            <a:r>
              <a:rPr lang="en-US" sz="2400" dirty="0" smtClean="0"/>
              <a:t>5 reasons</a:t>
            </a:r>
          </a:p>
          <a:p>
            <a:pPr lvl="2"/>
            <a:r>
              <a:rPr lang="en-US" sz="2400" dirty="0" smtClean="0"/>
              <a:t>Improved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farming</a:t>
            </a:r>
            <a:r>
              <a:rPr lang="en-US" sz="2400" dirty="0" smtClean="0"/>
              <a:t> methods</a:t>
            </a:r>
          </a:p>
          <a:p>
            <a:pPr lvl="2"/>
            <a:r>
              <a:rPr lang="en-US" sz="2400" dirty="0" smtClean="0"/>
              <a:t>Because of more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food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55554A"/>
                </a:solidFill>
              </a:rPr>
              <a:t>population </a:t>
            </a:r>
            <a:r>
              <a:rPr lang="en-US" sz="2400" dirty="0" smtClean="0"/>
              <a:t>grew</a:t>
            </a:r>
          </a:p>
          <a:p>
            <a:pPr lvl="2"/>
            <a:r>
              <a:rPr lang="en-US" sz="2400" dirty="0" smtClean="0"/>
              <a:t>Britain had a supply of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money</a:t>
            </a:r>
            <a:r>
              <a:rPr lang="en-US" sz="2400" dirty="0" smtClean="0"/>
              <a:t> to invest in new </a:t>
            </a:r>
            <a:r>
              <a:rPr lang="en-US" sz="2400" dirty="0" smtClean="0">
                <a:solidFill>
                  <a:srgbClr val="55554A"/>
                </a:solidFill>
              </a:rPr>
              <a:t>machinery</a:t>
            </a:r>
          </a:p>
          <a:p>
            <a:pPr lvl="2"/>
            <a:r>
              <a:rPr lang="en-US" sz="2400" dirty="0" smtClean="0"/>
              <a:t>Plentiful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natural</a:t>
            </a:r>
            <a:r>
              <a:rPr lang="en-US" sz="2400" dirty="0" smtClean="0"/>
              <a:t> resources</a:t>
            </a:r>
          </a:p>
          <a:p>
            <a:pPr lvl="2"/>
            <a:r>
              <a:rPr lang="en-US" sz="2400" dirty="0" smtClean="0"/>
              <a:t>Supply of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markets</a:t>
            </a:r>
            <a:r>
              <a:rPr lang="en-US" sz="2400" dirty="0" smtClean="0"/>
              <a:t> to sell their goods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6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2362200" cy="1476375"/>
          </a:xfrm>
          <a:prstGeom prst="rect">
            <a:avLst/>
          </a:prstGeom>
          <a:noFill/>
        </p:spPr>
      </p:pic>
      <p:pic>
        <p:nvPicPr>
          <p:cNvPr id="11268" name="Picture 4" descr="map-great-brit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519247"/>
            <a:ext cx="1828800" cy="211015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Cotton Industry</a:t>
            </a:r>
          </a:p>
          <a:p>
            <a:pPr lvl="1"/>
            <a:r>
              <a:rPr lang="en-US" sz="2400" dirty="0" smtClean="0"/>
              <a:t>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Century- Britain </a:t>
            </a:r>
            <a:r>
              <a:rPr lang="en-US" sz="2400" dirty="0" smtClean="0">
                <a:solidFill>
                  <a:srgbClr val="55554A"/>
                </a:solidFill>
              </a:rPr>
              <a:t>surged</a:t>
            </a:r>
            <a:r>
              <a:rPr lang="en-US" sz="2400" dirty="0" smtClean="0">
                <a:solidFill>
                  <a:srgbClr val="10253F"/>
                </a:solidFill>
              </a:rPr>
              <a:t> </a:t>
            </a:r>
            <a:r>
              <a:rPr lang="en-US" sz="2400" dirty="0" smtClean="0"/>
              <a:t>ahead in production of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cotton</a:t>
            </a:r>
            <a:r>
              <a:rPr lang="en-US" sz="2400" dirty="0" smtClean="0"/>
              <a:t> goods</a:t>
            </a:r>
          </a:p>
          <a:p>
            <a:pPr lvl="2"/>
            <a:r>
              <a:rPr lang="en-US" sz="2000" dirty="0" smtClean="0"/>
              <a:t>Before-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Cottage Industry</a:t>
            </a:r>
            <a:r>
              <a:rPr lang="en-US" sz="2000" dirty="0" smtClean="0"/>
              <a:t>- goods made in the </a:t>
            </a:r>
            <a:r>
              <a:rPr lang="en-US" sz="2000" dirty="0" smtClean="0">
                <a:solidFill>
                  <a:srgbClr val="55554A"/>
                </a:solidFill>
              </a:rPr>
              <a:t>home</a:t>
            </a:r>
          </a:p>
          <a:p>
            <a:pPr lvl="1"/>
            <a:r>
              <a:rPr lang="en-US" sz="2400" dirty="0" smtClean="0"/>
              <a:t>New inventions- 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Flying shuttle</a:t>
            </a:r>
            <a:r>
              <a:rPr lang="en-US" sz="2000" dirty="0" smtClean="0"/>
              <a:t>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spinning jenny</a:t>
            </a:r>
            <a:r>
              <a:rPr lang="en-US" sz="2000" dirty="0" smtClean="0"/>
              <a:t>, 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water-powered loom</a:t>
            </a:r>
          </a:p>
          <a:p>
            <a:pPr lvl="3"/>
            <a:r>
              <a:rPr lang="en-US" sz="2000" dirty="0" smtClean="0"/>
              <a:t>These made the process more efficient</a:t>
            </a:r>
          </a:p>
          <a:p>
            <a:pPr lvl="3"/>
            <a:r>
              <a:rPr lang="en-US" sz="2000" dirty="0" smtClean="0"/>
              <a:t>More efficient to bring workers to the machines in factories</a:t>
            </a:r>
          </a:p>
          <a:p>
            <a:pPr lvl="1"/>
            <a:r>
              <a:rPr lang="en-US" sz="2400" dirty="0" smtClean="0"/>
              <a:t>James Watt improved the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steam</a:t>
            </a:r>
            <a:r>
              <a:rPr lang="en-US" sz="2400" dirty="0" smtClean="0"/>
              <a:t> engine</a:t>
            </a:r>
          </a:p>
          <a:p>
            <a:pPr lvl="2"/>
            <a:r>
              <a:rPr lang="en-US" sz="2000" dirty="0" smtClean="0"/>
              <a:t>Powered by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coal</a:t>
            </a:r>
          </a:p>
          <a:p>
            <a:pPr lvl="2"/>
            <a:r>
              <a:rPr lang="en-US" sz="2000" dirty="0" smtClean="0"/>
              <a:t>Mills no longer had to be by </a:t>
            </a:r>
            <a:r>
              <a:rPr lang="en-US" sz="2000" dirty="0" smtClean="0">
                <a:solidFill>
                  <a:srgbClr val="55554A"/>
                </a:solidFill>
              </a:rPr>
              <a:t>water</a:t>
            </a:r>
          </a:p>
          <a:p>
            <a:pPr lvl="1"/>
            <a:r>
              <a:rPr lang="en-US" sz="2400" dirty="0" smtClean="0"/>
              <a:t>By 1840, cotton cloth was Britain’s most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important</a:t>
            </a:r>
            <a:r>
              <a:rPr lang="en-US" sz="2400" dirty="0" smtClean="0"/>
              <a:t> export</a:t>
            </a:r>
          </a:p>
          <a:p>
            <a:pPr lvl="2"/>
            <a:r>
              <a:rPr lang="en-US" sz="2000" dirty="0" smtClean="0"/>
              <a:t>Sold all over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Coal &amp; Iron Industry</a:t>
            </a:r>
          </a:p>
          <a:p>
            <a:pPr lvl="1"/>
            <a:r>
              <a:rPr lang="en-US" sz="2400" dirty="0" smtClean="0"/>
              <a:t>Because the steam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engine</a:t>
            </a:r>
            <a:r>
              <a:rPr lang="en-US" sz="2400" dirty="0" smtClean="0"/>
              <a:t> now ran on coal, the coal </a:t>
            </a:r>
            <a:r>
              <a:rPr lang="en-US" sz="2400" dirty="0" smtClean="0">
                <a:solidFill>
                  <a:srgbClr val="55554A"/>
                </a:solidFill>
              </a:rPr>
              <a:t>industry </a:t>
            </a:r>
            <a:r>
              <a:rPr lang="en-US" sz="2400" dirty="0" smtClean="0"/>
              <a:t>expanded</a:t>
            </a:r>
          </a:p>
          <a:p>
            <a:pPr lvl="1"/>
            <a:r>
              <a:rPr lang="en-US" sz="2400" dirty="0" smtClean="0"/>
              <a:t>It, also, transformed the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iron</a:t>
            </a:r>
            <a:r>
              <a:rPr lang="en-US" sz="2400" dirty="0" smtClean="0"/>
              <a:t> industry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Henry </a:t>
            </a:r>
            <a:r>
              <a:rPr lang="en-US" sz="2000" u="sng" dirty="0" err="1" smtClean="0">
                <a:solidFill>
                  <a:schemeClr val="accent1">
                    <a:lumMod val="75000"/>
                  </a:schemeClr>
                </a:solidFill>
              </a:rPr>
              <a:t>Cort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invented a process,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puddling</a:t>
            </a:r>
            <a:r>
              <a:rPr lang="en-US" sz="2000" dirty="0" smtClean="0"/>
              <a:t>, that allowed better quality of iron</a:t>
            </a:r>
          </a:p>
          <a:p>
            <a:pPr lvl="3"/>
            <a:r>
              <a:rPr lang="en-US" sz="1800" dirty="0" smtClean="0">
                <a:solidFill>
                  <a:srgbClr val="55554A"/>
                </a:solidFill>
              </a:rPr>
              <a:t>Quadrupled </a:t>
            </a:r>
            <a:r>
              <a:rPr lang="en-US" sz="1800" dirty="0" smtClean="0"/>
              <a:t>production</a:t>
            </a:r>
          </a:p>
          <a:p>
            <a:pPr lvl="2"/>
            <a:r>
              <a:rPr lang="en-US" sz="2000" dirty="0" smtClean="0"/>
              <a:t>1740</a:t>
            </a:r>
            <a:r>
              <a:rPr lang="en-US" sz="2000" dirty="0" smtClean="0"/>
              <a:t>- They produced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17,000</a:t>
            </a:r>
            <a:r>
              <a:rPr lang="en-US" sz="2000" dirty="0" smtClean="0"/>
              <a:t> tons of iron</a:t>
            </a:r>
          </a:p>
          <a:p>
            <a:pPr lvl="2"/>
            <a:r>
              <a:rPr lang="en-US" sz="2000" dirty="0" smtClean="0"/>
              <a:t>By 1852, they produced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3 m</a:t>
            </a:r>
            <a:r>
              <a:rPr lang="en-US" sz="2000" dirty="0" smtClean="0"/>
              <a:t> tons of iron </a:t>
            </a:r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 smtClean="0"/>
              <a:t>annually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80" y="4191000"/>
            <a:ext cx="2912820" cy="2527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Railroads</a:t>
            </a:r>
          </a:p>
          <a:p>
            <a:pPr lvl="1"/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Railroads</a:t>
            </a:r>
            <a:r>
              <a:rPr lang="en-US" dirty="0" smtClean="0"/>
              <a:t> were crucial to the Industrial Rev.</a:t>
            </a:r>
          </a:p>
          <a:p>
            <a:pPr lvl="2"/>
            <a:r>
              <a:rPr lang="en-US" dirty="0" smtClean="0"/>
              <a:t>Efficient way to move goods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</a:rPr>
              <a:t>Rocket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was used on the first </a:t>
            </a:r>
            <a:r>
              <a:rPr lang="en-US" dirty="0" smtClean="0">
                <a:solidFill>
                  <a:srgbClr val="55554A"/>
                </a:solidFill>
              </a:rPr>
              <a:t>public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line, which opened in 1830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Went from </a:t>
            </a:r>
            <a:r>
              <a:rPr lang="en-US" sz="1800" dirty="0" smtClean="0">
                <a:solidFill>
                  <a:srgbClr val="55554A"/>
                </a:solidFill>
              </a:rPr>
              <a:t>Manchester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1800" dirty="0" smtClean="0">
                <a:solidFill>
                  <a:srgbClr val="55554A"/>
                </a:solidFill>
              </a:rPr>
              <a:t>Liverpool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Pulled a 40 ton train at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mph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1850, trains were going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mph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GB had more than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6,000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miles of track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Advantages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Provided new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jobs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Goods became less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expensive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sales= more demand</a:t>
            </a:r>
          </a:p>
          <a:p>
            <a:pPr lvl="4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to more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factories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800" dirty="0" smtClean="0">
                <a:solidFill>
                  <a:srgbClr val="55554A"/>
                </a:solidFill>
              </a:rPr>
              <a:t>machines</a:t>
            </a:r>
          </a:p>
          <a:p>
            <a:pPr lvl="4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jobs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cycle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was the basic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feature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Industrial Revolution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194" name="Picture 2" descr="http://rds.yahoo.com/_ylt=A0PDoTDlGH5N2DMAO_ejzbkF/SIG=132dm2490/EXP=1300138341/**http%3a/www.solarnavigator.net/inventors/inventor_images/stephensons_roc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124200"/>
            <a:ext cx="2663501" cy="23717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Factories</a:t>
            </a:r>
          </a:p>
          <a:p>
            <a:pPr lvl="1"/>
            <a:r>
              <a:rPr lang="en-US" sz="2800" dirty="0" smtClean="0"/>
              <a:t>Factories created a new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labor</a:t>
            </a:r>
            <a:r>
              <a:rPr lang="en-US" sz="2800" dirty="0" smtClean="0"/>
              <a:t> system</a:t>
            </a:r>
          </a:p>
          <a:p>
            <a:pPr lvl="2"/>
            <a:r>
              <a:rPr lang="en-US" sz="2400" dirty="0" smtClean="0"/>
              <a:t>To keep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machines</a:t>
            </a:r>
            <a:r>
              <a:rPr lang="en-US" sz="2400" dirty="0" smtClean="0"/>
              <a:t> going constantly, workers had to work in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shifts</a:t>
            </a:r>
          </a:p>
          <a:p>
            <a:pPr lvl="2"/>
            <a:r>
              <a:rPr lang="en-US" sz="2400" dirty="0" smtClean="0"/>
              <a:t>Workers trained to work the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same</a:t>
            </a:r>
            <a:r>
              <a:rPr lang="en-US" sz="2400" dirty="0" smtClean="0"/>
              <a:t> hours </a:t>
            </a:r>
            <a:r>
              <a:rPr lang="en-US" sz="2400" dirty="0" smtClean="0">
                <a:solidFill>
                  <a:srgbClr val="55554A"/>
                </a:solidFill>
              </a:rPr>
              <a:t>everyday </a:t>
            </a:r>
            <a:r>
              <a:rPr lang="en-US" sz="2400" dirty="0" smtClean="0"/>
              <a:t>and do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repetitive</a:t>
            </a:r>
            <a:r>
              <a:rPr lang="en-US" sz="2400" dirty="0" smtClean="0"/>
              <a:t> work</a:t>
            </a:r>
          </a:p>
          <a:p>
            <a:pPr lvl="3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early industrialist said his goal was “to make the men into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machines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that cannot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err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http://rds.yahoo.com/_ylt=A0PDoTAXGX5N6jQAO_OjzbkF/SIG=12igd6ed1/EXP=1300138391/**http%3a/www.vintagemaineimages.com/media/images/450/75/6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105400"/>
            <a:ext cx="2017059" cy="1600200"/>
          </a:xfrm>
          <a:prstGeom prst="rect">
            <a:avLst/>
          </a:prstGeom>
          <a:noFill/>
        </p:spPr>
      </p:pic>
      <p:pic>
        <p:nvPicPr>
          <p:cNvPr id="7172" name="Picture 4" descr="http://rds.yahoo.com/_ylt=A0PDoTA7GX5NVTgAyayjzbkF/SIG=13fp55c83/EXP=1300138427/**http%3a/www.ou.edu/class/arch4443/1858%2520and%2520All%2520That/Boston%2520Manufactu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181600"/>
            <a:ext cx="2019300" cy="15301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Europe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Industrial Revolution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spread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other parts of the world at </a:t>
            </a:r>
            <a:r>
              <a:rPr lang="en-US" sz="2400" dirty="0" smtClean="0">
                <a:solidFill>
                  <a:srgbClr val="55554A"/>
                </a:solidFill>
              </a:rPr>
              <a:t>different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speeds.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Belgium, France, and Germany were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industrialize</a:t>
            </a:r>
          </a:p>
          <a:p>
            <a:pPr lvl="3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governments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built </a:t>
            </a:r>
            <a:r>
              <a:rPr lang="en-US" sz="2000" dirty="0" smtClean="0">
                <a:solidFill>
                  <a:srgbClr val="55554A"/>
                </a:solidFill>
              </a:rPr>
              <a:t>infrastructure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such as canals and railroads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 America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hit the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too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1800,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out of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American workers 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were farmers</a:t>
            </a:r>
          </a:p>
          <a:p>
            <a:pPr lvl="3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1860-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out of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went from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5 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30 m</a:t>
            </a:r>
          </a:p>
          <a:p>
            <a:pPr lvl="3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cities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http://rds.yahoo.com/_ylt=A0PDoTCAGX5NODIAgyijzbkF/SIG=12u66u2fb/EXP=1300138496/**http%3a/www.non-solo-arte.com/image-files/borsig-factory-in-moabit-1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038600"/>
            <a:ext cx="3314700" cy="21726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303</TotalTime>
  <Words>922</Words>
  <Application>Microsoft Macintosh PowerPoint</Application>
  <PresentationFormat>On-screen Show (4:3)</PresentationFormat>
  <Paragraphs>141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Decatur</vt:lpstr>
      <vt:lpstr>PowerPoint Presentation</vt:lpstr>
      <vt:lpstr>The Industrial Revolution</vt:lpstr>
      <vt:lpstr>Big Ideas</vt:lpstr>
      <vt:lpstr>Great Britain</vt:lpstr>
      <vt:lpstr>Great Britain</vt:lpstr>
      <vt:lpstr>Great Britain</vt:lpstr>
      <vt:lpstr>Great Britain</vt:lpstr>
      <vt:lpstr>Great Britain</vt:lpstr>
      <vt:lpstr>Spread of Industrialization</vt:lpstr>
      <vt:lpstr>Spread of Industrialization</vt:lpstr>
      <vt:lpstr>Social Impact in Europe</vt:lpstr>
      <vt:lpstr>Social Impact in Europe</vt:lpstr>
      <vt:lpstr>Social Impact in Europe</vt:lpstr>
      <vt:lpstr>Social Impact in Europe</vt:lpstr>
    </vt:vector>
  </TitlesOfParts>
  <Company>Dunklin R-V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afitzgerald</dc:creator>
  <cp:lastModifiedBy>Amy Fitzgerald</cp:lastModifiedBy>
  <cp:revision>28</cp:revision>
  <dcterms:created xsi:type="dcterms:W3CDTF">2011-03-01T19:37:46Z</dcterms:created>
  <dcterms:modified xsi:type="dcterms:W3CDTF">2016-02-25T14:24:35Z</dcterms:modified>
</cp:coreProperties>
</file>