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63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32D610-30FD-4EE7-8FE1-66FF5E3B655F}" type="datetimeFigureOut">
              <a:rPr lang="en-US" smtClean="0"/>
              <a:pPr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C2ED90-FB95-44BE-97F0-5B9491E07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Presentation%20Plus!%20gwh:Extras:PPlus!%20gwh%20Help" TargetMode="External"/><Relationship Id="rId5" Type="http://schemas.openxmlformats.org/officeDocument/2006/relationships/image" Target="../media/image3.png"/><Relationship Id="rId4" Type="http://schemas.openxmlformats.org/officeDocument/2006/relationships/hyperlink" Target="fscstart%20/gwh%20/3%2010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9G_bF_K1uxJQ8EAsXujzbkF/SIG=13lkcur3s/EXP=1240344650/**http:/bp1.blogger.com/_zM8tantxg24/R7m0-3rDxTI/AAAAAAAAAWY/taBkK0paEbY/S269/fdr+new+deal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9G_bI9p1exJbUoBMMejzbkF/SIG=12j43fn91/EXP=1240344297/**http:/www.20thcenturyinteractive.org/images/photos/Unit2_5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9G_bHKy1OxJz_YA55GjzbkF/SIG=11s0r2kb7/EXP=1240344114/**http:/coranix.org/killers/mussolini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rds.yahoo.com/_ylt=A9G_bF9V1OxJa7MAWsSjzbkF/SIG=12fnernlo/EXP=1240344021/**http:/italy.indymedia.org:666/uploads/2005/05/stalin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F24-0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black">
          <a:xfrm>
            <a:off x="2400300" y="6435725"/>
            <a:ext cx="43815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sz="1200" b="0">
                <a:solidFill>
                  <a:schemeClr val="tx1"/>
                </a:solidFill>
              </a:rPr>
              <a:t>Click the mouse button or press the</a:t>
            </a:r>
            <a:br>
              <a:rPr lang="en-US" sz="1200" b="0">
                <a:solidFill>
                  <a:schemeClr val="tx1"/>
                </a:solidFill>
              </a:rPr>
            </a:br>
            <a:r>
              <a:rPr lang="en-US" sz="1200" b="0">
                <a:solidFill>
                  <a:schemeClr val="tx1"/>
                </a:solidFill>
              </a:rPr>
              <a:t>Space Bar to display the answers.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23863" y="1003300"/>
            <a:ext cx="2528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2A00DE"/>
                </a:solidFill>
                <a:latin typeface="Arial" pitchFamily="34" charset="0"/>
                <a:cs typeface="Arial" pitchFamily="34" charset="0"/>
              </a:rPr>
              <a:t>people standing in </a:t>
            </a:r>
            <a:r>
              <a:rPr lang="en-US" b="0" dirty="0" smtClean="0">
                <a:solidFill>
                  <a:srgbClr val="2A00DE"/>
                </a:solidFill>
                <a:latin typeface="Arial" pitchFamily="34" charset="0"/>
                <a:cs typeface="Arial" pitchFamily="34" charset="0"/>
              </a:rPr>
              <a:t>a bread </a:t>
            </a:r>
            <a:r>
              <a:rPr lang="en-US" b="0" dirty="0">
                <a:solidFill>
                  <a:srgbClr val="2A00DE"/>
                </a:solidFill>
                <a:latin typeface="Arial" pitchFamily="34" charset="0"/>
                <a:cs typeface="Arial" pitchFamily="34" charset="0"/>
              </a:rPr>
              <a:t>line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705225" y="1182688"/>
            <a:ext cx="2624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2A00DE"/>
                </a:solidFill>
                <a:latin typeface="Arial" pitchFamily="34" charset="0"/>
                <a:cs typeface="Arial" pitchFamily="34" charset="0"/>
              </a:rPr>
              <a:t>free food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892925" y="914400"/>
            <a:ext cx="22510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b="0" dirty="0">
                <a:solidFill>
                  <a:srgbClr val="2A00DE"/>
                </a:solidFill>
                <a:latin typeface="Arial" pitchFamily="34" charset="0"/>
                <a:cs typeface="Arial" pitchFamily="34" charset="0"/>
              </a:rPr>
              <a:t>They are out of work and have no money to buy food.</a:t>
            </a:r>
          </a:p>
        </p:txBody>
      </p:sp>
      <p:pic>
        <p:nvPicPr>
          <p:cNvPr id="10" name="Picture 5" descr="GWH-Bback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063" y="6462713"/>
            <a:ext cx="393700" cy="388937"/>
          </a:xfrm>
          <a:prstGeom prst="rect">
            <a:avLst/>
          </a:prstGeom>
          <a:noFill/>
        </p:spPr>
      </p:pic>
      <p:pic>
        <p:nvPicPr>
          <p:cNvPr id="11" name="Picture 17" descr="windows_help">
            <a:hlinkClick r:id="rId4" action="ppaction://program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" name="Picture 18" descr="apple_help">
            <a:hlinkClick r:id="rId6" action="ppaction://program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53338" y="6459538"/>
            <a:ext cx="393700" cy="355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2167128"/>
          </a:xfrm>
        </p:spPr>
        <p:txBody>
          <a:bodyPr>
            <a:noAutofit/>
          </a:bodyPr>
          <a:lstStyle/>
          <a:p>
            <a:r>
              <a:rPr lang="en-US" sz="8000" dirty="0" smtClean="0"/>
              <a:t>The Great Depression</a:t>
            </a:r>
            <a:endParaRPr lang="en-US" sz="8000" dirty="0"/>
          </a:p>
        </p:txBody>
      </p:sp>
      <p:pic>
        <p:nvPicPr>
          <p:cNvPr id="19460" name="Picture 4" descr="http://rds.yahoo.com/_ylt=A9G_bDmt0exJZq0AHeyjzbkF/SIG=12h0bean7/EXP=1240343341/**http%3A/www.loc.gov/rr/print/swann/herblock/images/s03382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683" y="2809279"/>
            <a:ext cx="2771317" cy="4048721"/>
          </a:xfrm>
          <a:prstGeom prst="rect">
            <a:avLst/>
          </a:prstGeom>
          <a:noFill/>
        </p:spPr>
      </p:pic>
      <p:pic>
        <p:nvPicPr>
          <p:cNvPr id="19462" name="Picture 6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971800"/>
            <a:ext cx="1819275" cy="2381250"/>
          </a:xfrm>
          <a:prstGeom prst="rect">
            <a:avLst/>
          </a:prstGeom>
          <a:noFill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648200"/>
            <a:ext cx="1981200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3505200"/>
            <a:ext cx="2018489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70437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dirty="0" smtClean="0"/>
              <a:t>What problems existed due to an uneasy peace after WWI?</a:t>
            </a:r>
          </a:p>
          <a:p>
            <a:pPr marL="514350" indent="-514350">
              <a:spcAft>
                <a:spcPts val="120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dirty="0" smtClean="0"/>
              <a:t>How did the Depression affect various countries around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Uneasy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Treaty of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Versailles</a:t>
            </a:r>
            <a:r>
              <a:rPr lang="en-US" sz="2800" dirty="0" smtClean="0"/>
              <a:t> created repeated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border</a:t>
            </a:r>
            <a:r>
              <a:rPr lang="en-US" sz="2800" dirty="0" smtClean="0"/>
              <a:t> disputes among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nations</a:t>
            </a:r>
            <a:r>
              <a:rPr lang="en-US" sz="2800" dirty="0" smtClean="0"/>
              <a:t> and Germans were determined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change</a:t>
            </a:r>
            <a:r>
              <a:rPr lang="en-US" sz="2800" dirty="0" smtClean="0"/>
              <a:t> it.</a:t>
            </a:r>
          </a:p>
          <a:p>
            <a:pPr lvl="1"/>
            <a:r>
              <a:rPr lang="en-US" sz="2800" dirty="0" smtClean="0"/>
              <a:t>League of Nations did not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solve</a:t>
            </a:r>
            <a:r>
              <a:rPr lang="en-US" sz="2800" dirty="0" smtClean="0"/>
              <a:t> the new conflicts</a:t>
            </a:r>
          </a:p>
          <a:p>
            <a:pPr lvl="2"/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US</a:t>
            </a:r>
            <a:r>
              <a:rPr lang="en-US" sz="2800" dirty="0" smtClean="0"/>
              <a:t> didn’t join</a:t>
            </a:r>
          </a:p>
          <a:p>
            <a:pPr lvl="2"/>
            <a:r>
              <a:rPr lang="en-US" sz="2800" dirty="0" smtClean="0"/>
              <a:t>League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members</a:t>
            </a:r>
            <a:r>
              <a:rPr lang="en-US" sz="2800" dirty="0" smtClean="0"/>
              <a:t> couldn’t agree to use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force</a:t>
            </a:r>
          </a:p>
          <a:p>
            <a:pPr lvl="1"/>
            <a:r>
              <a:rPr lang="en-US" sz="2800" dirty="0" smtClean="0"/>
              <a:t>French wanted it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strictly</a:t>
            </a:r>
            <a:r>
              <a:rPr lang="en-US" sz="2800" dirty="0" smtClean="0"/>
              <a:t> enforced</a:t>
            </a:r>
          </a:p>
          <a:p>
            <a:pPr lvl="2"/>
            <a:r>
              <a:rPr lang="en-US" sz="2800" dirty="0" smtClean="0"/>
              <a:t>Germans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couldn’t</a:t>
            </a:r>
            <a:r>
              <a:rPr lang="en-US" sz="2800" dirty="0" smtClean="0"/>
              <a:t> pay back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reparations</a:t>
            </a:r>
            <a:r>
              <a:rPr lang="en-US" sz="2800" dirty="0" smtClean="0"/>
              <a:t>, so the French occupied the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Ruhr Valley</a:t>
            </a:r>
            <a:r>
              <a:rPr lang="en-US" sz="2800" dirty="0" smtClean="0"/>
              <a:t>, an industrial and mining center</a:t>
            </a:r>
          </a:p>
          <a:p>
            <a:pPr lvl="3"/>
            <a:r>
              <a:rPr lang="en-US" sz="2800" dirty="0" smtClean="0"/>
              <a:t>They planned to take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reparations</a:t>
            </a:r>
            <a:r>
              <a:rPr lang="en-US" sz="2800" dirty="0" smtClean="0"/>
              <a:t> from German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Uneasy Peace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763000" cy="556260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2800" dirty="0" smtClean="0"/>
              <a:t>German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workers</a:t>
            </a:r>
            <a:r>
              <a:rPr lang="en-US" sz="2800" dirty="0" smtClean="0"/>
              <a:t> went on strike</a:t>
            </a:r>
          </a:p>
          <a:p>
            <a:pPr lvl="2"/>
            <a:r>
              <a:rPr lang="en-US" sz="2800" dirty="0" smtClean="0"/>
              <a:t>Gov’t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printed</a:t>
            </a:r>
            <a:r>
              <a:rPr lang="en-US" sz="2800" dirty="0" smtClean="0"/>
              <a:t> more money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pay</a:t>
            </a:r>
            <a:r>
              <a:rPr lang="en-US" sz="2800" dirty="0" smtClean="0"/>
              <a:t> workers</a:t>
            </a:r>
          </a:p>
          <a:p>
            <a:pPr lvl="3"/>
            <a:r>
              <a:rPr lang="en-US" sz="2800" dirty="0" smtClean="0"/>
              <a:t>Made the German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mark</a:t>
            </a:r>
            <a:r>
              <a:rPr lang="en-US" sz="2800" dirty="0" smtClean="0"/>
              <a:t> useless because of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inflation</a:t>
            </a:r>
          </a:p>
          <a:p>
            <a:r>
              <a:rPr lang="en-US" b="1" u="sng" dirty="0" smtClean="0">
                <a:solidFill>
                  <a:schemeClr val="tx2">
                    <a:lumMod val="10000"/>
                  </a:schemeClr>
                </a:solidFill>
              </a:rPr>
              <a:t>The Dawes Plan</a:t>
            </a:r>
            <a:r>
              <a:rPr lang="en-US" sz="2800" dirty="0" smtClean="0"/>
              <a:t>:  reduce reparation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payments</a:t>
            </a:r>
            <a:r>
              <a:rPr lang="en-US" sz="2800" dirty="0" smtClean="0"/>
              <a:t> to what they could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afford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$200 million </a:t>
            </a:r>
            <a:r>
              <a:rPr lang="en-US" sz="2800" dirty="0" smtClean="0"/>
              <a:t>went to Germany- led to heavy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American</a:t>
            </a:r>
            <a:r>
              <a:rPr lang="en-US" sz="2800" dirty="0" smtClean="0"/>
              <a:t> investment</a:t>
            </a:r>
          </a:p>
          <a:p>
            <a:r>
              <a:rPr lang="en-US" sz="2800" dirty="0" smtClean="0"/>
              <a:t>French and Germans became more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cooperative</a:t>
            </a:r>
          </a:p>
          <a:p>
            <a:pPr lvl="1"/>
            <a:r>
              <a:rPr lang="en-US" sz="3000" b="1" u="sng" dirty="0" smtClean="0">
                <a:solidFill>
                  <a:schemeClr val="tx2">
                    <a:lumMod val="10000"/>
                  </a:schemeClr>
                </a:solidFill>
              </a:rPr>
              <a:t>Treaty of Locarno- </a:t>
            </a:r>
            <a:r>
              <a:rPr lang="en-US" sz="2800" dirty="0" smtClean="0"/>
              <a:t>Germany’s western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borders</a:t>
            </a:r>
            <a:r>
              <a:rPr lang="en-US" sz="2800" dirty="0" smtClean="0"/>
              <a:t> wouldn’t be threatened</a:t>
            </a:r>
          </a:p>
          <a:p>
            <a:r>
              <a:rPr lang="en-US" sz="2800" dirty="0" smtClean="0"/>
              <a:t>1926-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Germany</a:t>
            </a:r>
            <a:r>
              <a:rPr lang="en-US" sz="2800" dirty="0" smtClean="0"/>
              <a:t> joined the L of N</a:t>
            </a:r>
          </a:p>
          <a:p>
            <a:r>
              <a:rPr lang="en-US" sz="2800" dirty="0" smtClean="0"/>
              <a:t>1928-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63</a:t>
            </a:r>
            <a:r>
              <a:rPr lang="en-US" sz="2800" dirty="0" smtClean="0"/>
              <a:t> nations signed the 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	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Kellogg-Briand Pact</a:t>
            </a:r>
          </a:p>
          <a:p>
            <a:pPr lvl="1"/>
            <a:r>
              <a:rPr lang="en-US" sz="2800" dirty="0" smtClean="0"/>
              <a:t>Pledged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renounce</a:t>
            </a:r>
            <a:r>
              <a:rPr lang="en-US" sz="2800" dirty="0" smtClean="0"/>
              <a:t> war</a:t>
            </a:r>
          </a:p>
          <a:p>
            <a:pPr lvl="2"/>
            <a:r>
              <a:rPr lang="en-US" sz="2800" dirty="0" smtClean="0"/>
              <a:t>No one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reduced</a:t>
            </a:r>
            <a:r>
              <a:rPr lang="en-US" sz="2800" dirty="0" smtClean="0"/>
              <a:t> their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military</a:t>
            </a:r>
          </a:p>
        </p:txBody>
      </p:sp>
      <p:pic>
        <p:nvPicPr>
          <p:cNvPr id="5122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29539"/>
            <a:ext cx="2286000" cy="1856233"/>
          </a:xfrm>
          <a:prstGeom prst="rect">
            <a:avLst/>
          </a:prstGeom>
          <a:noFill/>
        </p:spPr>
      </p:pic>
      <p:pic>
        <p:nvPicPr>
          <p:cNvPr id="17412" name="Picture 4" descr="http://faculty.polytechnic.org/gfeldmeth/kb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800600"/>
            <a:ext cx="3886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Depression- very low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economic</a:t>
            </a:r>
            <a:r>
              <a:rPr lang="en-US" sz="2800" dirty="0" smtClean="0"/>
              <a:t> activity and high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unemployment</a:t>
            </a:r>
          </a:p>
          <a:p>
            <a:r>
              <a:rPr lang="en-US" sz="2800" dirty="0" smtClean="0"/>
              <a:t>2 main causes</a:t>
            </a:r>
          </a:p>
          <a:p>
            <a:pPr lvl="1"/>
            <a:r>
              <a:rPr lang="en-US" sz="2800" dirty="0" smtClean="0"/>
              <a:t>1. Downturn in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economies</a:t>
            </a:r>
            <a:r>
              <a:rPr lang="en-US" sz="2800" dirty="0" smtClean="0"/>
              <a:t> of nations during the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half of the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1920’s</a:t>
            </a:r>
          </a:p>
          <a:p>
            <a:pPr lvl="1"/>
            <a:r>
              <a:rPr lang="en-US" sz="2800" dirty="0" smtClean="0"/>
              <a:t>2. Collapse of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US</a:t>
            </a:r>
            <a:r>
              <a:rPr lang="en-US" sz="2800" dirty="0" smtClean="0"/>
              <a:t> stock market in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1929</a:t>
            </a:r>
          </a:p>
          <a:p>
            <a:pPr lvl="2"/>
            <a:r>
              <a:rPr lang="en-US" sz="2800" dirty="0" smtClean="0"/>
              <a:t>Germany had been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borrowing</a:t>
            </a:r>
            <a:r>
              <a:rPr lang="en-US" sz="2800" dirty="0" smtClean="0"/>
              <a:t> $ since 1924, but American investors pulled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$</a:t>
            </a:r>
            <a:r>
              <a:rPr lang="en-US" sz="2800" dirty="0" smtClean="0"/>
              <a:t> out of Germany</a:t>
            </a:r>
          </a:p>
          <a:p>
            <a:pPr lvl="3"/>
            <a:r>
              <a:rPr lang="en-US" sz="2800" dirty="0" smtClean="0"/>
              <a:t>This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weakened</a:t>
            </a:r>
            <a:r>
              <a:rPr lang="en-US" sz="2800" dirty="0" smtClean="0"/>
              <a:t> banks around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Europe</a:t>
            </a:r>
          </a:p>
        </p:txBody>
      </p:sp>
      <p:pic>
        <p:nvPicPr>
          <p:cNvPr id="4098" name="Picture 2" descr="http://rds.yahoo.com/_ylt=A9G_bI99xOxJ.S8BfrejzbkF/SIG=147llobht/EXP=1240339965/**http%3A/blog.miragestudio7.com/wp-content/uploads2/2007/07/the_great_depression_stock_market_crash_black_tues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828800"/>
            <a:ext cx="2424684" cy="1036190"/>
          </a:xfrm>
          <a:prstGeom prst="rect">
            <a:avLst/>
          </a:prstGeom>
          <a:noFill/>
        </p:spPr>
      </p:pic>
      <p:pic>
        <p:nvPicPr>
          <p:cNvPr id="4100" name="Picture 4" descr="http://rds.yahoo.com/_ylt=A9G_bF7qxOxJjFsAFmGjzbkF/SIG=12sr76tuf/EXP=1240340074/**http%3A/www.mtholyoke.edu/courses/jchristi/econ100/images/depression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029200"/>
            <a:ext cx="1842721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6477000" cy="5181600"/>
          </a:xfrm>
        </p:spPr>
        <p:txBody>
          <a:bodyPr/>
          <a:lstStyle/>
          <a:p>
            <a:r>
              <a:rPr lang="en-US" sz="2800" dirty="0" smtClean="0"/>
              <a:t>As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trade</a:t>
            </a:r>
            <a:r>
              <a:rPr lang="en-US" sz="2800" dirty="0" smtClean="0"/>
              <a:t> and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production</a:t>
            </a:r>
            <a:r>
              <a:rPr lang="en-US" sz="2800" dirty="0" smtClean="0"/>
              <a:t> slowed, people lost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jobs</a:t>
            </a:r>
          </a:p>
          <a:p>
            <a:pPr lvl="1"/>
            <a:r>
              <a:rPr lang="en-US" sz="2800" dirty="0" smtClean="0"/>
              <a:t>Gov’ts didn’t know how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deal</a:t>
            </a:r>
            <a:r>
              <a:rPr lang="en-US" sz="2800" dirty="0" smtClean="0"/>
              <a:t> with the problems</a:t>
            </a:r>
          </a:p>
          <a:p>
            <a:pPr lvl="2"/>
            <a:r>
              <a:rPr lang="en-US" sz="2800" dirty="0" smtClean="0"/>
              <a:t>Tried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lower</a:t>
            </a:r>
            <a:r>
              <a:rPr lang="en-US" sz="2800" dirty="0" smtClean="0"/>
              <a:t> wages and raise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tariffs</a:t>
            </a:r>
          </a:p>
          <a:p>
            <a:pPr lvl="3"/>
            <a:r>
              <a:rPr lang="en-US" sz="2800" dirty="0" smtClean="0"/>
              <a:t>Made things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worse</a:t>
            </a:r>
          </a:p>
          <a:p>
            <a:pPr lvl="3"/>
            <a:r>
              <a:rPr lang="en-US" sz="2800" dirty="0" smtClean="0"/>
              <a:t>Many people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looked</a:t>
            </a:r>
            <a:r>
              <a:rPr lang="en-US" sz="2800" dirty="0" smtClean="0"/>
              <a:t> to leaders who proposed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simple</a:t>
            </a:r>
            <a:r>
              <a:rPr lang="en-US" sz="2800" dirty="0" smtClean="0"/>
              <a:t> solutions in return for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complete</a:t>
            </a:r>
            <a:r>
              <a:rPr lang="en-US" sz="2800" dirty="0" smtClean="0"/>
              <a:t> power</a:t>
            </a:r>
          </a:p>
          <a:p>
            <a:pPr lvl="3"/>
            <a:r>
              <a:rPr lang="en-US" sz="2800" dirty="0" smtClean="0"/>
              <a:t>Challenged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democratic</a:t>
            </a:r>
            <a:r>
              <a:rPr lang="en-US" sz="2800" dirty="0" smtClean="0"/>
              <a:t> nations</a:t>
            </a:r>
          </a:p>
        </p:txBody>
      </p:sp>
      <p:pic>
        <p:nvPicPr>
          <p:cNvPr id="2050" name="Picture 2" descr="http://rds.yahoo.com/_ylt=A9G_bDoFxexJuG0BJZ.jzbkF/SIG=12lnvps7j/EXP=1240340101/**http%3A/www.cog-ff.com/elijah/img/the%2520great%2520depres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81000"/>
            <a:ext cx="1447800" cy="1914446"/>
          </a:xfrm>
          <a:prstGeom prst="rect">
            <a:avLst/>
          </a:prstGeom>
          <a:noFill/>
        </p:spPr>
      </p:pic>
      <p:pic>
        <p:nvPicPr>
          <p:cNvPr id="2054" name="Picture 6" descr="http://rds.yahoo.com/_ylt=A9G_bDsj1OxJd84A.TqjzbkF/SIG=124hb118o/EXP=1240343971/**http%3A/www.indiadaily.org/images/nazi_hit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514600"/>
            <a:ext cx="1524000" cy="2121408"/>
          </a:xfrm>
          <a:prstGeom prst="rect">
            <a:avLst/>
          </a:prstGeom>
          <a:noFill/>
        </p:spPr>
      </p:pic>
      <p:pic>
        <p:nvPicPr>
          <p:cNvPr id="2056" name="Picture 8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96200" y="3474639"/>
            <a:ext cx="1447800" cy="1935561"/>
          </a:xfrm>
          <a:prstGeom prst="rect">
            <a:avLst/>
          </a:prstGeom>
          <a:noFill/>
        </p:spPr>
      </p:pic>
      <p:pic>
        <p:nvPicPr>
          <p:cNvPr id="2058" name="Picture 10" descr="View Imag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00800" y="4736852"/>
            <a:ext cx="1518742" cy="2121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152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John Maynard Keynes </a:t>
            </a:r>
            <a:r>
              <a:rPr lang="en-US" sz="2800" dirty="0" smtClean="0"/>
              <a:t>said that unemployment came from decline in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demand</a:t>
            </a:r>
            <a:r>
              <a:rPr lang="en-US" sz="2800" dirty="0" smtClean="0"/>
              <a:t>, not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overproduction</a:t>
            </a:r>
          </a:p>
          <a:p>
            <a:pPr lvl="1"/>
            <a:r>
              <a:rPr lang="en-US" sz="2800" dirty="0" smtClean="0"/>
              <a:t>Gov’t should finance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projects</a:t>
            </a:r>
            <a:r>
              <a:rPr lang="en-US" sz="2800" dirty="0" smtClean="0"/>
              <a:t> to put people to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work</a:t>
            </a:r>
          </a:p>
          <a:p>
            <a:pPr lvl="1"/>
            <a:r>
              <a:rPr lang="en-US" sz="2800" dirty="0" smtClean="0"/>
              <a:t>Many in his gov’t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ignored</a:t>
            </a:r>
            <a:r>
              <a:rPr lang="en-US" sz="2800" dirty="0" smtClean="0"/>
              <a:t> him.</a:t>
            </a:r>
          </a:p>
          <a:p>
            <a:r>
              <a:rPr lang="en-US" sz="2800" dirty="0" smtClean="0"/>
              <a:t>The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US</a:t>
            </a:r>
            <a:r>
              <a:rPr lang="en-US" sz="2800" dirty="0" smtClean="0"/>
              <a:t> was terribly affected too.</a:t>
            </a:r>
          </a:p>
          <a:p>
            <a:pPr lvl="1"/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12 million </a:t>
            </a:r>
            <a:r>
              <a:rPr lang="en-US" sz="2800" dirty="0" smtClean="0"/>
              <a:t>unemployed</a:t>
            </a:r>
          </a:p>
          <a:p>
            <a:pPr lvl="2"/>
            <a:r>
              <a:rPr lang="en-US" sz="3200" b="1" u="sng" dirty="0" smtClean="0">
                <a:solidFill>
                  <a:schemeClr val="tx2">
                    <a:lumMod val="10000"/>
                  </a:schemeClr>
                </a:solidFill>
              </a:rPr>
              <a:t>Franklin Delano Roosevelt </a:t>
            </a:r>
            <a:r>
              <a:rPr lang="en-US" sz="2800" dirty="0" smtClean="0"/>
              <a:t>instituted the </a:t>
            </a:r>
            <a:r>
              <a:rPr lang="en-US" sz="2800" b="1" u="sng" dirty="0" smtClean="0">
                <a:solidFill>
                  <a:schemeClr val="tx2">
                    <a:lumMod val="10000"/>
                  </a:schemeClr>
                </a:solidFill>
              </a:rPr>
              <a:t>New Deal</a:t>
            </a:r>
          </a:p>
          <a:p>
            <a:pPr lvl="3"/>
            <a:r>
              <a:rPr lang="en-US" sz="2800" dirty="0" smtClean="0"/>
              <a:t>The gov’t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created</a:t>
            </a:r>
            <a:r>
              <a:rPr lang="en-US" sz="2800" dirty="0" smtClean="0"/>
              <a:t> jobs by funding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public</a:t>
            </a:r>
            <a:r>
              <a:rPr lang="en-US" sz="28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works</a:t>
            </a:r>
            <a:r>
              <a:rPr lang="en-US" sz="28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projects</a:t>
            </a:r>
          </a:p>
          <a:p>
            <a:pPr lvl="3"/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Social Security Act- </a:t>
            </a:r>
            <a:r>
              <a:rPr lang="en-US" sz="2800" dirty="0" smtClean="0"/>
              <a:t>created a system of old-age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pensions</a:t>
            </a:r>
            <a:r>
              <a:rPr lang="en-US" sz="2800" dirty="0" smtClean="0"/>
              <a:t> and unemployment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insurance</a:t>
            </a:r>
          </a:p>
          <a:p>
            <a:r>
              <a:rPr lang="en-US" sz="2800" dirty="0" smtClean="0"/>
              <a:t>It was not until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WWII</a:t>
            </a:r>
            <a:r>
              <a:rPr lang="en-US" sz="2800" dirty="0" smtClean="0"/>
              <a:t> that American workers </a:t>
            </a:r>
            <a:r>
              <a:rPr lang="en-US" sz="2800" u="sng" dirty="0" smtClean="0">
                <a:solidFill>
                  <a:schemeClr val="tx2">
                    <a:lumMod val="10000"/>
                  </a:schemeClr>
                </a:solidFill>
              </a:rPr>
              <a:t>regained</a:t>
            </a:r>
            <a:r>
              <a:rPr lang="en-US" sz="2800" dirty="0" smtClean="0"/>
              <a:t> full employment</a:t>
            </a:r>
          </a:p>
        </p:txBody>
      </p:sp>
      <p:pic>
        <p:nvPicPr>
          <p:cNvPr id="3074" name="Picture 2" descr="http://rds.yahoo.com/_ylt=A9G_bDk9xOxJFZUAgoujzbkF/SIG=127qso16g/EXP=1240339901/**http%3A/thealewife.typepad.com/weblog/images/fd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600200"/>
            <a:ext cx="1752600" cy="2076832"/>
          </a:xfrm>
          <a:prstGeom prst="rect">
            <a:avLst/>
          </a:prstGeom>
          <a:noFill/>
        </p:spPr>
      </p:pic>
      <p:pic>
        <p:nvPicPr>
          <p:cNvPr id="5" name="Picture 4" descr="http://www.nynetresources.org/Future%20Grant%20Projects/Projects/greatdepression/us-veterans-straggle-from-capital-to-homelessn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114800"/>
            <a:ext cx="1808650" cy="1657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866</TotalTime>
  <Words>384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PowerPoint Presentation</vt:lpstr>
      <vt:lpstr>The Great Depression</vt:lpstr>
      <vt:lpstr>Big Ideas</vt:lpstr>
      <vt:lpstr>Uneasy Peace</vt:lpstr>
      <vt:lpstr>Uneasy Peace</vt:lpstr>
      <vt:lpstr>Great Depression</vt:lpstr>
      <vt:lpstr>Great Depression</vt:lpstr>
      <vt:lpstr>Great Depression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</dc:title>
  <dc:creator>afitzgerald</dc:creator>
  <cp:lastModifiedBy>Fitzgerald, Amy</cp:lastModifiedBy>
  <cp:revision>24</cp:revision>
  <dcterms:created xsi:type="dcterms:W3CDTF">2009-04-20T12:59:41Z</dcterms:created>
  <dcterms:modified xsi:type="dcterms:W3CDTF">2013-03-20T19:22:47Z</dcterms:modified>
</cp:coreProperties>
</file>