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FA"/>
    <a:srgbClr val="7679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F80DD9-AD04-4C12-AE44-A017F74AE4F3}" type="datetimeFigureOut">
              <a:rPr lang="en-US" smtClean="0"/>
              <a:pPr/>
              <a:t>4/12/2011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95D375-13E2-4F1A-AC27-C1259CFA3D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hyperlink" Target="Presentation%20Plus!%20gwh:Extras:PPlus!%20gwh%20Hel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fscstart%20/gwh%20/3%2010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F23-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200" b="0">
                <a:solidFill>
                  <a:schemeClr val="tx1"/>
                </a:solidFill>
              </a:rPr>
              <a:t>Click the mouse button or press the</a:t>
            </a:r>
            <a:br>
              <a:rPr lang="en-US" sz="1200" b="0">
                <a:solidFill>
                  <a:schemeClr val="tx1"/>
                </a:solidFill>
              </a:rPr>
            </a:br>
            <a:r>
              <a:rPr lang="en-US" sz="1200" b="0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2928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24FA"/>
                </a:solidFill>
              </a:rPr>
              <a:t>on November 11, at 5 </a:t>
            </a:r>
            <a:r>
              <a:rPr lang="en-US" sz="1200" b="0" dirty="0">
                <a:solidFill>
                  <a:srgbClr val="0024FA"/>
                </a:solidFill>
              </a:rPr>
              <a:t>A.M., </a:t>
            </a:r>
            <a:r>
              <a:rPr lang="en-US" b="0" dirty="0">
                <a:solidFill>
                  <a:srgbClr val="0024FA"/>
                </a:solidFill>
              </a:rPr>
              <a:t>Paris time in Paris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98863" y="1019175"/>
            <a:ext cx="262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24FA"/>
                </a:solidFill>
              </a:rPr>
              <a:t>at 11:00 </a:t>
            </a:r>
            <a:r>
              <a:rPr lang="en-US" sz="1200" b="0" dirty="0">
                <a:solidFill>
                  <a:srgbClr val="0024FA"/>
                </a:solidFill>
              </a:rPr>
              <a:t>A.M.</a:t>
            </a:r>
            <a:r>
              <a:rPr lang="en-US" b="0" dirty="0">
                <a:solidFill>
                  <a:srgbClr val="0024FA"/>
                </a:solidFill>
              </a:rPr>
              <a:t> Paris time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62738" y="1192213"/>
            <a:ext cx="1951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b="0" dirty="0">
                <a:solidFill>
                  <a:srgbClr val="0024FA"/>
                </a:solidFill>
              </a:rPr>
              <a:t>They rejoiced.</a:t>
            </a:r>
          </a:p>
        </p:txBody>
      </p:sp>
      <p:pic>
        <p:nvPicPr>
          <p:cNvPr id="10" name="Picture 8" descr="GWH-Bback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15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467600" cy="4525963"/>
          </a:xfrm>
        </p:spPr>
        <p:txBody>
          <a:bodyPr/>
          <a:lstStyle/>
          <a:p>
            <a:pPr marL="457200" indent="-274320">
              <a:buFont typeface="Wingdings 2" pitchFamily="18" charset="2"/>
              <a:buChar char=""/>
            </a:pPr>
            <a:r>
              <a:rPr lang="en-US" sz="2400" kern="0" dirty="0" smtClean="0">
                <a:ea typeface="+mn-lt"/>
                <a:cs typeface="+mn-lt"/>
              </a:rPr>
              <a:t>Broke up the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Ottoman Empire</a:t>
            </a:r>
            <a:r>
              <a:rPr lang="en-US" sz="2400" kern="0" dirty="0" smtClean="0">
                <a:ea typeface="+mn-lt"/>
                <a:cs typeface="+mn-lt"/>
              </a:rPr>
              <a:t>: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France</a:t>
            </a:r>
            <a:r>
              <a:rPr lang="en-US" sz="2400" kern="0" dirty="0" smtClean="0">
                <a:ea typeface="+mn-lt"/>
                <a:cs typeface="+mn-lt"/>
              </a:rPr>
              <a:t> and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GB</a:t>
            </a:r>
            <a:r>
              <a:rPr lang="en-US" sz="2400" kern="0" dirty="0" smtClean="0">
                <a:ea typeface="+mn-lt"/>
                <a:cs typeface="+mn-lt"/>
              </a:rPr>
              <a:t> took control over Lebanon, Syria, Iraq, and Palestine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400" kern="0" dirty="0" smtClean="0">
                <a:ea typeface="+mn-lt"/>
                <a:cs typeface="+mn-lt"/>
              </a:rPr>
              <a:t>These were called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mandates-</a:t>
            </a:r>
            <a:r>
              <a:rPr lang="en-US" sz="2400" kern="0" dirty="0" smtClean="0">
                <a:ea typeface="+mn-lt"/>
                <a:cs typeface="+mn-lt"/>
              </a:rPr>
              <a:t> a country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controlled</a:t>
            </a:r>
            <a:r>
              <a:rPr lang="en-US" sz="2400" kern="0" dirty="0" smtClean="0">
                <a:ea typeface="+mn-lt"/>
                <a:cs typeface="+mn-lt"/>
              </a:rPr>
              <a:t> another as a mandate on behalf of the L of N, but didn’t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own</a:t>
            </a:r>
            <a:r>
              <a:rPr lang="en-US" sz="2400" kern="0" dirty="0" smtClean="0">
                <a:ea typeface="+mn-lt"/>
                <a:cs typeface="+mn-lt"/>
              </a:rPr>
              <a:t> the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territory</a:t>
            </a:r>
            <a:endParaRPr lang="en-US" sz="2400" kern="0" dirty="0" smtClean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Peace Settlements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2532" name="Picture 4" descr="http://cla.calpoly.edu/~mriedlsp/history315/Maps/MID-EAST-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33890"/>
            <a:ext cx="5668962" cy="3471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990600"/>
            <a:ext cx="9296400" cy="310896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sz="960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The End </a:t>
            </a:r>
            <a:br>
              <a:rPr sz="960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</a:br>
            <a:r>
              <a:rPr sz="960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of </a:t>
            </a:r>
            <a:br>
              <a:rPr sz="960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</a:br>
            <a:r>
              <a:rPr sz="9600" smtClean="0">
                <a:ln/>
                <a:solidFill>
                  <a:schemeClr val="tx1">
                    <a:lumMod val="6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lin Sans FB Demi" pitchFamily="34" charset="0"/>
              </a:rPr>
              <a:t>WWI</a:t>
            </a:r>
            <a:endParaRPr lang="en-US" sz="9600" dirty="0">
              <a:ln/>
              <a:solidFill>
                <a:schemeClr val="tx1">
                  <a:lumMod val="6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did Germany lose the war?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were the major provisions of the Treaty of Versailles?</a:t>
            </a:r>
          </a:p>
          <a:p>
            <a:pPr marL="550926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happened in the Middle East?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r>
              <a:rPr smtClean="0"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Last Year of the War</a:t>
            </a:r>
            <a:endParaRPr lang="en-US" dirty="0"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During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1917</a:t>
            </a:r>
            <a:r>
              <a:rPr lang="en-US" sz="2400" dirty="0" smtClean="0"/>
              <a:t>, the Allies had been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defeated</a:t>
            </a:r>
            <a:r>
              <a:rPr lang="en-US" sz="2400" dirty="0" smtClean="0"/>
              <a:t> on the Western Front and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Russia</a:t>
            </a:r>
            <a:r>
              <a:rPr lang="en-US" sz="2400" dirty="0" smtClean="0"/>
              <a:t> had withdrawn from the war (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Russian Revolution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Germans</a:t>
            </a:r>
            <a:r>
              <a:rPr lang="en-US" sz="2400" dirty="0" smtClean="0"/>
              <a:t> decided to launch a large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offensive </a:t>
            </a:r>
          </a:p>
          <a:p>
            <a:pPr lvl="2"/>
            <a:r>
              <a:rPr lang="en-US" sz="2400" dirty="0" smtClean="0"/>
              <a:t>Got within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50</a:t>
            </a:r>
            <a:r>
              <a:rPr lang="en-US" sz="2400" dirty="0" smtClean="0"/>
              <a:t> miles of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Paris</a:t>
            </a:r>
          </a:p>
          <a:p>
            <a:pPr lvl="2"/>
            <a:r>
              <a:rPr lang="en-US" sz="2400" dirty="0" smtClean="0"/>
              <a:t>Stopped at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u="sng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Battle of the Marne</a:t>
            </a:r>
          </a:p>
          <a:p>
            <a:r>
              <a:rPr lang="en-US" sz="2400" dirty="0" smtClean="0"/>
              <a:t>By 1918, it was clear that the Germans were going to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lose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Americans had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joined</a:t>
            </a:r>
            <a:r>
              <a:rPr lang="en-US" sz="2400" dirty="0" smtClean="0"/>
              <a:t> and Allies continued to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advance</a:t>
            </a:r>
          </a:p>
          <a:p>
            <a:r>
              <a:rPr lang="en-US" sz="2400" dirty="0" smtClean="0"/>
              <a:t>Allies wouldn’t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negotiate</a:t>
            </a:r>
            <a:r>
              <a:rPr lang="en-US" sz="2400" dirty="0" smtClean="0"/>
              <a:t> with Emperor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II</a:t>
            </a:r>
          </a:p>
          <a:p>
            <a:pPr lvl="1"/>
            <a:r>
              <a:rPr lang="en-US" sz="2400" dirty="0" smtClean="0"/>
              <a:t>Angry Germans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revolted</a:t>
            </a:r>
            <a:r>
              <a:rPr lang="en-US" sz="2400" dirty="0" smtClean="0"/>
              <a:t> and set up their own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councils</a:t>
            </a:r>
          </a:p>
          <a:p>
            <a:pPr lvl="1"/>
            <a:r>
              <a:rPr lang="en-US" sz="2400" dirty="0" smtClean="0"/>
              <a:t>William II fled the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990600"/>
            <a:ext cx="8534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German Socialist Democratic Party declared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Germany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would become a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democratic republic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400" kern="0" baseline="0" dirty="0" smtClean="0">
                <a:ea typeface="+mn-lt"/>
                <a:cs typeface="+mn-lt"/>
              </a:rPr>
              <a:t>On</a:t>
            </a:r>
            <a:r>
              <a:rPr lang="en-US" sz="2400" kern="0" dirty="0" smtClean="0">
                <a:ea typeface="+mn-lt"/>
                <a:cs typeface="+mn-lt"/>
              </a:rPr>
              <a:t> Nov. 11, 1918, Germany signed an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armistice</a:t>
            </a:r>
            <a:r>
              <a:rPr lang="en-US" sz="2400" kern="0" dirty="0" smtClean="0">
                <a:ea typeface="+mn-lt"/>
                <a:cs typeface="+mn-lt"/>
              </a:rPr>
              <a:t>, ending the war.</a:t>
            </a:r>
          </a:p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Dec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. 1918- radicals set up the German Communist Party and tried to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take over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the gov’t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400" kern="0" baseline="0" dirty="0" smtClean="0">
                <a:ea typeface="+mn-lt"/>
                <a:cs typeface="+mn-lt"/>
              </a:rPr>
              <a:t>They</a:t>
            </a:r>
            <a:r>
              <a:rPr lang="en-US" sz="2400" kern="0" dirty="0" smtClean="0">
                <a:ea typeface="+mn-lt"/>
                <a:cs typeface="+mn-lt"/>
              </a:rPr>
              <a:t> were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defeated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400" kern="0" dirty="0" smtClean="0">
                <a:ea typeface="+mn-lt"/>
                <a:cs typeface="+mn-lt"/>
              </a:rPr>
              <a:t>Many Germans feared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communism</a:t>
            </a: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Austro-Hungarian Empire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disintegrated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into the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independent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nations of Austria, Hungary, Czechoslovakia,</a:t>
            </a:r>
            <a:r>
              <a:rPr lang="en-US" sz="2400" kern="0" noProof="0" dirty="0" smtClean="0">
                <a:ea typeface="+mn-lt"/>
                <a:cs typeface="+mn-lt"/>
              </a:rPr>
              <a:t> and Yugoslavia.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National </a:t>
            </a:r>
            <a:r>
              <a:rPr kumimoji="0" lang="en-US" sz="2400" b="0" i="0" u="sng" strike="noStrike" kern="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rivalries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will weaken </a:t>
            </a:r>
            <a:r>
              <a:rPr kumimoji="0" lang="en-US" sz="2400" b="0" i="0" u="sng" strike="noStrike" kern="0" cap="none" spc="0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E. Europe 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for many years to come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The Last Year of the War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990600"/>
            <a:ext cx="85344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Jan. 1919- reps met in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Paris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make final settlement of the war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400" kern="0" dirty="0" smtClean="0">
                <a:ea typeface="+mn-lt"/>
                <a:cs typeface="+mn-lt"/>
              </a:rPr>
              <a:t>Woodrow Wilson outlined his “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Fourteen Points</a:t>
            </a:r>
            <a:r>
              <a:rPr lang="en-US" sz="2400" kern="0" dirty="0" smtClean="0">
                <a:ea typeface="+mn-lt"/>
                <a:cs typeface="+mn-lt"/>
              </a:rPr>
              <a:t>”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Intended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provide lasting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peace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Included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in this:  open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treaty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negotiations, reducing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military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strength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b="1" i="1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League of Nations</a:t>
            </a:r>
            <a:r>
              <a:rPr lang="en-US" sz="2800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- </a:t>
            </a:r>
            <a:r>
              <a:rPr lang="en-US" sz="2400" kern="0" dirty="0" smtClean="0">
                <a:ea typeface="+mn-lt"/>
                <a:cs typeface="+mn-lt"/>
              </a:rPr>
              <a:t>peacekeeping org. 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457200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400" kern="0" dirty="0" smtClean="0">
                <a:ea typeface="+mn-lt"/>
                <a:cs typeface="+mn-lt"/>
              </a:rPr>
              <a:t>The conf. was met with many </a:t>
            </a:r>
            <a:r>
              <a:rPr lang="en-US" sz="24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difficulties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Secret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treaties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outlined territory that would be given to certain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nations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400" kern="0" baseline="0" dirty="0" smtClean="0">
                <a:ea typeface="+mn-lt"/>
                <a:cs typeface="+mn-lt"/>
              </a:rPr>
              <a:t>GB and France wanted Germany to pay for the war (</a:t>
            </a:r>
            <a:r>
              <a:rPr lang="en-US" sz="2400" u="sng" kern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reparations</a:t>
            </a:r>
            <a:r>
              <a:rPr lang="en-US" sz="2400" kern="0" baseline="0" dirty="0" smtClean="0">
                <a:ea typeface="+mn-lt"/>
                <a:cs typeface="+mn-lt"/>
              </a:rPr>
              <a:t>)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They also wanted Germany stripped of all 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weapons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Peace Settlements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762000"/>
            <a:ext cx="85344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The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Big Three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(US, GB, and France) compromised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dirty="0" smtClean="0">
                <a:ea typeface="+mn-lt"/>
                <a:cs typeface="+mn-lt"/>
              </a:rPr>
              <a:t>US got the L of N (but would never join)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US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had to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agree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territorial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settlements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that went against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self-determination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800" kern="0" baseline="0" dirty="0" smtClean="0">
                <a:ea typeface="+mn-lt"/>
                <a:cs typeface="+mn-lt"/>
              </a:rPr>
              <a:t>French</a:t>
            </a:r>
            <a:r>
              <a:rPr lang="en-US" sz="2800" kern="0" dirty="0" smtClean="0">
                <a:ea typeface="+mn-lt"/>
                <a:cs typeface="+mn-lt"/>
              </a:rPr>
              <a:t> gave up the </a:t>
            </a:r>
            <a:r>
              <a:rPr lang="en-US" sz="28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Rhineland</a:t>
            </a:r>
            <a:r>
              <a:rPr lang="en-US" sz="2800" kern="0" dirty="0" smtClean="0">
                <a:ea typeface="+mn-lt"/>
                <a:cs typeface="+mn-lt"/>
              </a:rPr>
              <a:t> (buffer between them and Germany)</a:t>
            </a:r>
          </a:p>
          <a:p>
            <a:pPr marL="1371600" lvl="2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Accepted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a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defensive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alliance with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GB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and 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US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instead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Peace Settlements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rmAutofit/>
          </a:bodyPr>
          <a:lstStyle/>
          <a:p>
            <a:pPr marL="457200" indent="-274320"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The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Treaty of Versailles </a:t>
            </a:r>
            <a:r>
              <a:rPr lang="en-US" sz="2200" kern="0" dirty="0" smtClean="0">
                <a:ea typeface="+mn-lt"/>
                <a:cs typeface="+mn-lt"/>
              </a:rPr>
              <a:t>was actually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5</a:t>
            </a:r>
            <a:r>
              <a:rPr lang="en-US" sz="2200" kern="0" dirty="0" smtClean="0">
                <a:ea typeface="+mn-lt"/>
                <a:cs typeface="+mn-lt"/>
              </a:rPr>
              <a:t> separate treaties with the defeated nations:  Germany, Austria, Hungary, Bulgaria, and Turkey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Germans declared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guilty</a:t>
            </a:r>
            <a:r>
              <a:rPr lang="en-US" sz="2200" kern="0" dirty="0" smtClean="0">
                <a:ea typeface="+mn-lt"/>
                <a:cs typeface="+mn-lt"/>
              </a:rPr>
              <a:t> for the war and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forced</a:t>
            </a:r>
            <a:r>
              <a:rPr lang="en-US" sz="2200" kern="0" dirty="0" smtClean="0">
                <a:ea typeface="+mn-lt"/>
                <a:cs typeface="+mn-lt"/>
              </a:rPr>
              <a:t> them to pay reparations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Forced to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reduce</a:t>
            </a:r>
            <a:r>
              <a:rPr lang="en-US" sz="2200" kern="0" dirty="0" smtClean="0">
                <a:ea typeface="+mn-lt"/>
                <a:cs typeface="+mn-lt"/>
              </a:rPr>
              <a:t> military force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Gave back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Alsace</a:t>
            </a:r>
            <a:r>
              <a:rPr lang="en-US" sz="2200" kern="0" dirty="0" smtClean="0">
                <a:ea typeface="+mn-lt"/>
                <a:cs typeface="+mn-lt"/>
              </a:rPr>
              <a:t> and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Lorraine</a:t>
            </a:r>
            <a:r>
              <a:rPr lang="en-US" sz="2200" kern="0" dirty="0" smtClean="0">
                <a:ea typeface="+mn-lt"/>
                <a:cs typeface="+mn-lt"/>
              </a:rPr>
              <a:t> to France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Sections of E. Germany became a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Polish</a:t>
            </a:r>
            <a:r>
              <a:rPr lang="en-US" sz="2200" kern="0" dirty="0" smtClean="0">
                <a:ea typeface="+mn-lt"/>
                <a:cs typeface="+mn-lt"/>
              </a:rPr>
              <a:t> state</a:t>
            </a:r>
          </a:p>
          <a:p>
            <a:pPr marL="914400" lvl="1"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German land on both sides of the Rhine was a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demilitarized</a:t>
            </a:r>
            <a:r>
              <a:rPr lang="en-US" sz="2200" kern="0" dirty="0" smtClean="0">
                <a:ea typeface="+mn-lt"/>
                <a:cs typeface="+mn-lt"/>
              </a:rPr>
              <a:t> zone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Peace Settlements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://rds.yahoo.com/_ylt=A0PDoS4xn6RNz2UAeQ6jzbkF/SIG=13kmfl7g9/EXP=1302663089/**http%3a/worldhistoryatyhs.wikispaces.com/file/view/versailles_map.jpg/70255705/versailles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933202"/>
            <a:ext cx="4186668" cy="2924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990600"/>
            <a:ext cx="8534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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E.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Europe was greatly </a:t>
            </a:r>
            <a:r>
              <a:rPr kumimoji="0" lang="en-US" sz="2200" b="0" i="0" u="sng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changed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Russians</a:t>
            </a:r>
            <a:r>
              <a:rPr lang="en-US" sz="2200" kern="0" dirty="0" smtClean="0">
                <a:ea typeface="+mn-lt"/>
                <a:cs typeface="+mn-lt"/>
              </a:rPr>
              <a:t> and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Germans</a:t>
            </a:r>
            <a:r>
              <a:rPr lang="en-US" sz="2200" kern="0" dirty="0" smtClean="0">
                <a:ea typeface="+mn-lt"/>
                <a:cs typeface="+mn-lt"/>
              </a:rPr>
              <a:t> lost land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Austro-Hungarian Empire was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gone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New nation-states: 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Finland</a:t>
            </a:r>
            <a:r>
              <a:rPr lang="en-US" sz="2200" kern="0" dirty="0" smtClean="0">
                <a:ea typeface="+mn-lt"/>
                <a:cs typeface="+mn-lt"/>
              </a:rPr>
              <a:t>, Latvia, Estonia, Lithuania,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Poland</a:t>
            </a:r>
            <a:r>
              <a:rPr lang="en-US" sz="2200" kern="0" dirty="0" smtClean="0">
                <a:ea typeface="+mn-lt"/>
                <a:cs typeface="+mn-lt"/>
              </a:rPr>
              <a:t>, Czechoslovakia,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Austria</a:t>
            </a:r>
            <a:r>
              <a:rPr lang="en-US" sz="2200" kern="0" dirty="0" smtClean="0">
                <a:ea typeface="+mn-lt"/>
                <a:cs typeface="+mn-lt"/>
              </a:rPr>
              <a:t>, and Hungary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Romania</a:t>
            </a:r>
            <a:r>
              <a:rPr lang="en-US" sz="2200" kern="0" dirty="0" smtClean="0">
                <a:ea typeface="+mn-lt"/>
                <a:cs typeface="+mn-lt"/>
              </a:rPr>
              <a:t> got land from Russia, Hungary, and Bulgaria </a:t>
            </a:r>
          </a:p>
          <a:p>
            <a:pPr marL="914400" lvl="1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r>
              <a:rPr lang="en-US" sz="2200" kern="0" dirty="0" smtClean="0">
                <a:ea typeface="+mn-lt"/>
                <a:cs typeface="+mn-lt"/>
              </a:rPr>
              <a:t>Yugoslavia was formed (included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Serbs</a:t>
            </a:r>
            <a:r>
              <a:rPr lang="en-US" sz="2200" kern="0" dirty="0" smtClean="0">
                <a:ea typeface="+mn-lt"/>
                <a:cs typeface="+mn-lt"/>
              </a:rPr>
              <a:t>,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Croats</a:t>
            </a:r>
            <a:r>
              <a:rPr lang="en-US" sz="2200" kern="0" dirty="0" smtClean="0">
                <a:ea typeface="+mn-lt"/>
                <a:cs typeface="+mn-lt"/>
              </a:rPr>
              <a:t>, and </a:t>
            </a:r>
            <a:r>
              <a:rPr lang="en-US" sz="2200" u="sng" kern="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Slovenes</a:t>
            </a:r>
            <a:r>
              <a:rPr lang="en-US" sz="2200" kern="0" dirty="0" smtClean="0">
                <a:ea typeface="+mn-lt"/>
                <a:cs typeface="+mn-lt"/>
              </a:rPr>
              <a:t>)</a:t>
            </a:r>
          </a:p>
          <a:p>
            <a:pPr marL="1828800" lvl="3" indent="-274320">
              <a:buClr>
                <a:schemeClr val="accent1"/>
              </a:buClr>
              <a:buSzPct val="80000"/>
              <a:buFont typeface="Wingdings 2" pitchFamily="18" charset="2"/>
              <a:buChar char="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extrusionH="57150" prstMaterial="matt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9F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Peace Settlements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7679F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076" name="Picture 4" descr="map of Europe after World War 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435400"/>
            <a:ext cx="4419600" cy="342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665</TotalTime>
  <Words>559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Slide 1</vt:lpstr>
      <vt:lpstr>The End  of  WWI</vt:lpstr>
      <vt:lpstr>Big Ideas</vt:lpstr>
      <vt:lpstr>The Last Year of the War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 of  WWI</dc:title>
  <dc:creator>afitzgerald</dc:creator>
  <cp:lastModifiedBy>afitzgerald</cp:lastModifiedBy>
  <cp:revision>42</cp:revision>
  <dcterms:created xsi:type="dcterms:W3CDTF">2009-04-04T17:56:42Z</dcterms:created>
  <dcterms:modified xsi:type="dcterms:W3CDTF">2011-04-12T19:11:06Z</dcterms:modified>
</cp:coreProperties>
</file>