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24FB471-09AB-2C41-8FC3-6AE2220BDFE3}" type="datetimeFigureOut">
              <a:rPr lang="en-US" smtClean="0"/>
              <a:t>11/4/15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2BA45868-299B-F74D-ACFB-E878FC908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fscstart%20/gwh%20/3%20101" TargetMode="External"/><Relationship Id="rId5" Type="http://schemas.openxmlformats.org/officeDocument/2006/relationships/image" Target="../media/image12.png"/><Relationship Id="rId6" Type="http://schemas.openxmlformats.org/officeDocument/2006/relationships/hyperlink" Target="Presentation%20Plus!%20gwh:Extras:PPlus!%20gwh%20Help" TargetMode="Externa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F13-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black">
          <a:xfrm>
            <a:off x="2400300" y="6435725"/>
            <a:ext cx="43815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latin typeface="Arial" charset="0"/>
              </a:rPr>
              <a:t>Click the mouse button or press the</a:t>
            </a:r>
            <a:br>
              <a:rPr lang="en-US" sz="1200">
                <a:latin typeface="Arial" charset="0"/>
              </a:rPr>
            </a:br>
            <a:r>
              <a:rPr lang="en-US" sz="1200">
                <a:latin typeface="Arial" charset="0"/>
              </a:rPr>
              <a:t>Space Bar to display the answers.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11163" y="1196975"/>
            <a:ext cx="2362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Atlantic and Pacific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138488" y="1019175"/>
            <a:ext cx="2624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52</a:t>
            </a:r>
            <a:r>
              <a:rPr lang="en-US" sz="1600">
                <a:solidFill>
                  <a:srgbClr val="0000CC"/>
                </a:solidFill>
                <a:latin typeface="Arial" charset="0"/>
                <a:cs typeface="Arial" charset="0"/>
              </a:rPr>
              <a:t>°</a:t>
            </a:r>
            <a:r>
              <a:rPr lang="en-US" sz="1600">
                <a:solidFill>
                  <a:srgbClr val="0000CC"/>
                </a:solidFill>
                <a:latin typeface="Arial" charset="0"/>
              </a:rPr>
              <a:t>30</a:t>
            </a:r>
            <a:r>
              <a:rPr lang="ja-JP" altLang="en-US" sz="1600">
                <a:solidFill>
                  <a:srgbClr val="0000CC"/>
                </a:solidFill>
                <a:latin typeface="Arial" charset="0"/>
              </a:rPr>
              <a:t>’</a:t>
            </a:r>
            <a:r>
              <a:rPr lang="en-US" sz="1600">
                <a:solidFill>
                  <a:srgbClr val="0000CC"/>
                </a:solidFill>
                <a:latin typeface="Arial" charset="0"/>
              </a:rPr>
              <a:t> S latitude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859463" y="1370013"/>
            <a:ext cx="21780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600">
                <a:solidFill>
                  <a:srgbClr val="0000CC"/>
                </a:solidFill>
                <a:latin typeface="Arial" charset="0"/>
              </a:rPr>
              <a:t>Cape Pilar, south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ltGray">
          <a:xfrm>
            <a:off x="5676900" y="6997700"/>
            <a:ext cx="338931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4104" name="Picture 10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462713"/>
            <a:ext cx="39370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windows_help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apple_help">
            <a:hlinkClick r:id="rId6" action="ppaction://program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6459538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9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utoUpdateAnimBg="0"/>
      <p:bldP spid="55303" grpId="0" autoUpdateAnimBg="0"/>
      <p:bldP spid="5530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9" y="1746251"/>
            <a:ext cx="4868332" cy="4974166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African slavery: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+mj-lt"/>
              </a:rPr>
              <a:t>16th century = Africans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captured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&amp;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shipped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to replace native                                         populations who were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dying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off </a:t>
            </a: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in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mines &amp; on plantations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Economy of the empire: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Most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important =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gold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silver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of Mexico &amp; Bolivia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Other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: sugar, tobacco, coffee, &amp; cotton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</a:rPr>
              <a:t>The Pacific trade: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Centered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in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Manila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(link between Spanish America &amp; Orient)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Main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product: </a:t>
            </a:r>
            <a:r>
              <a:rPr lang="en-US" sz="3200" u="sng" dirty="0">
                <a:solidFill>
                  <a:srgbClr val="000000"/>
                </a:solidFill>
                <a:latin typeface="+mj-lt"/>
              </a:rPr>
              <a:t>silk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83" y="2692258"/>
            <a:ext cx="3627966" cy="2648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37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Portuguese and Spanish Phase</a:t>
            </a:r>
            <a:endParaRPr lang="en-US" dirty="0"/>
          </a:p>
        </p:txBody>
      </p:sp>
      <p:pic>
        <p:nvPicPr>
          <p:cNvPr id="4" name="Picture 7" descr="Taken from E. Casanova's Watercolor of Vasco de Gama's ship {item in LOT 8118 P&amp;P]; Reproduction number LC-USZC4-2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544513"/>
            <a:ext cx="2251692" cy="243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0" y="1697036"/>
            <a:ext cx="2794000" cy="1583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51" y="3543300"/>
            <a:ext cx="1985433" cy="170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168" y="5237419"/>
            <a:ext cx="2137832" cy="1472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83" y="1904999"/>
            <a:ext cx="6021917" cy="4804833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God, Glory, and Gold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God= </a:t>
            </a:r>
            <a:r>
              <a:rPr lang="en-US" u="sng" dirty="0" smtClean="0"/>
              <a:t>Religious</a:t>
            </a:r>
            <a:r>
              <a:rPr lang="en-US" dirty="0" smtClean="0"/>
              <a:t> motives (spread Christianity)</a:t>
            </a:r>
          </a:p>
          <a:p>
            <a:pPr lvl="1"/>
            <a:r>
              <a:rPr lang="en-US" dirty="0" smtClean="0"/>
              <a:t>Glory= </a:t>
            </a:r>
            <a:r>
              <a:rPr lang="en-US" u="sng" dirty="0" smtClean="0"/>
              <a:t>Political</a:t>
            </a:r>
            <a:r>
              <a:rPr lang="en-US" dirty="0" smtClean="0"/>
              <a:t> motives (more power and land)</a:t>
            </a:r>
          </a:p>
          <a:p>
            <a:pPr lvl="2"/>
            <a:r>
              <a:rPr lang="en-US" dirty="0" smtClean="0"/>
              <a:t>Adventure and myth- Fountain of Youth </a:t>
            </a:r>
          </a:p>
          <a:p>
            <a:pPr lvl="1"/>
            <a:r>
              <a:rPr lang="en-US" dirty="0" smtClean="0"/>
              <a:t>Gold= </a:t>
            </a:r>
            <a:r>
              <a:rPr lang="en-US" u="sng" dirty="0" smtClean="0"/>
              <a:t>Economic</a:t>
            </a:r>
            <a:r>
              <a:rPr lang="en-US" dirty="0" smtClean="0"/>
              <a:t> Motives (make money)</a:t>
            </a:r>
          </a:p>
          <a:p>
            <a:r>
              <a:rPr lang="en-US" b="1" i="1" dirty="0" smtClean="0"/>
              <a:t>Technology</a:t>
            </a:r>
            <a:r>
              <a:rPr lang="en-US" dirty="0" smtClean="0"/>
              <a:t> made exploration possible</a:t>
            </a:r>
          </a:p>
          <a:p>
            <a:pPr lvl="1"/>
            <a:r>
              <a:rPr lang="en-US" dirty="0" smtClean="0"/>
              <a:t>Ships are </a:t>
            </a:r>
            <a:r>
              <a:rPr lang="en-US" u="sng" dirty="0" smtClean="0"/>
              <a:t>faster</a:t>
            </a:r>
            <a:r>
              <a:rPr lang="en-US" dirty="0" smtClean="0"/>
              <a:t> and more maneuverable</a:t>
            </a:r>
          </a:p>
          <a:p>
            <a:pPr lvl="1"/>
            <a:r>
              <a:rPr lang="en-US" dirty="0" smtClean="0"/>
              <a:t>Magnetic compass- find </a:t>
            </a:r>
            <a:r>
              <a:rPr lang="en-US" u="sng" dirty="0" smtClean="0"/>
              <a:t>directions</a:t>
            </a:r>
          </a:p>
          <a:p>
            <a:pPr lvl="1"/>
            <a:r>
              <a:rPr lang="en-US" dirty="0" smtClean="0"/>
              <a:t>Astrolabe- used to observe </a:t>
            </a:r>
            <a:r>
              <a:rPr lang="en-US" u="sng" dirty="0" smtClean="0"/>
              <a:t>position</a:t>
            </a:r>
            <a:r>
              <a:rPr lang="en-US" dirty="0" smtClean="0"/>
              <a:t> of stars</a:t>
            </a:r>
          </a:p>
          <a:p>
            <a:pPr lvl="1"/>
            <a:r>
              <a:rPr lang="en-US" dirty="0" smtClean="0"/>
              <a:t>Quadrant- measure </a:t>
            </a:r>
            <a:r>
              <a:rPr lang="en-US" u="sng" dirty="0" smtClean="0"/>
              <a:t>altitude</a:t>
            </a:r>
            <a:r>
              <a:rPr lang="en-US" dirty="0" smtClean="0"/>
              <a:t> of heavenly bodies</a:t>
            </a:r>
          </a:p>
          <a:p>
            <a:pPr lvl="1"/>
            <a:r>
              <a:rPr lang="en-US" dirty="0" smtClean="0"/>
              <a:t>Maps- map-making improved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Portuguese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84" y="1587501"/>
            <a:ext cx="7037916" cy="5175250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Prince Henry the Navigator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Hoped to discover </a:t>
            </a:r>
            <a:r>
              <a:rPr lang="en-US" u="sng" dirty="0" smtClean="0">
                <a:solidFill>
                  <a:srgbClr val="000000"/>
                </a:solidFill>
              </a:rPr>
              <a:t>Prester John’s</a:t>
            </a:r>
            <a:r>
              <a:rPr lang="en-US" dirty="0" smtClean="0">
                <a:solidFill>
                  <a:srgbClr val="000000"/>
                </a:solidFill>
              </a:rPr>
              <a:t> Christian empire by sailing around Africa (conducted research along the way)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Early Explorations &amp; Discoveries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 they moved down the coast of </a:t>
            </a:r>
            <a:r>
              <a:rPr lang="en-US" u="sng" dirty="0" smtClean="0">
                <a:solidFill>
                  <a:srgbClr val="000000"/>
                </a:solidFill>
              </a:rPr>
              <a:t>Africa</a:t>
            </a:r>
            <a:r>
              <a:rPr lang="en-US" dirty="0" smtClean="0">
                <a:solidFill>
                  <a:srgbClr val="000000"/>
                </a:solidFill>
              </a:rPr>
              <a:t>, they brought back </a:t>
            </a:r>
            <a:r>
              <a:rPr lang="en-US" u="sng" dirty="0" smtClean="0">
                <a:solidFill>
                  <a:srgbClr val="000000"/>
                </a:solidFill>
              </a:rPr>
              <a:t>gold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u="sng" dirty="0" smtClean="0">
                <a:solidFill>
                  <a:srgbClr val="000000"/>
                </a:solidFill>
              </a:rPr>
              <a:t>slaves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Bartholomew Diaz- rounded </a:t>
            </a:r>
            <a:r>
              <a:rPr lang="en-US" b="1" i="1" dirty="0" smtClean="0">
                <a:solidFill>
                  <a:srgbClr val="000000"/>
                </a:solidFill>
              </a:rPr>
              <a:t>Cape of </a:t>
            </a:r>
            <a:r>
              <a:rPr lang="en-US" b="1" i="1" u="sng" dirty="0" smtClean="0">
                <a:solidFill>
                  <a:srgbClr val="000000"/>
                </a:solidFill>
              </a:rPr>
              <a:t>Good Hope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Opened the way for water voyages to Asia</a:t>
            </a:r>
          </a:p>
          <a:p>
            <a:pPr lvl="1"/>
            <a:r>
              <a:rPr lang="en-US" b="1" i="1" u="sng" dirty="0" smtClean="0">
                <a:solidFill>
                  <a:srgbClr val="000000"/>
                </a:solidFill>
              </a:rPr>
              <a:t>Vasco Da Gama</a:t>
            </a:r>
            <a:r>
              <a:rPr lang="en-US" dirty="0" smtClean="0">
                <a:solidFill>
                  <a:srgbClr val="000000"/>
                </a:solidFill>
              </a:rPr>
              <a:t>- 1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European to reach </a:t>
            </a:r>
            <a:r>
              <a:rPr lang="en-US" u="sng" dirty="0" smtClean="0">
                <a:solidFill>
                  <a:srgbClr val="000000"/>
                </a:solidFill>
              </a:rPr>
              <a:t>India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Trading </a:t>
            </a:r>
            <a:r>
              <a:rPr lang="en-US" u="sng" dirty="0" smtClean="0">
                <a:solidFill>
                  <a:srgbClr val="000000"/>
                </a:solidFill>
              </a:rPr>
              <a:t>posts</a:t>
            </a:r>
            <a:r>
              <a:rPr lang="en-US" dirty="0" smtClean="0">
                <a:solidFill>
                  <a:srgbClr val="000000"/>
                </a:solidFill>
              </a:rPr>
              <a:t> quickly established in India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trip, Da Gama made </a:t>
            </a:r>
            <a:r>
              <a:rPr lang="en-US" u="sng" dirty="0" smtClean="0">
                <a:solidFill>
                  <a:srgbClr val="000000"/>
                </a:solidFill>
              </a:rPr>
              <a:t>60</a:t>
            </a:r>
            <a:r>
              <a:rPr lang="en-US" dirty="0" smtClean="0">
                <a:solidFill>
                  <a:srgbClr val="000000"/>
                </a:solidFill>
              </a:rPr>
              <a:t>x his initial investment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Discovery of Brazil-1500</a:t>
            </a:r>
          </a:p>
          <a:p>
            <a:pPr lvl="2"/>
            <a:r>
              <a:rPr lang="en-US" u="sng" dirty="0" smtClean="0">
                <a:solidFill>
                  <a:srgbClr val="000000"/>
                </a:solidFill>
              </a:rPr>
              <a:t>Pedro Alvarez Cabral </a:t>
            </a:r>
            <a:r>
              <a:rPr lang="en-US" dirty="0" smtClean="0">
                <a:solidFill>
                  <a:srgbClr val="000000"/>
                </a:solidFill>
              </a:rPr>
              <a:t>discovered it when his ship to India veered off course</a:t>
            </a:r>
          </a:p>
        </p:txBody>
      </p:sp>
      <p:pic>
        <p:nvPicPr>
          <p:cNvPr id="4" name="Picture 8" descr="69041_802_1119614320202-prince_henry_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4900" y="1587501"/>
            <a:ext cx="1462356" cy="189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enry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284" y="4344366"/>
            <a:ext cx="2823633" cy="1631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8667"/>
            <a:ext cx="5513917" cy="509058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Christopher Columbus</a:t>
            </a:r>
            <a:r>
              <a:rPr lang="en-US" dirty="0" smtClean="0"/>
              <a:t>-1492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Wanted to prove that it was </a:t>
            </a:r>
            <a:r>
              <a:rPr lang="en-US" u="sng" dirty="0" smtClean="0">
                <a:solidFill>
                  <a:srgbClr val="000000"/>
                </a:solidFill>
              </a:rPr>
              <a:t>3,000</a:t>
            </a:r>
            <a:r>
              <a:rPr lang="en-US" dirty="0" smtClean="0">
                <a:solidFill>
                  <a:srgbClr val="000000"/>
                </a:solidFill>
              </a:rPr>
              <a:t> miles to </a:t>
            </a:r>
            <a:r>
              <a:rPr lang="en-US" u="sng" dirty="0" smtClean="0">
                <a:solidFill>
                  <a:srgbClr val="000000"/>
                </a:solidFill>
              </a:rPr>
              <a:t>Japan</a:t>
            </a:r>
            <a:r>
              <a:rPr lang="en-US" dirty="0" smtClean="0">
                <a:solidFill>
                  <a:srgbClr val="000000"/>
                </a:solidFill>
              </a:rPr>
              <a:t> (going west)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Queen </a:t>
            </a:r>
            <a:r>
              <a:rPr lang="en-US" u="sng" dirty="0" smtClean="0">
                <a:solidFill>
                  <a:srgbClr val="000000"/>
                </a:solidFill>
              </a:rPr>
              <a:t>Isabella</a:t>
            </a:r>
            <a:r>
              <a:rPr lang="en-US" dirty="0" smtClean="0">
                <a:solidFill>
                  <a:srgbClr val="000000"/>
                </a:solidFill>
              </a:rPr>
              <a:t> of Spain sponsored him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Mid-October 1492- he landed on </a:t>
            </a:r>
            <a:r>
              <a:rPr lang="en-US" u="sng" dirty="0" smtClean="0">
                <a:solidFill>
                  <a:srgbClr val="000000"/>
                </a:solidFill>
              </a:rPr>
              <a:t>Hispaniola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Made </a:t>
            </a:r>
            <a:r>
              <a:rPr lang="en-US" u="sng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 more voyages and found all of the islands of the Caribbean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Treaty of Tordesillas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1493- To avoid </a:t>
            </a:r>
            <a:r>
              <a:rPr lang="en-US" u="sng" dirty="0" smtClean="0">
                <a:solidFill>
                  <a:srgbClr val="000000"/>
                </a:solidFill>
              </a:rPr>
              <a:t>fighting</a:t>
            </a:r>
            <a:r>
              <a:rPr lang="en-US" dirty="0" smtClean="0">
                <a:solidFill>
                  <a:srgbClr val="000000"/>
                </a:solidFill>
              </a:rPr>
              <a:t>, the pope divided the “discoveries” between </a:t>
            </a:r>
            <a:r>
              <a:rPr lang="en-US" u="sng" dirty="0" smtClean="0">
                <a:solidFill>
                  <a:srgbClr val="000000"/>
                </a:solidFill>
              </a:rPr>
              <a:t>Spain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u="sng" dirty="0" smtClean="0">
                <a:solidFill>
                  <a:srgbClr val="000000"/>
                </a:solidFill>
              </a:rPr>
              <a:t>Portugal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1494- Moved the line west (gave Portugal claim to </a:t>
            </a:r>
            <a:r>
              <a:rPr lang="en-US" u="sng" dirty="0" smtClean="0">
                <a:solidFill>
                  <a:srgbClr val="000000"/>
                </a:solidFill>
              </a:rPr>
              <a:t>Brazil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 descr="Map of the Treaty of Tordesil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0" y="2095500"/>
            <a:ext cx="3250407" cy="350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619249"/>
            <a:ext cx="5778500" cy="493183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Magellan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to </a:t>
            </a:r>
            <a:r>
              <a:rPr lang="en-US" b="1" i="1" u="sng" dirty="0" smtClean="0">
                <a:solidFill>
                  <a:srgbClr val="000000"/>
                </a:solidFill>
              </a:rPr>
              <a:t>circumnavigate</a:t>
            </a:r>
            <a:r>
              <a:rPr lang="en-US" dirty="0" smtClean="0">
                <a:solidFill>
                  <a:srgbClr val="000000"/>
                </a:solidFill>
              </a:rPr>
              <a:t> (travel around) the globe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Left </a:t>
            </a:r>
            <a:r>
              <a:rPr lang="en-US" u="sng" dirty="0" smtClean="0">
                <a:solidFill>
                  <a:srgbClr val="000000"/>
                </a:solidFill>
              </a:rPr>
              <a:t>Seville</a:t>
            </a:r>
            <a:r>
              <a:rPr lang="en-US" dirty="0" smtClean="0">
                <a:solidFill>
                  <a:srgbClr val="000000"/>
                </a:solidFill>
              </a:rPr>
              <a:t>, Spain in Sept. </a:t>
            </a:r>
            <a:r>
              <a:rPr lang="en-US" u="sng" dirty="0" smtClean="0">
                <a:solidFill>
                  <a:srgbClr val="000000"/>
                </a:solidFill>
              </a:rPr>
              <a:t>1519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Reach Straits of </a:t>
            </a:r>
            <a:r>
              <a:rPr lang="en-US" u="sng" dirty="0" smtClean="0">
                <a:solidFill>
                  <a:srgbClr val="000000"/>
                </a:solidFill>
              </a:rPr>
              <a:t>Magellan</a:t>
            </a:r>
            <a:r>
              <a:rPr lang="en-US" dirty="0" smtClean="0">
                <a:solidFill>
                  <a:srgbClr val="000000"/>
                </a:solidFill>
              </a:rPr>
              <a:t> (Southern tip of S. America) that October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He and 40 crew members </a:t>
            </a:r>
            <a:r>
              <a:rPr lang="en-US" u="sng" dirty="0" smtClean="0">
                <a:solidFill>
                  <a:srgbClr val="000000"/>
                </a:solidFill>
              </a:rPr>
              <a:t>died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u="sng" dirty="0" smtClean="0">
                <a:solidFill>
                  <a:srgbClr val="000000"/>
                </a:solidFill>
              </a:rPr>
              <a:t>Philippines</a:t>
            </a:r>
            <a:r>
              <a:rPr lang="en-US" dirty="0" smtClean="0">
                <a:solidFill>
                  <a:srgbClr val="000000"/>
                </a:solidFill>
              </a:rPr>
              <a:t>- March 1520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Rest of crew went to </a:t>
            </a:r>
            <a:r>
              <a:rPr lang="en-US" u="sng" dirty="0" smtClean="0">
                <a:solidFill>
                  <a:srgbClr val="000000"/>
                </a:solidFill>
              </a:rPr>
              <a:t>Spice Islands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Limped into Seville in 1522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Demonstrated </a:t>
            </a:r>
            <a:r>
              <a:rPr lang="en-US" dirty="0">
                <a:solidFill>
                  <a:srgbClr val="000000"/>
                </a:solidFill>
              </a:rPr>
              <a:t>that the </a:t>
            </a:r>
            <a:r>
              <a:rPr lang="en-US" u="sng" dirty="0">
                <a:solidFill>
                  <a:srgbClr val="000000"/>
                </a:solidFill>
              </a:rPr>
              <a:t>voyage</a:t>
            </a:r>
            <a:r>
              <a:rPr lang="en-US" dirty="0">
                <a:solidFill>
                  <a:srgbClr val="000000"/>
                </a:solidFill>
              </a:rPr>
              <a:t> was possible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single </a:t>
            </a:r>
            <a:r>
              <a:rPr lang="en-US" u="sng" dirty="0">
                <a:solidFill>
                  <a:srgbClr val="000000"/>
                </a:solidFill>
              </a:rPr>
              <a:t>cargo</a:t>
            </a:r>
            <a:r>
              <a:rPr lang="en-US" dirty="0">
                <a:solidFill>
                  <a:srgbClr val="000000"/>
                </a:solidFill>
              </a:rPr>
              <a:t> of spices paid all the expenses of the entire </a:t>
            </a:r>
            <a:r>
              <a:rPr lang="en-US" u="sng" dirty="0">
                <a:solidFill>
                  <a:srgbClr val="000000"/>
                </a:solidFill>
              </a:rPr>
              <a:t>2½</a:t>
            </a:r>
            <a:r>
              <a:rPr lang="en-US" dirty="0">
                <a:solidFill>
                  <a:srgbClr val="000000"/>
                </a:solidFill>
              </a:rPr>
              <a:t> year voyage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48" y="4449920"/>
            <a:ext cx="3386667" cy="195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083" y="1820734"/>
            <a:ext cx="2015810" cy="241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6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“New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7500"/>
            <a:ext cx="7641167" cy="501544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rgbClr val="000000"/>
                </a:solidFill>
                <a:latin typeface="+mj-lt"/>
              </a:rPr>
              <a:t>Conquistadors</a:t>
            </a:r>
            <a:endParaRPr lang="en-US" sz="72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Most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advanced &amp; complex civilizations in Central &amp; South 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America=</a:t>
            </a:r>
            <a:r>
              <a:rPr lang="en-US" sz="7200" b="1" i="1" u="sng" dirty="0" smtClean="0">
                <a:solidFill>
                  <a:srgbClr val="000000"/>
                </a:solidFill>
                <a:latin typeface="+mj-lt"/>
              </a:rPr>
              <a:t>Aztecs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&amp; </a:t>
            </a:r>
            <a:r>
              <a:rPr lang="en-US" sz="7200" b="1" i="1" u="sng" dirty="0">
                <a:solidFill>
                  <a:srgbClr val="000000"/>
                </a:solidFill>
                <a:latin typeface="+mj-lt"/>
              </a:rPr>
              <a:t>Mayas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(Mexico) and the </a:t>
            </a:r>
            <a:r>
              <a:rPr lang="en-US" sz="7200" b="1" i="1" u="sng" dirty="0">
                <a:solidFill>
                  <a:srgbClr val="000000"/>
                </a:solidFill>
                <a:latin typeface="+mj-lt"/>
              </a:rPr>
              <a:t>Incas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(Peru)</a:t>
            </a:r>
          </a:p>
          <a:p>
            <a:pPr lvl="1"/>
            <a:r>
              <a:rPr lang="en-US" sz="7200" b="1" i="1" dirty="0" smtClean="0">
                <a:solidFill>
                  <a:srgbClr val="000000"/>
                </a:solidFill>
                <a:latin typeface="+mj-lt"/>
              </a:rPr>
              <a:t>Conquistadors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= adventurers &amp; soldiers of </a:t>
            </a:r>
            <a:r>
              <a:rPr lang="en-US" sz="7200" u="sng" dirty="0">
                <a:solidFill>
                  <a:srgbClr val="000000"/>
                </a:solidFill>
                <a:latin typeface="+mj-lt"/>
              </a:rPr>
              <a:t>fortune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on a quest for </a:t>
            </a:r>
            <a:r>
              <a:rPr lang="en-US" sz="7200" u="sng" dirty="0">
                <a:solidFill>
                  <a:srgbClr val="000000"/>
                </a:solidFill>
                <a:latin typeface="+mj-lt"/>
              </a:rPr>
              <a:t>wealth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conquered these civilizations</a:t>
            </a:r>
          </a:p>
          <a:p>
            <a:pPr lvl="2"/>
            <a:r>
              <a:rPr lang="en-US" sz="7200" b="1" i="1" u="sng" dirty="0" smtClean="0">
                <a:solidFill>
                  <a:srgbClr val="000000"/>
                </a:solidFill>
                <a:latin typeface="+mj-lt"/>
              </a:rPr>
              <a:t>Hernan </a:t>
            </a:r>
            <a:r>
              <a:rPr lang="en-US" sz="7200" b="1" i="1" u="sng" dirty="0">
                <a:solidFill>
                  <a:srgbClr val="000000"/>
                </a:solidFill>
                <a:latin typeface="+mj-lt"/>
              </a:rPr>
              <a:t>Cortéz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= 1519: led 600 men, 17 horses, a cannon, &amp; some muskets</a:t>
            </a:r>
          </a:p>
          <a:p>
            <a:pPr lvl="3"/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Eventually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took the </a:t>
            </a:r>
            <a:r>
              <a:rPr lang="en-US" sz="7200" u="sng" dirty="0">
                <a:solidFill>
                  <a:srgbClr val="000000"/>
                </a:solidFill>
                <a:latin typeface="+mj-lt"/>
              </a:rPr>
              <a:t>city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with 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800 more 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Spaniards &amp; 25,000 native 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 allies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; Aztecs </a:t>
            </a:r>
            <a:r>
              <a:rPr lang="en-US" sz="7200" u="sng" dirty="0">
                <a:solidFill>
                  <a:srgbClr val="000000"/>
                </a:solidFill>
                <a:latin typeface="+mj-lt"/>
              </a:rPr>
              <a:t>surrendered</a:t>
            </a:r>
            <a:r>
              <a:rPr lang="en-US" sz="72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en-US" sz="7200" dirty="0" smtClean="0">
                <a:solidFill>
                  <a:srgbClr val="000000"/>
                </a:solidFill>
                <a:latin typeface="+mj-lt"/>
              </a:rPr>
              <a:t>1521</a:t>
            </a:r>
          </a:p>
          <a:p>
            <a:pPr lvl="2"/>
            <a:r>
              <a:rPr lang="en-US" sz="7200" b="1" i="1" dirty="0" smtClean="0">
                <a:solidFill>
                  <a:srgbClr val="000000"/>
                </a:solidFill>
              </a:rPr>
              <a:t>Francisco Pizarro </a:t>
            </a:r>
            <a:r>
              <a:rPr lang="en-US" sz="7200" dirty="0">
                <a:solidFill>
                  <a:srgbClr val="000000"/>
                </a:solidFill>
              </a:rPr>
              <a:t>&amp; the Conquest of the Incas</a:t>
            </a:r>
          </a:p>
          <a:p>
            <a:pPr lvl="3"/>
            <a:r>
              <a:rPr lang="en-US" sz="7200" dirty="0" smtClean="0">
                <a:solidFill>
                  <a:srgbClr val="000000"/>
                </a:solidFill>
              </a:rPr>
              <a:t>Invaded </a:t>
            </a:r>
            <a:r>
              <a:rPr lang="en-US" sz="7200" u="sng" dirty="0">
                <a:solidFill>
                  <a:srgbClr val="000000"/>
                </a:solidFill>
              </a:rPr>
              <a:t>Peru</a:t>
            </a:r>
            <a:r>
              <a:rPr lang="en-US" sz="7200" dirty="0">
                <a:solidFill>
                  <a:srgbClr val="000000"/>
                </a:solidFill>
              </a:rPr>
              <a:t> with only 180 men, 27 horses, &amp; 2 cannons</a:t>
            </a:r>
          </a:p>
          <a:p>
            <a:pPr lvl="3"/>
            <a:r>
              <a:rPr lang="en-US" sz="7200" dirty="0">
                <a:solidFill>
                  <a:srgbClr val="000000"/>
                </a:solidFill>
              </a:rPr>
              <a:t>Incas had </a:t>
            </a:r>
            <a:r>
              <a:rPr lang="en-US" sz="7200" u="sng" dirty="0">
                <a:solidFill>
                  <a:srgbClr val="000000"/>
                </a:solidFill>
              </a:rPr>
              <a:t>50,000</a:t>
            </a:r>
            <a:r>
              <a:rPr lang="en-US" sz="7200" dirty="0">
                <a:solidFill>
                  <a:srgbClr val="000000"/>
                </a:solidFill>
              </a:rPr>
              <a:t> overconfident troops who thought </a:t>
            </a:r>
            <a:r>
              <a:rPr lang="en-US" sz="7200" dirty="0" smtClean="0">
                <a:solidFill>
                  <a:srgbClr val="000000"/>
                </a:solidFill>
              </a:rPr>
              <a:t>the “white men’s” </a:t>
            </a:r>
            <a:r>
              <a:rPr lang="en-US" sz="7200" u="sng" dirty="0">
                <a:solidFill>
                  <a:srgbClr val="000000"/>
                </a:solidFill>
              </a:rPr>
              <a:t>weapons</a:t>
            </a:r>
            <a:r>
              <a:rPr lang="en-US" sz="7200" dirty="0">
                <a:solidFill>
                  <a:srgbClr val="000000"/>
                </a:solidFill>
              </a:rPr>
              <a:t> were </a:t>
            </a:r>
            <a:r>
              <a:rPr lang="en-US" sz="7200" u="sng" dirty="0">
                <a:solidFill>
                  <a:srgbClr val="000000"/>
                </a:solidFill>
              </a:rPr>
              <a:t>harmless</a:t>
            </a:r>
          </a:p>
          <a:p>
            <a:pPr lvl="3"/>
            <a:r>
              <a:rPr lang="en-US" sz="7200" dirty="0">
                <a:solidFill>
                  <a:srgbClr val="000000"/>
                </a:solidFill>
              </a:rPr>
              <a:t>Incan ruler </a:t>
            </a:r>
            <a:r>
              <a:rPr lang="en-US" sz="7200" dirty="0" err="1">
                <a:solidFill>
                  <a:srgbClr val="000000"/>
                </a:solidFill>
              </a:rPr>
              <a:t>Atahualpá</a:t>
            </a:r>
            <a:r>
              <a:rPr lang="en-US" sz="7200" dirty="0">
                <a:solidFill>
                  <a:srgbClr val="000000"/>
                </a:solidFill>
              </a:rPr>
              <a:t> </a:t>
            </a:r>
            <a:r>
              <a:rPr lang="en-US" sz="7200" u="sng" dirty="0" smtClean="0">
                <a:solidFill>
                  <a:srgbClr val="000000"/>
                </a:solidFill>
              </a:rPr>
              <a:t>captured</a:t>
            </a:r>
            <a:r>
              <a:rPr lang="en-US" sz="7200" dirty="0" smtClean="0">
                <a:solidFill>
                  <a:srgbClr val="000000"/>
                </a:solidFill>
              </a:rPr>
              <a:t>, then </a:t>
            </a:r>
            <a:r>
              <a:rPr lang="en-US" sz="7200" u="sng" dirty="0" smtClean="0">
                <a:solidFill>
                  <a:srgbClr val="000000"/>
                </a:solidFill>
              </a:rPr>
              <a:t>executed</a:t>
            </a:r>
            <a:r>
              <a:rPr lang="en-US" sz="7200" dirty="0" smtClean="0">
                <a:solidFill>
                  <a:srgbClr val="000000"/>
                </a:solidFill>
              </a:rPr>
              <a:t>; many </a:t>
            </a:r>
            <a:r>
              <a:rPr lang="en-US" sz="7200" dirty="0">
                <a:solidFill>
                  <a:srgbClr val="000000"/>
                </a:solidFill>
              </a:rPr>
              <a:t>natives slaughtered</a:t>
            </a:r>
          </a:p>
          <a:p>
            <a:pPr lvl="4"/>
            <a:r>
              <a:rPr lang="en-US" sz="7200" dirty="0">
                <a:solidFill>
                  <a:srgbClr val="000000"/>
                </a:solidFill>
              </a:rPr>
              <a:t>E</a:t>
            </a:r>
            <a:r>
              <a:rPr lang="en-US" sz="7200" dirty="0" smtClean="0">
                <a:solidFill>
                  <a:srgbClr val="000000"/>
                </a:solidFill>
              </a:rPr>
              <a:t>mpire </a:t>
            </a:r>
            <a:r>
              <a:rPr lang="en-US" sz="7200" dirty="0">
                <a:solidFill>
                  <a:srgbClr val="000000"/>
                </a:solidFill>
              </a:rPr>
              <a:t>fell apart without </a:t>
            </a:r>
            <a:r>
              <a:rPr lang="en-US" sz="7200" dirty="0" err="1">
                <a:solidFill>
                  <a:srgbClr val="000000"/>
                </a:solidFill>
              </a:rPr>
              <a:t>Atahualpá</a:t>
            </a:r>
            <a:endParaRPr lang="en-US" sz="7200" dirty="0">
              <a:solidFill>
                <a:srgbClr val="000000"/>
              </a:solidFill>
            </a:endParaRPr>
          </a:p>
          <a:p>
            <a:pPr lvl="3"/>
            <a:endParaRPr lang="en-US" sz="4200" dirty="0">
              <a:solidFill>
                <a:srgbClr val="00000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8" descr="cort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104" y="2618317"/>
            <a:ext cx="1122362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ontez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6105" y="4603750"/>
            <a:ext cx="1122362" cy="1756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83" y="1676369"/>
            <a:ext cx="8339667" cy="246591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Spain’s </a:t>
            </a:r>
            <a:r>
              <a:rPr lang="en-US" sz="2000" dirty="0">
                <a:solidFill>
                  <a:srgbClr val="000000"/>
                </a:solidFill>
              </a:rPr>
              <a:t>American Empire</a:t>
            </a:r>
          </a:p>
          <a:p>
            <a:pPr lvl="1"/>
            <a:r>
              <a:rPr lang="en-US" sz="1800" b="1" i="1" u="sng" dirty="0">
                <a:solidFill>
                  <a:srgbClr val="000000"/>
                </a:solidFill>
              </a:rPr>
              <a:t>mercantilism</a:t>
            </a:r>
            <a:r>
              <a:rPr lang="en-US" sz="1800" dirty="0">
                <a:solidFill>
                  <a:srgbClr val="000000"/>
                </a:solidFill>
              </a:rPr>
              <a:t> = idea that colonies existed for the </a:t>
            </a:r>
            <a:r>
              <a:rPr lang="en-US" sz="1800" u="sng" dirty="0">
                <a:solidFill>
                  <a:srgbClr val="000000"/>
                </a:solidFill>
              </a:rPr>
              <a:t>benefit</a:t>
            </a:r>
            <a:r>
              <a:rPr lang="en-US" sz="1800" dirty="0">
                <a:solidFill>
                  <a:srgbClr val="000000"/>
                </a:solidFill>
              </a:rPr>
              <a:t> of the mother country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Colonies </a:t>
            </a:r>
            <a:r>
              <a:rPr lang="en-US" sz="1800" dirty="0">
                <a:solidFill>
                  <a:srgbClr val="000000"/>
                </a:solidFill>
              </a:rPr>
              <a:t>provided raw </a:t>
            </a:r>
            <a:r>
              <a:rPr lang="en-US" sz="1800" u="sng" dirty="0">
                <a:solidFill>
                  <a:srgbClr val="000000"/>
                </a:solidFill>
              </a:rPr>
              <a:t>materials</a:t>
            </a:r>
            <a:r>
              <a:rPr lang="en-US" sz="1800" dirty="0">
                <a:solidFill>
                  <a:srgbClr val="000000"/>
                </a:solidFill>
              </a:rPr>
              <a:t>, food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u="sng" dirty="0" smtClean="0">
                <a:solidFill>
                  <a:srgbClr val="000000"/>
                </a:solidFill>
              </a:rPr>
              <a:t>gold</a:t>
            </a:r>
            <a:r>
              <a:rPr lang="en-US" sz="1800" dirty="0">
                <a:solidFill>
                  <a:srgbClr val="000000"/>
                </a:solidFill>
              </a:rPr>
              <a:t>, &amp; silver; transported only </a:t>
            </a:r>
            <a:r>
              <a:rPr lang="en-US" sz="1800" dirty="0" smtClean="0">
                <a:solidFill>
                  <a:srgbClr val="000000"/>
                </a:solidFill>
              </a:rPr>
              <a:t>on Spanish </a:t>
            </a:r>
            <a:r>
              <a:rPr lang="en-US" sz="1800" dirty="0">
                <a:solidFill>
                  <a:srgbClr val="000000"/>
                </a:solidFill>
              </a:rPr>
              <a:t>ships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Spain sold finished (</a:t>
            </a:r>
            <a:r>
              <a:rPr lang="en-US" sz="1800" u="sng" dirty="0">
                <a:solidFill>
                  <a:srgbClr val="000000"/>
                </a:solidFill>
              </a:rPr>
              <a:t>manufactured</a:t>
            </a:r>
            <a:r>
              <a:rPr lang="en-US" sz="1800" dirty="0" smtClean="0">
                <a:solidFill>
                  <a:srgbClr val="000000"/>
                </a:solidFill>
              </a:rPr>
              <a:t>) goods </a:t>
            </a:r>
            <a:r>
              <a:rPr lang="en-US" sz="1800" dirty="0">
                <a:solidFill>
                  <a:srgbClr val="000000"/>
                </a:solidFill>
              </a:rPr>
              <a:t>back to the </a:t>
            </a:r>
            <a:r>
              <a:rPr lang="en-US" sz="1800" u="sng" dirty="0">
                <a:solidFill>
                  <a:srgbClr val="000000"/>
                </a:solidFill>
              </a:rPr>
              <a:t>natives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5" y="4131703"/>
            <a:ext cx="4370917" cy="2652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7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17" y="1830917"/>
            <a:ext cx="8858250" cy="4942416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solidFill>
                  <a:srgbClr val="000000"/>
                </a:solidFill>
                <a:latin typeface="+mj-lt"/>
              </a:rPr>
              <a:t>Social &amp; Economic Impact of Colonization</a:t>
            </a:r>
          </a:p>
          <a:p>
            <a:pPr lvl="1"/>
            <a:r>
              <a:rPr lang="en-US" sz="3300" b="1" i="1" dirty="0">
                <a:solidFill>
                  <a:srgbClr val="000000"/>
                </a:solidFill>
                <a:latin typeface="+mj-lt"/>
              </a:rPr>
              <a:t>Changes in society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pPr lvl="2"/>
            <a:r>
              <a:rPr lang="en-US" sz="3300" dirty="0">
                <a:solidFill>
                  <a:srgbClr val="000000"/>
                </a:solidFill>
                <a:latin typeface="+mj-lt"/>
              </a:rPr>
              <a:t>Indians placed under new forms of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government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Required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to speak a new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language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Converted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(usually by coercion) to a new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religion</a:t>
            </a:r>
          </a:p>
          <a:p>
            <a:pPr lvl="2"/>
            <a:r>
              <a:rPr lang="en-US" sz="3300" u="sng" dirty="0" smtClean="0">
                <a:solidFill>
                  <a:srgbClr val="000000"/>
                </a:solidFill>
                <a:latin typeface="+mj-lt"/>
              </a:rPr>
              <a:t>Culture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practically destroyed</a:t>
            </a:r>
          </a:p>
          <a:p>
            <a:pPr lvl="2"/>
            <a:r>
              <a:rPr lang="en-US" sz="3300" u="sng" dirty="0" smtClean="0">
                <a:solidFill>
                  <a:srgbClr val="000000"/>
                </a:solidFill>
                <a:latin typeface="+mj-lt"/>
              </a:rPr>
              <a:t>Exploited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&amp;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brutalized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 by a new labor system</a:t>
            </a:r>
          </a:p>
          <a:p>
            <a:pPr lvl="1"/>
            <a:r>
              <a:rPr lang="en-US" sz="3300" dirty="0">
                <a:solidFill>
                  <a:srgbClr val="000000"/>
                </a:solidFill>
                <a:latin typeface="+mj-lt"/>
              </a:rPr>
              <a:t>South American slaughter: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Death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millions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 of natives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Murder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&amp; carnage of conquest &amp; 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subjugation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Work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conditions = long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hours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 in hot 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sun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or below ground in 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dangerous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mines</a:t>
            </a:r>
          </a:p>
          <a:p>
            <a:pPr lvl="2"/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Disease 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= epidemics such as </a:t>
            </a:r>
            <a:r>
              <a:rPr lang="en-US" sz="3300" u="sng" dirty="0">
                <a:solidFill>
                  <a:srgbClr val="000000"/>
                </a:solidFill>
                <a:latin typeface="+mj-lt"/>
              </a:rPr>
              <a:t>smallpox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3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300" dirty="0">
                <a:solidFill>
                  <a:srgbClr val="000000"/>
                </a:solidFill>
                <a:latin typeface="+mj-lt"/>
              </a:rPr>
              <a:t>no immunity to European diseases)</a:t>
            </a:r>
          </a:p>
          <a:p>
            <a:endParaRPr lang="en-US" dirty="0"/>
          </a:p>
        </p:txBody>
      </p:sp>
      <p:pic>
        <p:nvPicPr>
          <p:cNvPr id="4" name="Picture 6" descr="Drawing from book by de las Ca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403905"/>
            <a:ext cx="2571750" cy="2163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3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1921</TotalTime>
  <Words>703</Words>
  <Application>Microsoft Macintosh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Travelogue</vt:lpstr>
      <vt:lpstr>PowerPoint Presentation</vt:lpstr>
      <vt:lpstr>Exploration</vt:lpstr>
      <vt:lpstr>Motives</vt:lpstr>
      <vt:lpstr>Portuguese Exploration</vt:lpstr>
      <vt:lpstr>Spanish Exploration</vt:lpstr>
      <vt:lpstr>Spanish Exploration</vt:lpstr>
      <vt:lpstr>The “New World”</vt:lpstr>
      <vt:lpstr>Impact of Colonization</vt:lpstr>
      <vt:lpstr>Impact of Colonization</vt:lpstr>
      <vt:lpstr>Impact of Colonization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</dc:title>
  <dc:creator>Amy Fitzgerald</dc:creator>
  <cp:lastModifiedBy>Amy Fitzgerald</cp:lastModifiedBy>
  <cp:revision>17</cp:revision>
  <dcterms:created xsi:type="dcterms:W3CDTF">2014-10-27T14:15:11Z</dcterms:created>
  <dcterms:modified xsi:type="dcterms:W3CDTF">2015-11-04T15:09:58Z</dcterms:modified>
</cp:coreProperties>
</file>