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C3A97F6-75D1-4A1A-AAF8-9902489FFD25}" type="datetimeFigureOut">
              <a:rPr lang="en-US" smtClean="0"/>
              <a:t>4/20/2012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0723453-44F7-40E2-9FB2-631004C8AF4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97F6-75D1-4A1A-AAF8-9902489FFD25}" type="datetimeFigureOut">
              <a:rPr lang="en-US" smtClean="0"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3453-44F7-40E2-9FB2-631004C8A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97F6-75D1-4A1A-AAF8-9902489FFD25}" type="datetimeFigureOut">
              <a:rPr lang="en-US" smtClean="0"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3453-44F7-40E2-9FB2-631004C8A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C3A97F6-75D1-4A1A-AAF8-9902489FFD25}" type="datetimeFigureOut">
              <a:rPr lang="en-US" smtClean="0"/>
              <a:t>4/20/2012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723453-44F7-40E2-9FB2-631004C8AF4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C3A97F6-75D1-4A1A-AAF8-9902489FFD25}" type="datetimeFigureOut">
              <a:rPr lang="en-US" smtClean="0"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0723453-44F7-40E2-9FB2-631004C8AF4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97F6-75D1-4A1A-AAF8-9902489FFD25}" type="datetimeFigureOut">
              <a:rPr lang="en-US" smtClean="0"/>
              <a:t>4/20/2012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3453-44F7-40E2-9FB2-631004C8AF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97F6-75D1-4A1A-AAF8-9902489FFD25}" type="datetimeFigureOut">
              <a:rPr lang="en-US" smtClean="0"/>
              <a:t>4/20/2012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3453-44F7-40E2-9FB2-631004C8AF4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3A97F6-75D1-4A1A-AAF8-9902489FFD25}" type="datetimeFigureOut">
              <a:rPr lang="en-US" smtClean="0"/>
              <a:t>4/20/2012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723453-44F7-40E2-9FB2-631004C8AF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97F6-75D1-4A1A-AAF8-9902489FFD25}" type="datetimeFigureOut">
              <a:rPr lang="en-US" smtClean="0"/>
              <a:t>4/20/2012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3453-44F7-40E2-9FB2-631004C8A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C3A97F6-75D1-4A1A-AAF8-9902489FFD25}" type="datetimeFigureOut">
              <a:rPr lang="en-US" smtClean="0"/>
              <a:t>4/20/2012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723453-44F7-40E2-9FB2-631004C8AF4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3A97F6-75D1-4A1A-AAF8-9902489FFD25}" type="datetimeFigureOut">
              <a:rPr lang="en-US" smtClean="0"/>
              <a:t>4/20/2012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723453-44F7-40E2-9FB2-631004C8AF4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C3A97F6-75D1-4A1A-AAF8-9902489FFD25}" type="datetimeFigureOut">
              <a:rPr lang="en-US" smtClean="0"/>
              <a:t>4/20/2012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0723453-44F7-40E2-9FB2-631004C8AF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762000"/>
            <a:ext cx="6172200" cy="838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Southern Europe</a:t>
            </a:r>
            <a:endParaRPr lang="en-U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74" y="2286000"/>
            <a:ext cx="5558730" cy="3429000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10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/>
              <a:t>Population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1848" y="1066800"/>
            <a:ext cx="5334000" cy="5486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People</a:t>
            </a:r>
          </a:p>
          <a:p>
            <a:pPr lvl="1"/>
            <a:r>
              <a:rPr lang="en-US" sz="2000" dirty="0" smtClean="0"/>
              <a:t>Italians- come from ancient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Etruscans</a:t>
            </a:r>
            <a:r>
              <a:rPr lang="en-US" sz="2000" dirty="0" smtClean="0"/>
              <a:t>,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Romans</a:t>
            </a:r>
            <a:r>
              <a:rPr lang="en-US" sz="2000" dirty="0" smtClean="0"/>
              <a:t>, etc.</a:t>
            </a:r>
          </a:p>
          <a:p>
            <a:pPr lvl="1"/>
            <a:r>
              <a:rPr lang="en-US" sz="2000" dirty="0" smtClean="0"/>
              <a:t>Spanish-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Iberians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(prehistoric people)</a:t>
            </a:r>
          </a:p>
          <a:p>
            <a:pPr lvl="1"/>
            <a:r>
              <a:rPr lang="en-US" sz="2000" dirty="0" smtClean="0"/>
              <a:t>Andorrans-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Catalans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(speak Catalan)</a:t>
            </a:r>
            <a:endParaRPr lang="en-US" sz="2000" dirty="0"/>
          </a:p>
          <a:p>
            <a:pPr lvl="1"/>
            <a:r>
              <a:rPr lang="en-US" sz="2000" dirty="0" smtClean="0"/>
              <a:t>Greeks-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Minoans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and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Mycenaeans</a:t>
            </a:r>
          </a:p>
          <a:p>
            <a:pPr lvl="1"/>
            <a:r>
              <a:rPr lang="en-US" sz="2000" dirty="0" smtClean="0"/>
              <a:t>Portuguese- homogenous mix of early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European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groups</a:t>
            </a:r>
          </a:p>
          <a:p>
            <a:r>
              <a:rPr lang="en-US" sz="2000" dirty="0" smtClean="0"/>
              <a:t>Density and Distribution</a:t>
            </a:r>
          </a:p>
          <a:p>
            <a:pPr lvl="1"/>
            <a:r>
              <a:rPr lang="en-US" sz="2000" dirty="0" smtClean="0"/>
              <a:t>The most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populated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areas:</a:t>
            </a:r>
          </a:p>
          <a:p>
            <a:pPr lvl="2"/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Rome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(Vatican City), Athens,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Madrid</a:t>
            </a:r>
            <a:r>
              <a:rPr lang="en-US" sz="2000" dirty="0" smtClean="0"/>
              <a:t>, Milan,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Venice</a:t>
            </a:r>
            <a:r>
              <a:rPr lang="en-US" sz="2000" dirty="0" smtClean="0"/>
              <a:t>, Lisbon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365" y="609600"/>
            <a:ext cx="2514600" cy="1819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682" y="2819400"/>
            <a:ext cx="2845965" cy="328612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081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/>
              <a:t>History 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7924800" cy="5791200"/>
          </a:xfrm>
        </p:spPr>
        <p:txBody>
          <a:bodyPr>
            <a:noAutofit/>
          </a:bodyPr>
          <a:lstStyle/>
          <a:p>
            <a:r>
              <a:rPr lang="en-US" sz="1800" dirty="0" smtClean="0"/>
              <a:t>Early History</a:t>
            </a:r>
          </a:p>
          <a:p>
            <a:pPr lvl="1"/>
            <a:r>
              <a:rPr lang="en-US" sz="1800" dirty="0" smtClean="0"/>
              <a:t>Two early </a:t>
            </a:r>
            <a:r>
              <a:rPr lang="en-US" sz="1800" u="sng" dirty="0" smtClean="0">
                <a:solidFill>
                  <a:schemeClr val="accent1">
                    <a:lumMod val="75000"/>
                  </a:schemeClr>
                </a:solidFill>
              </a:rPr>
              <a:t>civilizations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smtClean="0"/>
              <a:t>laid the foundation of </a:t>
            </a:r>
            <a:r>
              <a:rPr lang="en-US" sz="1800" u="sng" dirty="0" smtClean="0">
                <a:solidFill>
                  <a:schemeClr val="accent1">
                    <a:lumMod val="75000"/>
                  </a:schemeClr>
                </a:solidFill>
              </a:rPr>
              <a:t>Western</a:t>
            </a:r>
            <a:r>
              <a:rPr lang="en-US" sz="1800" dirty="0" smtClean="0"/>
              <a:t> Europe</a:t>
            </a:r>
          </a:p>
          <a:p>
            <a:pPr lvl="2"/>
            <a:r>
              <a:rPr lang="en-US" dirty="0" smtClean="0"/>
              <a:t>Greeks- peak=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400-300</a:t>
            </a:r>
            <a:r>
              <a:rPr lang="en-US" dirty="0" smtClean="0"/>
              <a:t> BC</a:t>
            </a:r>
          </a:p>
          <a:p>
            <a:pPr lvl="3"/>
            <a:r>
              <a:rPr lang="en-US" dirty="0" smtClean="0"/>
              <a:t>Formed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city-states</a:t>
            </a:r>
            <a:r>
              <a:rPr lang="en-US" dirty="0" smtClean="0"/>
              <a:t>- linked by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language</a:t>
            </a:r>
            <a:r>
              <a:rPr lang="en-US" dirty="0" smtClean="0"/>
              <a:t> and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culture</a:t>
            </a:r>
          </a:p>
          <a:p>
            <a:pPr lvl="3"/>
            <a:r>
              <a:rPr lang="en-US" dirty="0" smtClean="0"/>
              <a:t>Athens introduced idea of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democracy</a:t>
            </a:r>
          </a:p>
          <a:p>
            <a:pPr lvl="2"/>
            <a:r>
              <a:rPr lang="en-US" dirty="0" smtClean="0"/>
              <a:t>Romans-peak=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27 BC-AD 180</a:t>
            </a:r>
          </a:p>
          <a:p>
            <a:pPr lvl="3"/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Christianity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became the official religion of the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Romans</a:t>
            </a:r>
            <a:r>
              <a:rPr lang="en-US" dirty="0" smtClean="0"/>
              <a:t> shortly before its fall in the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400s</a:t>
            </a:r>
          </a:p>
          <a:p>
            <a:pPr lvl="4"/>
            <a:r>
              <a:rPr lang="en-US" sz="1800" dirty="0" smtClean="0"/>
              <a:t>The </a:t>
            </a:r>
            <a:r>
              <a:rPr lang="en-US" sz="1800" u="sng" dirty="0" smtClean="0">
                <a:solidFill>
                  <a:schemeClr val="accent1">
                    <a:lumMod val="75000"/>
                  </a:schemeClr>
                </a:solidFill>
              </a:rPr>
              <a:t>eastern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smtClean="0"/>
              <a:t>half of the empire survived and became the </a:t>
            </a:r>
            <a:r>
              <a:rPr lang="en-US" sz="1800" b="1" u="sng" dirty="0" smtClean="0">
                <a:solidFill>
                  <a:schemeClr val="accent1">
                    <a:lumMod val="75000"/>
                  </a:schemeClr>
                </a:solidFill>
              </a:rPr>
              <a:t>Byzantine Empire</a:t>
            </a:r>
          </a:p>
          <a:p>
            <a:pPr lvl="5"/>
            <a:r>
              <a:rPr lang="en-US" sz="1800" dirty="0" smtClean="0">
                <a:solidFill>
                  <a:schemeClr val="tx1"/>
                </a:solidFill>
              </a:rPr>
              <a:t>Capital= </a:t>
            </a:r>
            <a:r>
              <a:rPr lang="en-US" sz="1800" u="sng" dirty="0" smtClean="0">
                <a:solidFill>
                  <a:schemeClr val="accent1">
                    <a:lumMod val="75000"/>
                  </a:schemeClr>
                </a:solidFill>
              </a:rPr>
              <a:t>Constantinople</a:t>
            </a:r>
          </a:p>
          <a:p>
            <a:pPr lvl="3"/>
            <a:r>
              <a:rPr lang="en-US" dirty="0" smtClean="0"/>
              <a:t>Germanic groups that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overthrew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Rome established separate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kingdoms</a:t>
            </a:r>
          </a:p>
          <a:p>
            <a:pPr lvl="4"/>
            <a:r>
              <a:rPr lang="en-US" sz="1800" dirty="0" smtClean="0"/>
              <a:t>Kept </a:t>
            </a:r>
            <a:r>
              <a:rPr lang="en-US" sz="1800" u="sng" dirty="0" smtClean="0">
                <a:solidFill>
                  <a:schemeClr val="accent1">
                    <a:lumMod val="75000"/>
                  </a:schemeClr>
                </a:solidFill>
              </a:rPr>
              <a:t>Roman Catholicism</a:t>
            </a:r>
          </a:p>
          <a:p>
            <a:pPr lvl="3"/>
            <a:r>
              <a:rPr lang="en-US" dirty="0" smtClean="0"/>
              <a:t>Italy remained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fragmented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for hundreds of years</a:t>
            </a:r>
          </a:p>
          <a:p>
            <a:pPr lvl="2"/>
            <a:r>
              <a:rPr lang="en-US" dirty="0" smtClean="0"/>
              <a:t>711- Muslim group (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Moors</a:t>
            </a:r>
            <a:r>
              <a:rPr lang="en-US" dirty="0" smtClean="0"/>
              <a:t>) settled in Spain</a:t>
            </a:r>
          </a:p>
        </p:txBody>
      </p:sp>
    </p:spTree>
    <p:extLst>
      <p:ext uri="{BB962C8B-B14F-4D97-AF65-F5344CB8AC3E}">
        <p14:creationId xmlns:p14="http://schemas.microsoft.com/office/powerpoint/2010/main" val="1137845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/>
              <a:t>History 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5562600" cy="5486400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/>
              <a:t>The Renaissance was Europe’s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period</a:t>
            </a:r>
            <a:r>
              <a:rPr lang="en-US" sz="2000" dirty="0" smtClean="0"/>
              <a:t> of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artistic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and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intellectual</a:t>
            </a:r>
            <a:r>
              <a:rPr lang="en-US" sz="2000" dirty="0" smtClean="0"/>
              <a:t> achievement</a:t>
            </a:r>
          </a:p>
          <a:p>
            <a:pPr lvl="2"/>
            <a:r>
              <a:rPr lang="en-US" sz="2000" dirty="0" smtClean="0"/>
              <a:t>Began in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Italy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in the 1300s</a:t>
            </a:r>
          </a:p>
          <a:p>
            <a:pPr lvl="3"/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Wealth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and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stability</a:t>
            </a:r>
            <a:r>
              <a:rPr lang="en-US" sz="2000" dirty="0" smtClean="0"/>
              <a:t> of Italian states gave some the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freedom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to study and pursue new ways of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thinking</a:t>
            </a:r>
          </a:p>
          <a:p>
            <a:pPr lvl="4"/>
            <a:r>
              <a:rPr lang="en-US" sz="2000" dirty="0" smtClean="0"/>
              <a:t>These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ideas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and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art</a:t>
            </a:r>
            <a:r>
              <a:rPr lang="en-US" sz="2000" dirty="0" smtClean="0"/>
              <a:t> would spread across the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continent</a:t>
            </a:r>
          </a:p>
          <a:p>
            <a:pPr lvl="1"/>
            <a:r>
              <a:rPr lang="en-US" sz="2000" dirty="0" smtClean="0"/>
              <a:t>1400s- Europeans began to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explore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throughout the world</a:t>
            </a:r>
          </a:p>
          <a:p>
            <a:pPr lvl="2"/>
            <a:r>
              <a:rPr lang="en-US" sz="2000" dirty="0" smtClean="0"/>
              <a:t>1500s-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Spain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and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Portugal</a:t>
            </a:r>
            <a:r>
              <a:rPr lang="en-US" sz="2000" dirty="0" smtClean="0"/>
              <a:t> became wealthy from their colonies in the </a:t>
            </a: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</a:rPr>
              <a:t>New World</a:t>
            </a:r>
            <a:endParaRPr lang="en-US" sz="2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707" y="304800"/>
            <a:ext cx="25908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494" y="2209800"/>
            <a:ext cx="29432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544" y="3886200"/>
            <a:ext cx="3512004" cy="248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640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/>
          </a:bodyPr>
          <a:lstStyle/>
          <a:p>
            <a:r>
              <a:rPr lang="en-US" dirty="0" smtClean="0"/>
              <a:t>History 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8077200" cy="5791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Winds of Change</a:t>
            </a:r>
          </a:p>
          <a:p>
            <a:pPr lvl="1"/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1800s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and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1900s</a:t>
            </a:r>
            <a:r>
              <a:rPr lang="en-US" sz="2000" dirty="0" smtClean="0"/>
              <a:t> brought dramatic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changes</a:t>
            </a:r>
          </a:p>
          <a:p>
            <a:pPr lvl="2"/>
            <a:r>
              <a:rPr lang="en-US" sz="2000" dirty="0" smtClean="0"/>
              <a:t>Increased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nationalism</a:t>
            </a:r>
            <a:r>
              <a:rPr lang="en-US" sz="2000" dirty="0" smtClean="0"/>
              <a:t>,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independence</a:t>
            </a:r>
            <a:r>
              <a:rPr lang="en-US" sz="2000" dirty="0" smtClean="0"/>
              <a:t> movements, civil wars,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dictatorships</a:t>
            </a:r>
            <a:r>
              <a:rPr lang="en-US" sz="2000" dirty="0" smtClean="0"/>
              <a:t>, and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world wars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marked this period</a:t>
            </a:r>
          </a:p>
          <a:p>
            <a:pPr lvl="3"/>
            <a:r>
              <a:rPr lang="en-US" sz="2000" dirty="0" smtClean="0"/>
              <a:t>Spain and Portugal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lost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much of their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territory</a:t>
            </a:r>
            <a:r>
              <a:rPr lang="en-US" sz="2000" dirty="0" smtClean="0"/>
              <a:t> overseas</a:t>
            </a:r>
          </a:p>
          <a:p>
            <a:pPr lvl="3"/>
            <a:r>
              <a:rPr lang="en-US" sz="2000" dirty="0" smtClean="0"/>
              <a:t>Greece won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independence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from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Turkey</a:t>
            </a:r>
          </a:p>
          <a:p>
            <a:pPr lvl="3"/>
            <a:r>
              <a:rPr lang="en-US" sz="2000" dirty="0" smtClean="0"/>
              <a:t>Italy became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united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in the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1870s</a:t>
            </a:r>
          </a:p>
          <a:p>
            <a:pPr lvl="1"/>
            <a:r>
              <a:rPr lang="en-US" sz="2000" dirty="0" smtClean="0"/>
              <a:t>World Wars</a:t>
            </a:r>
          </a:p>
          <a:p>
            <a:pPr lvl="2"/>
            <a:r>
              <a:rPr lang="en-US" sz="2000" dirty="0" smtClean="0"/>
              <a:t>Much of the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fighting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of the world wars took place in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Southern Europe</a:t>
            </a:r>
          </a:p>
          <a:p>
            <a:pPr lvl="3"/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Spain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remained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neutral</a:t>
            </a:r>
            <a:r>
              <a:rPr lang="en-US" sz="2000" dirty="0" smtClean="0"/>
              <a:t> (civil war in the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1930s</a:t>
            </a:r>
            <a:r>
              <a:rPr lang="en-US" sz="2000" dirty="0" smtClean="0"/>
              <a:t>)</a:t>
            </a:r>
          </a:p>
          <a:p>
            <a:pPr lvl="4"/>
            <a:r>
              <a:rPr lang="en-US" sz="2000" dirty="0" smtClean="0"/>
              <a:t>Allied with Western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Democracies</a:t>
            </a:r>
          </a:p>
          <a:p>
            <a:pPr lvl="2"/>
            <a:r>
              <a:rPr lang="en-US" sz="2000" dirty="0" smtClean="0"/>
              <a:t>Greece was ruled by a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military dictatorship</a:t>
            </a:r>
            <a:r>
              <a:rPr lang="en-US" sz="2000" dirty="0" smtClean="0"/>
              <a:t> from 1967-1974</a:t>
            </a:r>
          </a:p>
          <a:p>
            <a:pPr lvl="1"/>
            <a:r>
              <a:rPr lang="en-US" sz="2000" dirty="0" smtClean="0"/>
              <a:t>Today Southern Europe has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democratically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elected gov’ts</a:t>
            </a:r>
          </a:p>
          <a:p>
            <a:pPr lvl="2"/>
            <a:r>
              <a:rPr lang="en-US" sz="2000" dirty="0" smtClean="0"/>
              <a:t>Members of the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EU</a:t>
            </a:r>
            <a:endParaRPr lang="en-US" sz="20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10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5638800" cy="5715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Education and Health Care</a:t>
            </a:r>
          </a:p>
          <a:p>
            <a:pPr lvl="1"/>
            <a:r>
              <a:rPr lang="en-US" sz="2000" dirty="0" smtClean="0"/>
              <a:t>Literacy rates are above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95</a:t>
            </a:r>
            <a:r>
              <a:rPr lang="en-US" sz="2000" dirty="0" smtClean="0"/>
              <a:t>%</a:t>
            </a:r>
          </a:p>
          <a:p>
            <a:pPr lvl="2"/>
            <a:r>
              <a:rPr lang="en-US" sz="2000" dirty="0" smtClean="0"/>
              <a:t>Strong gov’t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support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of education</a:t>
            </a:r>
          </a:p>
          <a:p>
            <a:pPr lvl="2"/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Compulsory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for all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children</a:t>
            </a:r>
          </a:p>
          <a:p>
            <a:pPr lvl="2"/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University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education is more common</a:t>
            </a:r>
          </a:p>
          <a:p>
            <a:pPr lvl="1"/>
            <a:r>
              <a:rPr lang="en-US" sz="2000" dirty="0" smtClean="0"/>
              <a:t>Health care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varies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from country to country</a:t>
            </a:r>
          </a:p>
          <a:p>
            <a:pPr lvl="2"/>
            <a:r>
              <a:rPr lang="en-US" sz="2000" dirty="0" smtClean="0"/>
              <a:t>Spain has more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doctors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per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person</a:t>
            </a:r>
            <a:r>
              <a:rPr lang="en-US" sz="2000" dirty="0" smtClean="0"/>
              <a:t> than many other countries</a:t>
            </a:r>
          </a:p>
          <a:p>
            <a:pPr lvl="2"/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Greece</a:t>
            </a:r>
            <a:r>
              <a:rPr lang="en-US" sz="2000" dirty="0" smtClean="0"/>
              <a:t>, however, has been less successful</a:t>
            </a:r>
          </a:p>
          <a:p>
            <a:pPr lvl="2"/>
            <a:r>
              <a:rPr lang="en-US" sz="2000" dirty="0" smtClean="0"/>
              <a:t>Gov’ts fund all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health-care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programs and provide other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social services</a:t>
            </a:r>
            <a:endParaRPr lang="en-US" sz="20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028700"/>
            <a:ext cx="28575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76600"/>
            <a:ext cx="2076450" cy="19466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578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57912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Language and Religion</a:t>
            </a:r>
          </a:p>
          <a:p>
            <a:pPr lvl="1"/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Romance languages</a:t>
            </a:r>
            <a:r>
              <a:rPr lang="en-US" sz="2400" dirty="0" smtClean="0"/>
              <a:t> dominate the region</a:t>
            </a:r>
          </a:p>
          <a:p>
            <a:pPr lvl="2"/>
            <a:r>
              <a:rPr lang="en-US" sz="2400" dirty="0" smtClean="0"/>
              <a:t>Derived from 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Latin</a:t>
            </a:r>
          </a:p>
          <a:p>
            <a:pPr lvl="3"/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Italian</a:t>
            </a:r>
            <a:r>
              <a:rPr lang="en-US" sz="2400" dirty="0" smtClean="0"/>
              <a:t>, Spanish, 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Portuguese</a:t>
            </a:r>
          </a:p>
          <a:p>
            <a:pPr lvl="1"/>
            <a:r>
              <a:rPr lang="en-US" sz="2400" dirty="0" smtClean="0"/>
              <a:t>Majority of the population in 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Italy</a:t>
            </a:r>
            <a:r>
              <a:rPr lang="en-US" sz="2400" dirty="0" smtClean="0"/>
              <a:t>, 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Spain</a:t>
            </a:r>
            <a:r>
              <a:rPr lang="en-US" sz="2400" dirty="0" smtClean="0"/>
              <a:t>, and 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Portugal</a:t>
            </a:r>
            <a:r>
              <a:rPr lang="en-US" sz="2400" dirty="0" smtClean="0"/>
              <a:t> are 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Catholic</a:t>
            </a:r>
          </a:p>
          <a:p>
            <a:pPr lvl="1"/>
            <a:r>
              <a:rPr lang="en-US" sz="2400" dirty="0" smtClean="0"/>
              <a:t>In Greece, they belong to the 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Greek Orthodox Church</a:t>
            </a:r>
          </a:p>
          <a:p>
            <a:pPr lvl="1"/>
            <a:r>
              <a:rPr lang="en-US" sz="2400" dirty="0" smtClean="0"/>
              <a:t>Italy and Spain have a growing 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Muslim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population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51411"/>
            <a:ext cx="2670437" cy="200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530" y="3124200"/>
            <a:ext cx="2466975" cy="184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406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300" dirty="0"/>
              <a:t>C</a:t>
            </a:r>
            <a:r>
              <a:rPr lang="en-US" sz="3300" dirty="0" smtClean="0"/>
              <a:t>ulture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762000"/>
            <a:ext cx="5257800" cy="5483352"/>
          </a:xfrm>
        </p:spPr>
        <p:txBody>
          <a:bodyPr/>
          <a:lstStyle/>
          <a:p>
            <a:r>
              <a:rPr lang="en-US" sz="2200" dirty="0" smtClean="0"/>
              <a:t>Arts and Leisure</a:t>
            </a:r>
          </a:p>
          <a:p>
            <a:pPr lvl="1"/>
            <a:r>
              <a:rPr lang="en-US" sz="2200" dirty="0" smtClean="0"/>
              <a:t>Ancient </a:t>
            </a:r>
            <a:r>
              <a:rPr lang="en-US" sz="2200" u="sng" dirty="0" smtClean="0">
                <a:solidFill>
                  <a:schemeClr val="accent1">
                    <a:lumMod val="75000"/>
                  </a:schemeClr>
                </a:solidFill>
              </a:rPr>
              <a:t>Greeks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 smtClean="0"/>
              <a:t>and </a:t>
            </a:r>
            <a:r>
              <a:rPr lang="en-US" sz="2200" u="sng" dirty="0" smtClean="0">
                <a:solidFill>
                  <a:schemeClr val="accent1">
                    <a:lumMod val="75000"/>
                  </a:schemeClr>
                </a:solidFill>
              </a:rPr>
              <a:t>Romans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 smtClean="0"/>
              <a:t>developed basic </a:t>
            </a:r>
            <a:r>
              <a:rPr lang="en-US" sz="2200" u="sng" dirty="0" smtClean="0">
                <a:solidFill>
                  <a:schemeClr val="accent1">
                    <a:lumMod val="75000"/>
                  </a:schemeClr>
                </a:solidFill>
              </a:rPr>
              <a:t>architectural</a:t>
            </a:r>
            <a:r>
              <a:rPr lang="en-US" sz="2200" dirty="0" smtClean="0"/>
              <a:t> elements</a:t>
            </a:r>
          </a:p>
          <a:p>
            <a:pPr lvl="2"/>
            <a:r>
              <a:rPr lang="en-US" sz="2200" u="sng" dirty="0" smtClean="0">
                <a:solidFill>
                  <a:schemeClr val="accent1">
                    <a:lumMod val="75000"/>
                  </a:schemeClr>
                </a:solidFill>
              </a:rPr>
              <a:t>Columns</a:t>
            </a:r>
            <a:r>
              <a:rPr lang="en-US" sz="2200" dirty="0" smtClean="0"/>
              <a:t>, </a:t>
            </a:r>
            <a:r>
              <a:rPr lang="en-US" sz="2200" u="sng" dirty="0" smtClean="0">
                <a:solidFill>
                  <a:schemeClr val="accent1">
                    <a:lumMod val="75000"/>
                  </a:schemeClr>
                </a:solidFill>
              </a:rPr>
              <a:t>arches</a:t>
            </a:r>
            <a:r>
              <a:rPr lang="en-US" sz="2200" dirty="0" smtClean="0"/>
              <a:t>, and </a:t>
            </a:r>
            <a:r>
              <a:rPr lang="en-US" sz="2200" u="sng" dirty="0" smtClean="0">
                <a:solidFill>
                  <a:schemeClr val="accent1">
                    <a:lumMod val="75000"/>
                  </a:schemeClr>
                </a:solidFill>
              </a:rPr>
              <a:t>domes</a:t>
            </a:r>
          </a:p>
          <a:p>
            <a:pPr lvl="1"/>
            <a:r>
              <a:rPr lang="en-US" sz="2200" dirty="0" smtClean="0"/>
              <a:t>Most of the </a:t>
            </a:r>
            <a:r>
              <a:rPr lang="en-US" sz="2200" u="sng" dirty="0" smtClean="0">
                <a:solidFill>
                  <a:schemeClr val="accent1">
                    <a:lumMod val="75000"/>
                  </a:schemeClr>
                </a:solidFill>
              </a:rPr>
              <a:t>greatest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 smtClean="0"/>
              <a:t>works of art come from Southern Europe</a:t>
            </a:r>
          </a:p>
          <a:p>
            <a:pPr lvl="2"/>
            <a:r>
              <a:rPr lang="en-US" sz="2200" u="sng" dirty="0" smtClean="0">
                <a:solidFill>
                  <a:schemeClr val="accent1">
                    <a:lumMod val="75000"/>
                  </a:schemeClr>
                </a:solidFill>
              </a:rPr>
              <a:t>Leonardo Da Vinci</a:t>
            </a:r>
            <a:r>
              <a:rPr lang="en-US" sz="2200" dirty="0" smtClean="0"/>
              <a:t> and </a:t>
            </a:r>
            <a:r>
              <a:rPr lang="en-US" sz="2200" u="sng" dirty="0" smtClean="0">
                <a:solidFill>
                  <a:schemeClr val="accent1">
                    <a:lumMod val="75000"/>
                  </a:schemeClr>
                </a:solidFill>
              </a:rPr>
              <a:t>Michelangelo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 smtClean="0"/>
              <a:t>come from Italy</a:t>
            </a:r>
          </a:p>
          <a:p>
            <a:pPr lvl="1"/>
            <a:r>
              <a:rPr lang="en-US" sz="2200" u="sng" dirty="0" smtClean="0">
                <a:solidFill>
                  <a:schemeClr val="accent1">
                    <a:lumMod val="75000"/>
                  </a:schemeClr>
                </a:solidFill>
              </a:rPr>
              <a:t>Soccer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 smtClean="0"/>
              <a:t>is the most popular sport in Southern Europe</a:t>
            </a:r>
          </a:p>
          <a:p>
            <a:pPr lvl="1"/>
            <a:r>
              <a:rPr lang="en-US" sz="2200" u="sng" dirty="0" smtClean="0">
                <a:solidFill>
                  <a:schemeClr val="accent1">
                    <a:lumMod val="75000"/>
                  </a:schemeClr>
                </a:solidFill>
              </a:rPr>
              <a:t>Bullfighting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 smtClean="0"/>
              <a:t>is an important tradition in </a:t>
            </a:r>
            <a:r>
              <a:rPr lang="en-US" sz="2200" u="sng" dirty="0" smtClean="0">
                <a:solidFill>
                  <a:schemeClr val="accent1">
                    <a:lumMod val="75000"/>
                  </a:schemeClr>
                </a:solidFill>
              </a:rPr>
              <a:t>Spain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 smtClean="0"/>
              <a:t>and </a:t>
            </a:r>
            <a:r>
              <a:rPr lang="en-US" sz="2200" u="sng" dirty="0" smtClean="0">
                <a:solidFill>
                  <a:schemeClr val="accent1">
                    <a:lumMod val="75000"/>
                  </a:schemeClr>
                </a:solidFill>
              </a:rPr>
              <a:t>Portugal</a:t>
            </a:r>
          </a:p>
          <a:p>
            <a:pPr lvl="1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"/>
            <a:ext cx="2638425" cy="173355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983" y="1981200"/>
            <a:ext cx="1669486" cy="2228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640" y="2018211"/>
            <a:ext cx="1556385" cy="24210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203" y="5008536"/>
            <a:ext cx="1857375" cy="1455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143" y="4089374"/>
            <a:ext cx="2486025" cy="1838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742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4152</TotalTime>
  <Words>479</Words>
  <Application>Microsoft Office PowerPoint</Application>
  <PresentationFormat>On-screen Show (4:3)</PresentationFormat>
  <Paragraphs>72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Oriel</vt:lpstr>
      <vt:lpstr>Southern Europe</vt:lpstr>
      <vt:lpstr>Population Patterns</vt:lpstr>
      <vt:lpstr>History and Government</vt:lpstr>
      <vt:lpstr>History and Government</vt:lpstr>
      <vt:lpstr>History and Government</vt:lpstr>
      <vt:lpstr>Culture</vt:lpstr>
      <vt:lpstr>Culture</vt:lpstr>
      <vt:lpstr>  Culture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Southern Europe</dc:title>
  <dc:creator>Fitzgerald, Amy</dc:creator>
  <cp:lastModifiedBy>Fitzgerald, Amy</cp:lastModifiedBy>
  <cp:revision>16</cp:revision>
  <dcterms:created xsi:type="dcterms:W3CDTF">2012-04-20T19:18:35Z</dcterms:created>
  <dcterms:modified xsi:type="dcterms:W3CDTF">2012-04-23T16:30:45Z</dcterms:modified>
</cp:coreProperties>
</file>