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7FFEE1-7093-4523-A8B4-4EE19D5A2948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FE1983-3A41-4B7D-B1FC-C8DBA5B0139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7FFEE1-7093-4523-A8B4-4EE19D5A2948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FE1983-3A41-4B7D-B1FC-C8DBA5B013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7FFEE1-7093-4523-A8B4-4EE19D5A2948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FE1983-3A41-4B7D-B1FC-C8DBA5B013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FEE1-7093-4523-A8B4-4EE19D5A2948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1983-3A41-4B7D-B1FC-C8DBA5B0139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D87FFEE1-7093-4523-A8B4-4EE19D5A2948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B4FE1983-3A41-4B7D-B1FC-C8DBA5B013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FEE1-7093-4523-A8B4-4EE19D5A2948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1983-3A41-4B7D-B1FC-C8DBA5B0139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B4FE1983-3A41-4B7D-B1FC-C8DBA5B013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D87FFEE1-7093-4523-A8B4-4EE19D5A2948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B4FE1983-3A41-4B7D-B1FC-C8DBA5B013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D87FFEE1-7093-4523-A8B4-4EE19D5A2948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B4FE1983-3A41-4B7D-B1FC-C8DBA5B013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FEE1-7093-4523-A8B4-4EE19D5A2948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1983-3A41-4B7D-B1FC-C8DBA5B013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7FFEE1-7093-4523-A8B4-4EE19D5A2948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FE1983-3A41-4B7D-B1FC-C8DBA5B0139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FEE1-7093-4523-A8B4-4EE19D5A2948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1983-3A41-4B7D-B1FC-C8DBA5B013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Text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7FFEE1-7093-4523-A8B4-4EE19D5A2948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FE1983-3A41-4B7D-B1FC-C8DBA5B013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7FFEE1-7093-4523-A8B4-4EE19D5A2948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FE1983-3A41-4B7D-B1FC-C8DBA5B013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FFEE1-7093-4523-A8B4-4EE19D5A2948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E1983-3A41-4B7D-B1FC-C8DBA5B0139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581400"/>
            <a:ext cx="7666056" cy="914400"/>
          </a:xfrm>
        </p:spPr>
        <p:txBody>
          <a:bodyPr>
            <a:noAutofit/>
          </a:bodyPr>
          <a:lstStyle/>
          <a:p>
            <a:r>
              <a:rPr lang="en-US" sz="8000" dirty="0" smtClean="0"/>
              <a:t>Southeast Asia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200084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6172200" cy="5211763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Leisure and Celebrations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Mainland- enjoy a variety of </a:t>
            </a:r>
            <a:r>
              <a:rPr lang="en-US" sz="2600" u="sng" dirty="0" smtClean="0">
                <a:solidFill>
                  <a:srgbClr val="0070C0"/>
                </a:solidFill>
              </a:rPr>
              <a:t>leisure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activities</a:t>
            </a:r>
          </a:p>
          <a:p>
            <a:pPr lvl="2"/>
            <a:r>
              <a:rPr lang="en-US" sz="2600" dirty="0" smtClean="0">
                <a:solidFill>
                  <a:schemeClr val="tx1"/>
                </a:solidFill>
              </a:rPr>
              <a:t>Cities- museums, </a:t>
            </a:r>
            <a:r>
              <a:rPr lang="en-US" sz="2600" u="sng" dirty="0" smtClean="0">
                <a:solidFill>
                  <a:srgbClr val="0070C0"/>
                </a:solidFill>
              </a:rPr>
              <a:t>theaters</a:t>
            </a:r>
            <a:r>
              <a:rPr lang="en-US" sz="2600" dirty="0" smtClean="0">
                <a:solidFill>
                  <a:schemeClr val="tx1"/>
                </a:solidFill>
              </a:rPr>
              <a:t>, parks, </a:t>
            </a:r>
            <a:r>
              <a:rPr lang="en-US" sz="2600" u="sng" dirty="0" smtClean="0">
                <a:solidFill>
                  <a:srgbClr val="0070C0"/>
                </a:solidFill>
              </a:rPr>
              <a:t>restaurants</a:t>
            </a:r>
            <a:r>
              <a:rPr lang="en-US" sz="2600" dirty="0" smtClean="0">
                <a:solidFill>
                  <a:schemeClr val="tx1"/>
                </a:solidFill>
              </a:rPr>
              <a:t>, night clubs</a:t>
            </a:r>
          </a:p>
          <a:p>
            <a:pPr lvl="2"/>
            <a:r>
              <a:rPr lang="en-US" sz="2600" dirty="0" smtClean="0">
                <a:solidFill>
                  <a:schemeClr val="tx1"/>
                </a:solidFill>
              </a:rPr>
              <a:t>Rural-  visiting </a:t>
            </a:r>
            <a:r>
              <a:rPr lang="en-US" sz="2600" u="sng" dirty="0" smtClean="0">
                <a:solidFill>
                  <a:srgbClr val="0070C0"/>
                </a:solidFill>
              </a:rPr>
              <a:t>neighbors</a:t>
            </a:r>
            <a:r>
              <a:rPr lang="en-US" sz="2600" dirty="0" smtClean="0">
                <a:solidFill>
                  <a:schemeClr val="tx1"/>
                </a:solidFill>
              </a:rPr>
              <a:t>, celebrating family </a:t>
            </a:r>
            <a:r>
              <a:rPr lang="en-US" sz="2600" u="sng" dirty="0" smtClean="0">
                <a:solidFill>
                  <a:srgbClr val="0070C0"/>
                </a:solidFill>
              </a:rPr>
              <a:t>occasions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Islands- very </a:t>
            </a:r>
            <a:r>
              <a:rPr lang="en-US" sz="2600" u="sng" dirty="0" smtClean="0">
                <a:solidFill>
                  <a:srgbClr val="0070C0"/>
                </a:solidFill>
              </a:rPr>
              <a:t>diverse</a:t>
            </a:r>
          </a:p>
          <a:p>
            <a:pPr lvl="2"/>
            <a:r>
              <a:rPr lang="en-US" sz="2600" dirty="0" smtClean="0">
                <a:solidFill>
                  <a:schemeClr val="tx1"/>
                </a:solidFill>
              </a:rPr>
              <a:t>Singapore- </a:t>
            </a:r>
            <a:r>
              <a:rPr lang="en-US" sz="2600" u="sng" dirty="0" smtClean="0">
                <a:solidFill>
                  <a:srgbClr val="0070C0"/>
                </a:solidFill>
              </a:rPr>
              <a:t>pop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culture is based on modern mass </a:t>
            </a:r>
            <a:r>
              <a:rPr lang="en-US" sz="2600" u="sng" dirty="0" smtClean="0">
                <a:solidFill>
                  <a:srgbClr val="0070C0"/>
                </a:solidFill>
              </a:rPr>
              <a:t>media</a:t>
            </a:r>
          </a:p>
          <a:p>
            <a:pPr lvl="2"/>
            <a:r>
              <a:rPr lang="en-US" sz="2600" b="1" dirty="0" smtClean="0">
                <a:solidFill>
                  <a:schemeClr val="tx1"/>
                </a:solidFill>
              </a:rPr>
              <a:t>Most popular sport=</a:t>
            </a:r>
            <a:r>
              <a:rPr lang="en-US" sz="2600" b="1" u="sng" dirty="0" smtClean="0">
                <a:solidFill>
                  <a:srgbClr val="0070C0"/>
                </a:solidFill>
              </a:rPr>
              <a:t>soccer</a:t>
            </a:r>
            <a:r>
              <a:rPr lang="en-US" sz="2600" b="1" dirty="0" smtClean="0">
                <a:solidFill>
                  <a:schemeClr val="tx1"/>
                </a:solidFill>
              </a:rPr>
              <a:t> and </a:t>
            </a:r>
            <a:r>
              <a:rPr lang="en-US" sz="2600" b="1" u="sng" dirty="0" smtClean="0">
                <a:solidFill>
                  <a:srgbClr val="0070C0"/>
                </a:solidFill>
              </a:rPr>
              <a:t>badminton</a:t>
            </a:r>
          </a:p>
          <a:p>
            <a:pPr lvl="2"/>
            <a:r>
              <a:rPr lang="en-US" sz="2600" dirty="0" smtClean="0">
                <a:solidFill>
                  <a:schemeClr val="tx1"/>
                </a:solidFill>
              </a:rPr>
              <a:t>Celebrations include religious and national holidays</a:t>
            </a:r>
          </a:p>
          <a:p>
            <a:pPr lvl="3"/>
            <a:r>
              <a:rPr lang="en-US" sz="2600" u="sng" dirty="0" smtClean="0">
                <a:solidFill>
                  <a:srgbClr val="0070C0"/>
                </a:solidFill>
              </a:rPr>
              <a:t>Chinese New Year</a:t>
            </a:r>
            <a:r>
              <a:rPr lang="en-US" sz="2600" dirty="0" smtClean="0">
                <a:solidFill>
                  <a:schemeClr val="tx1"/>
                </a:solidFill>
              </a:rPr>
              <a:t> and </a:t>
            </a:r>
            <a:r>
              <a:rPr lang="en-US" sz="2600" u="sng" dirty="0" smtClean="0">
                <a:solidFill>
                  <a:srgbClr val="0070C0"/>
                </a:solidFill>
              </a:rPr>
              <a:t>Muhammad’s Birthday </a:t>
            </a:r>
            <a:r>
              <a:rPr lang="en-US" sz="2600" dirty="0" smtClean="0">
                <a:solidFill>
                  <a:schemeClr val="tx1"/>
                </a:solidFill>
              </a:rPr>
              <a:t>are observed by most on the islands</a:t>
            </a:r>
          </a:p>
          <a:p>
            <a:pPr lvl="1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"/>
            <a:ext cx="2789470" cy="27431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061" y="3505200"/>
            <a:ext cx="259974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645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Southeast Asia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14400"/>
            <a:ext cx="8686800" cy="52117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Mainland=</a:t>
            </a:r>
            <a:r>
              <a:rPr lang="en-US" u="sng" dirty="0" smtClean="0">
                <a:solidFill>
                  <a:srgbClr val="0070C0"/>
                </a:solidFill>
              </a:rPr>
              <a:t>Cambodia</a:t>
            </a:r>
            <a:r>
              <a:rPr lang="en-US" dirty="0" smtClean="0">
                <a:solidFill>
                  <a:schemeClr val="tx1"/>
                </a:solidFill>
              </a:rPr>
              <a:t>, Vietnam, </a:t>
            </a:r>
            <a:r>
              <a:rPr lang="en-US" u="sng" dirty="0" smtClean="0">
                <a:solidFill>
                  <a:srgbClr val="0070C0"/>
                </a:solidFill>
              </a:rPr>
              <a:t>Thailand</a:t>
            </a:r>
            <a:r>
              <a:rPr lang="en-US" dirty="0" smtClean="0">
                <a:solidFill>
                  <a:schemeClr val="tx1"/>
                </a:solidFill>
              </a:rPr>
              <a:t>, Myanmar, and Laos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Islands=Malaysia, </a:t>
            </a:r>
            <a:r>
              <a:rPr lang="en-US" u="sng" dirty="0" smtClean="0">
                <a:solidFill>
                  <a:srgbClr val="0070C0"/>
                </a:solidFill>
              </a:rPr>
              <a:t>Indonesia</a:t>
            </a:r>
            <a:r>
              <a:rPr lang="en-US" dirty="0" smtClean="0">
                <a:solidFill>
                  <a:schemeClr val="tx1"/>
                </a:solidFill>
              </a:rPr>
              <a:t>, Brunei, Singapore, and </a:t>
            </a:r>
            <a:r>
              <a:rPr lang="en-US" u="sng" dirty="0" smtClean="0">
                <a:solidFill>
                  <a:srgbClr val="0070C0"/>
                </a:solidFill>
              </a:rPr>
              <a:t>Philippines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625546"/>
            <a:ext cx="5410200" cy="3938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6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and Government- Mainland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14400"/>
            <a:ext cx="6705600" cy="52117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Early Civilizations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Early peoples were highly skilled </a:t>
            </a:r>
            <a:r>
              <a:rPr lang="en-US" sz="2400" u="sng" dirty="0" smtClean="0">
                <a:solidFill>
                  <a:srgbClr val="0070C0"/>
                </a:solidFill>
              </a:rPr>
              <a:t>farmers</a:t>
            </a:r>
          </a:p>
          <a:p>
            <a:pPr lvl="2"/>
            <a:r>
              <a:rPr lang="en-US" u="sng" dirty="0" smtClean="0">
                <a:solidFill>
                  <a:srgbClr val="0070C0"/>
                </a:solidFill>
              </a:rPr>
              <a:t>Rice</a:t>
            </a:r>
            <a:r>
              <a:rPr lang="en-US" dirty="0" smtClean="0">
                <a:solidFill>
                  <a:schemeClr val="tx1"/>
                </a:solidFill>
              </a:rPr>
              <a:t>=most important crop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Skilled in metal works </a:t>
            </a:r>
          </a:p>
          <a:p>
            <a:pPr lvl="2"/>
            <a:r>
              <a:rPr lang="en-US" u="sng" dirty="0" smtClean="0">
                <a:solidFill>
                  <a:srgbClr val="0070C0"/>
                </a:solidFill>
              </a:rPr>
              <a:t>Bronze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was first cast in </a:t>
            </a:r>
            <a:r>
              <a:rPr lang="en-US" u="sng" dirty="0" smtClean="0">
                <a:solidFill>
                  <a:srgbClr val="0070C0"/>
                </a:solidFill>
              </a:rPr>
              <a:t>Thailand</a:t>
            </a:r>
            <a:r>
              <a:rPr lang="en-US" dirty="0" smtClean="0">
                <a:solidFill>
                  <a:schemeClr val="tx1"/>
                </a:solidFill>
              </a:rPr>
              <a:t> around </a:t>
            </a:r>
            <a:r>
              <a:rPr lang="en-US" u="sng" dirty="0" smtClean="0">
                <a:solidFill>
                  <a:srgbClr val="0070C0"/>
                </a:solidFill>
              </a:rPr>
              <a:t>3000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BC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They worshiped ancestors, </a:t>
            </a:r>
            <a:r>
              <a:rPr lang="en-US" sz="2400" u="sng" dirty="0" smtClean="0">
                <a:solidFill>
                  <a:srgbClr val="0070C0"/>
                </a:solidFill>
              </a:rPr>
              <a:t>animals</a:t>
            </a:r>
            <a:r>
              <a:rPr lang="en-US" sz="2400" dirty="0" smtClean="0">
                <a:solidFill>
                  <a:schemeClr val="tx1"/>
                </a:solidFill>
              </a:rPr>
              <a:t>, and natural spirits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Kingdoms and Empires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Many civilizations developed on </a:t>
            </a:r>
            <a:r>
              <a:rPr lang="en-US" sz="2400" u="sng" dirty="0" smtClean="0">
                <a:solidFill>
                  <a:srgbClr val="0070C0"/>
                </a:solidFill>
              </a:rPr>
              <a:t>seaports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Became </a:t>
            </a:r>
            <a:r>
              <a:rPr lang="en-US" u="sng" dirty="0" smtClean="0">
                <a:solidFill>
                  <a:srgbClr val="0070C0"/>
                </a:solidFill>
              </a:rPr>
              <a:t>mariners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(sailors)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Gained wealth through </a:t>
            </a:r>
            <a:r>
              <a:rPr lang="en-US" u="sng" dirty="0" smtClean="0">
                <a:solidFill>
                  <a:srgbClr val="0070C0"/>
                </a:solidFill>
              </a:rPr>
              <a:t>trade</a:t>
            </a:r>
            <a:endParaRPr lang="en-US" u="sng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182" y="1219201"/>
            <a:ext cx="274733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842" y="3505200"/>
            <a:ext cx="1897590" cy="252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32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and Government- Mainland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382000" cy="513556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Western Colonization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By 1500’s, </a:t>
            </a:r>
            <a:r>
              <a:rPr lang="en-US" sz="2400" u="sng" dirty="0" smtClean="0">
                <a:solidFill>
                  <a:srgbClr val="0070C0"/>
                </a:solidFill>
              </a:rPr>
              <a:t>Europeans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had arrived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Set up </a:t>
            </a:r>
            <a:r>
              <a:rPr lang="en-US" b="1" u="sng" dirty="0" smtClean="0">
                <a:solidFill>
                  <a:srgbClr val="0070C0"/>
                </a:solidFill>
              </a:rPr>
              <a:t>spheres of influence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Later gained SE Asia lands as colonies</a:t>
            </a:r>
          </a:p>
          <a:p>
            <a:pPr lvl="3"/>
            <a:r>
              <a:rPr lang="en-US" sz="2400" b="1" u="sng" dirty="0" smtClean="0">
                <a:solidFill>
                  <a:srgbClr val="0070C0"/>
                </a:solidFill>
              </a:rPr>
              <a:t>Siam</a:t>
            </a:r>
            <a:r>
              <a:rPr lang="en-US" sz="2400" dirty="0" smtClean="0">
                <a:solidFill>
                  <a:schemeClr val="tx1"/>
                </a:solidFill>
              </a:rPr>
              <a:t>=only country to remain </a:t>
            </a:r>
            <a:r>
              <a:rPr lang="en-US" sz="2400" u="sng" dirty="0" smtClean="0">
                <a:solidFill>
                  <a:srgbClr val="0070C0"/>
                </a:solidFill>
              </a:rPr>
              <a:t>free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Freedom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After </a:t>
            </a:r>
            <a:r>
              <a:rPr lang="en-US" sz="2400" u="sng" dirty="0" smtClean="0">
                <a:solidFill>
                  <a:srgbClr val="0070C0"/>
                </a:solidFill>
              </a:rPr>
              <a:t>WWII</a:t>
            </a:r>
            <a:r>
              <a:rPr lang="en-US" sz="2400" dirty="0" smtClean="0">
                <a:solidFill>
                  <a:schemeClr val="tx1"/>
                </a:solidFill>
              </a:rPr>
              <a:t>, fought for independence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By </a:t>
            </a:r>
            <a:r>
              <a:rPr lang="en-US" u="sng" dirty="0" smtClean="0">
                <a:solidFill>
                  <a:srgbClr val="0070C0"/>
                </a:solidFill>
              </a:rPr>
              <a:t>1965</a:t>
            </a:r>
            <a:r>
              <a:rPr lang="en-US" dirty="0" smtClean="0">
                <a:solidFill>
                  <a:schemeClr val="tx1"/>
                </a:solidFill>
              </a:rPr>
              <a:t>, all had gained it</a:t>
            </a:r>
          </a:p>
          <a:p>
            <a:pPr lvl="3"/>
            <a:r>
              <a:rPr lang="en-US" sz="2400" dirty="0" smtClean="0">
                <a:solidFill>
                  <a:schemeClr val="tx1"/>
                </a:solidFill>
              </a:rPr>
              <a:t>Some still suffered </a:t>
            </a:r>
            <a:r>
              <a:rPr lang="en-US" sz="2400" u="sng" dirty="0" smtClean="0">
                <a:solidFill>
                  <a:srgbClr val="0070C0"/>
                </a:solidFill>
              </a:rPr>
              <a:t>instability</a:t>
            </a:r>
          </a:p>
          <a:p>
            <a:pPr lvl="4"/>
            <a:r>
              <a:rPr lang="en-US" sz="2400" dirty="0" smtClean="0">
                <a:solidFill>
                  <a:schemeClr val="tx1"/>
                </a:solidFill>
              </a:rPr>
              <a:t>Myanmar’s military </a:t>
            </a:r>
            <a:r>
              <a:rPr lang="en-US" sz="2400" u="sng" dirty="0" smtClean="0">
                <a:solidFill>
                  <a:srgbClr val="0070C0"/>
                </a:solidFill>
              </a:rPr>
              <a:t>overthrew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its gov’t in the 80’s</a:t>
            </a:r>
          </a:p>
          <a:p>
            <a:pPr lvl="5"/>
            <a:r>
              <a:rPr lang="en-US" sz="2400" dirty="0" smtClean="0"/>
              <a:t>Instituted </a:t>
            </a:r>
            <a:r>
              <a:rPr lang="en-US" sz="2400" b="1" u="sng" dirty="0" smtClean="0">
                <a:solidFill>
                  <a:srgbClr val="0070C0"/>
                </a:solidFill>
              </a:rPr>
              <a:t>martial law</a:t>
            </a:r>
            <a:r>
              <a:rPr lang="en-US" sz="2400" dirty="0" smtClean="0"/>
              <a:t>- control and policing by military rules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364" y="1981200"/>
            <a:ext cx="3048000" cy="228600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409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and Government- Mainland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211763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Vietnam War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1954- </a:t>
            </a:r>
            <a:r>
              <a:rPr lang="en-US" sz="2200" u="sng" dirty="0" smtClean="0">
                <a:solidFill>
                  <a:srgbClr val="0070C0"/>
                </a:solidFill>
              </a:rPr>
              <a:t>Communist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forces defeated the </a:t>
            </a:r>
            <a:r>
              <a:rPr lang="en-US" sz="2200" u="sng" dirty="0" smtClean="0">
                <a:solidFill>
                  <a:srgbClr val="0070C0"/>
                </a:solidFill>
              </a:rPr>
              <a:t>French</a:t>
            </a:r>
          </a:p>
          <a:p>
            <a:pPr lvl="2"/>
            <a:r>
              <a:rPr lang="en-US" sz="2200" b="1" dirty="0" smtClean="0">
                <a:solidFill>
                  <a:schemeClr val="tx1"/>
                </a:solidFill>
              </a:rPr>
              <a:t>Vietnam was divided between </a:t>
            </a:r>
            <a:r>
              <a:rPr lang="en-US" sz="2200" b="1" u="sng" dirty="0" smtClean="0">
                <a:solidFill>
                  <a:srgbClr val="0070C0"/>
                </a:solidFill>
              </a:rPr>
              <a:t>North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</a:rPr>
              <a:t>(communist) and </a:t>
            </a:r>
            <a:r>
              <a:rPr lang="en-US" sz="2200" b="1" u="sng" dirty="0" smtClean="0">
                <a:solidFill>
                  <a:srgbClr val="0070C0"/>
                </a:solidFill>
              </a:rPr>
              <a:t>South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</a:rPr>
              <a:t>(non-communist) </a:t>
            </a:r>
          </a:p>
          <a:p>
            <a:pPr lvl="3"/>
            <a:r>
              <a:rPr lang="en-US" sz="2200" dirty="0" smtClean="0">
                <a:solidFill>
                  <a:schemeClr val="tx1"/>
                </a:solidFill>
              </a:rPr>
              <a:t>US supported the </a:t>
            </a:r>
            <a:r>
              <a:rPr lang="en-US" sz="2200" u="sng" dirty="0" smtClean="0">
                <a:solidFill>
                  <a:srgbClr val="0070C0"/>
                </a:solidFill>
              </a:rPr>
              <a:t>south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(containment policy)</a:t>
            </a:r>
          </a:p>
          <a:p>
            <a:pPr lvl="4"/>
            <a:r>
              <a:rPr lang="en-US" sz="2200" dirty="0" smtClean="0">
                <a:solidFill>
                  <a:schemeClr val="tx1"/>
                </a:solidFill>
              </a:rPr>
              <a:t>By </a:t>
            </a:r>
            <a:r>
              <a:rPr lang="en-US" sz="2200" u="sng" dirty="0" smtClean="0">
                <a:solidFill>
                  <a:srgbClr val="0070C0"/>
                </a:solidFill>
              </a:rPr>
              <a:t>1975</a:t>
            </a:r>
            <a:r>
              <a:rPr lang="en-US" sz="2200" dirty="0" smtClean="0">
                <a:solidFill>
                  <a:schemeClr val="tx1"/>
                </a:solidFill>
              </a:rPr>
              <a:t>- 2 Million Vietnamese and tens of thousands of </a:t>
            </a:r>
            <a:r>
              <a:rPr lang="en-US" sz="2200" u="sng" dirty="0" smtClean="0">
                <a:solidFill>
                  <a:srgbClr val="0070C0"/>
                </a:solidFill>
              </a:rPr>
              <a:t>Americans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were dead</a:t>
            </a:r>
          </a:p>
          <a:p>
            <a:pPr lvl="4"/>
            <a:r>
              <a:rPr lang="en-US" sz="2200" dirty="0" smtClean="0">
                <a:solidFill>
                  <a:schemeClr val="tx1"/>
                </a:solidFill>
              </a:rPr>
              <a:t>US left and Vietnam was </a:t>
            </a:r>
            <a:r>
              <a:rPr lang="en-US" sz="2200" u="sng" dirty="0" smtClean="0">
                <a:solidFill>
                  <a:srgbClr val="0070C0"/>
                </a:solidFill>
              </a:rPr>
              <a:t>unified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under a </a:t>
            </a:r>
            <a:r>
              <a:rPr lang="en-US" sz="2200" u="sng" dirty="0" smtClean="0">
                <a:solidFill>
                  <a:srgbClr val="0070C0"/>
                </a:solidFill>
              </a:rPr>
              <a:t>communist</a:t>
            </a:r>
            <a:r>
              <a:rPr lang="en-US" sz="2200" dirty="0" smtClean="0">
                <a:solidFill>
                  <a:schemeClr val="tx1"/>
                </a:solidFill>
              </a:rPr>
              <a:t> gov’t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Cambodia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1975- communist forces (</a:t>
            </a:r>
            <a:r>
              <a:rPr lang="en-US" sz="2200" b="1" u="sng" dirty="0" err="1" smtClean="0">
                <a:solidFill>
                  <a:srgbClr val="0070C0"/>
                </a:solidFill>
              </a:rPr>
              <a:t>Kmer</a:t>
            </a:r>
            <a:r>
              <a:rPr lang="en-US" sz="2200" b="1" u="sng" dirty="0" smtClean="0">
                <a:solidFill>
                  <a:srgbClr val="0070C0"/>
                </a:solidFill>
              </a:rPr>
              <a:t> Rouge</a:t>
            </a:r>
            <a:r>
              <a:rPr lang="en-US" sz="2200" dirty="0" smtClean="0">
                <a:solidFill>
                  <a:schemeClr val="tx1"/>
                </a:solidFill>
              </a:rPr>
              <a:t>) took over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Forced people out of </a:t>
            </a:r>
            <a:r>
              <a:rPr lang="en-US" sz="2200" u="sng" dirty="0" smtClean="0">
                <a:solidFill>
                  <a:srgbClr val="0070C0"/>
                </a:solidFill>
              </a:rPr>
              <a:t>cities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and onto </a:t>
            </a:r>
            <a:r>
              <a:rPr lang="en-US" sz="2200" u="sng" dirty="0" smtClean="0">
                <a:solidFill>
                  <a:srgbClr val="0070C0"/>
                </a:solidFill>
              </a:rPr>
              <a:t>farms</a:t>
            </a:r>
          </a:p>
          <a:p>
            <a:pPr lvl="3"/>
            <a:r>
              <a:rPr lang="en-US" sz="2200" dirty="0" smtClean="0">
                <a:solidFill>
                  <a:schemeClr val="tx1"/>
                </a:solidFill>
              </a:rPr>
              <a:t>About 1 mil died from </a:t>
            </a:r>
            <a:r>
              <a:rPr lang="en-US" sz="2200" u="sng" dirty="0" smtClean="0">
                <a:solidFill>
                  <a:srgbClr val="0070C0"/>
                </a:solidFill>
              </a:rPr>
              <a:t>starvation</a:t>
            </a:r>
            <a:r>
              <a:rPr lang="en-US" sz="2200" dirty="0" smtClean="0">
                <a:solidFill>
                  <a:schemeClr val="tx1"/>
                </a:solidFill>
              </a:rPr>
              <a:t>, overwork, disease, or </a:t>
            </a:r>
            <a:r>
              <a:rPr lang="en-US" sz="2200" u="sng" dirty="0" smtClean="0">
                <a:solidFill>
                  <a:srgbClr val="0070C0"/>
                </a:solidFill>
              </a:rPr>
              <a:t>execution</a:t>
            </a:r>
            <a:endParaRPr lang="en-US" sz="22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0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and Government- Islands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6705600" cy="5211763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smtClean="0"/>
              <a:t>Colonization and Freedom</a:t>
            </a:r>
          </a:p>
          <a:p>
            <a:pPr lvl="1"/>
            <a:r>
              <a:rPr lang="en-US" sz="2600" u="sng" dirty="0" smtClean="0">
                <a:solidFill>
                  <a:srgbClr val="0070C0"/>
                </a:solidFill>
              </a:rPr>
              <a:t>Netherlands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smtClean="0"/>
              <a:t>claimed most of the islands</a:t>
            </a:r>
          </a:p>
          <a:p>
            <a:pPr lvl="2"/>
            <a:r>
              <a:rPr lang="en-US" sz="2600" dirty="0" smtClean="0"/>
              <a:t>UK controlled Brunei and Singapore</a:t>
            </a:r>
          </a:p>
          <a:p>
            <a:pPr lvl="2"/>
            <a:r>
              <a:rPr lang="en-US" sz="2600" dirty="0" smtClean="0"/>
              <a:t>US controlled the </a:t>
            </a:r>
            <a:r>
              <a:rPr lang="en-US" sz="2600" u="sng" dirty="0" smtClean="0">
                <a:solidFill>
                  <a:srgbClr val="0070C0"/>
                </a:solidFill>
              </a:rPr>
              <a:t>Philippines</a:t>
            </a:r>
          </a:p>
          <a:p>
            <a:pPr lvl="1"/>
            <a:r>
              <a:rPr lang="en-US" sz="2600" dirty="0" smtClean="0"/>
              <a:t>Brought </a:t>
            </a:r>
            <a:r>
              <a:rPr lang="en-US" sz="2600" u="sng" dirty="0" smtClean="0">
                <a:solidFill>
                  <a:srgbClr val="0070C0"/>
                </a:solidFill>
              </a:rPr>
              <a:t>infrastructure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smtClean="0"/>
              <a:t>improvements</a:t>
            </a:r>
          </a:p>
          <a:p>
            <a:pPr lvl="2"/>
            <a:r>
              <a:rPr lang="en-US" sz="2600" dirty="0" smtClean="0"/>
              <a:t>Replaced </a:t>
            </a:r>
            <a:r>
              <a:rPr lang="en-US" sz="2600" u="sng" dirty="0" smtClean="0">
                <a:solidFill>
                  <a:srgbClr val="0070C0"/>
                </a:solidFill>
              </a:rPr>
              <a:t>small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smtClean="0"/>
              <a:t>farms with </a:t>
            </a:r>
            <a:r>
              <a:rPr lang="en-US" sz="2600" u="sng" dirty="0" smtClean="0">
                <a:solidFill>
                  <a:srgbClr val="0070C0"/>
                </a:solidFill>
              </a:rPr>
              <a:t>large commercial </a:t>
            </a:r>
            <a:r>
              <a:rPr lang="en-US" sz="2600" dirty="0" smtClean="0"/>
              <a:t>farms</a:t>
            </a:r>
          </a:p>
          <a:p>
            <a:pPr lvl="3"/>
            <a:r>
              <a:rPr lang="en-US" sz="2600" dirty="0" smtClean="0"/>
              <a:t>SE Asians worked for wages</a:t>
            </a:r>
          </a:p>
          <a:p>
            <a:pPr lvl="1"/>
            <a:r>
              <a:rPr lang="en-US" sz="2600" u="sng" dirty="0" smtClean="0">
                <a:solidFill>
                  <a:srgbClr val="0070C0"/>
                </a:solidFill>
              </a:rPr>
              <a:t>Japan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smtClean="0"/>
              <a:t>occupied the islands in early </a:t>
            </a:r>
            <a:r>
              <a:rPr lang="en-US" sz="2600" u="sng" dirty="0" smtClean="0">
                <a:solidFill>
                  <a:srgbClr val="0070C0"/>
                </a:solidFill>
              </a:rPr>
              <a:t>20</a:t>
            </a:r>
            <a:r>
              <a:rPr lang="en-US" sz="2600" u="sng" baseline="30000" dirty="0" smtClean="0">
                <a:solidFill>
                  <a:srgbClr val="0070C0"/>
                </a:solidFill>
              </a:rPr>
              <a:t>th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smtClean="0"/>
              <a:t>century</a:t>
            </a:r>
          </a:p>
          <a:p>
            <a:pPr lvl="2"/>
            <a:r>
              <a:rPr lang="en-US" sz="2600" dirty="0" smtClean="0"/>
              <a:t>Philippines- about </a:t>
            </a:r>
            <a:r>
              <a:rPr lang="en-US" sz="2600" u="sng" dirty="0" smtClean="0">
                <a:solidFill>
                  <a:srgbClr val="0070C0"/>
                </a:solidFill>
              </a:rPr>
              <a:t>1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smtClean="0"/>
              <a:t>mil died</a:t>
            </a:r>
          </a:p>
          <a:p>
            <a:pPr lvl="3"/>
            <a:r>
              <a:rPr lang="en-US" sz="2600" dirty="0" smtClean="0"/>
              <a:t>US gave </a:t>
            </a:r>
            <a:r>
              <a:rPr lang="en-US" sz="2600" u="sng" dirty="0" smtClean="0">
                <a:solidFill>
                  <a:srgbClr val="0070C0"/>
                </a:solidFill>
              </a:rPr>
              <a:t>independence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smtClean="0"/>
              <a:t>after WWII</a:t>
            </a:r>
          </a:p>
          <a:p>
            <a:pPr lvl="2"/>
            <a:r>
              <a:rPr lang="en-US" sz="2600" dirty="0" smtClean="0"/>
              <a:t>After WWII – Europeans took over again</a:t>
            </a:r>
          </a:p>
          <a:p>
            <a:pPr lvl="3"/>
            <a:r>
              <a:rPr lang="en-US" sz="2600" dirty="0" smtClean="0"/>
              <a:t>Insurrections led to </a:t>
            </a:r>
            <a:r>
              <a:rPr lang="en-US" sz="2600" u="sng" dirty="0" smtClean="0">
                <a:solidFill>
                  <a:srgbClr val="0070C0"/>
                </a:solidFill>
              </a:rPr>
              <a:t>independence</a:t>
            </a:r>
          </a:p>
          <a:p>
            <a:pPr lvl="1"/>
            <a:r>
              <a:rPr lang="en-US" sz="2600" dirty="0" smtClean="0"/>
              <a:t>1998- </a:t>
            </a:r>
            <a:r>
              <a:rPr lang="en-US" sz="2600" u="sng" dirty="0" smtClean="0">
                <a:solidFill>
                  <a:srgbClr val="0070C0"/>
                </a:solidFill>
              </a:rPr>
              <a:t>Indonesia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smtClean="0"/>
              <a:t>has moved towards a democracy</a:t>
            </a:r>
          </a:p>
          <a:p>
            <a:pPr lvl="1"/>
            <a:r>
              <a:rPr lang="en-US" sz="2600" dirty="0" smtClean="0"/>
              <a:t>Brunei and Malaysia are </a:t>
            </a:r>
            <a:r>
              <a:rPr lang="en-US" sz="2600" u="sng" dirty="0" smtClean="0">
                <a:solidFill>
                  <a:srgbClr val="0070C0"/>
                </a:solidFill>
              </a:rPr>
              <a:t>constitutional monarchies</a:t>
            </a:r>
          </a:p>
          <a:p>
            <a:pPr lvl="1"/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818" y="1967345"/>
            <a:ext cx="2673545" cy="24522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6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315200" cy="5486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579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60960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Education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Mainland- </a:t>
            </a:r>
            <a:r>
              <a:rPr lang="en-US" sz="2600" u="sng" dirty="0" smtClean="0">
                <a:solidFill>
                  <a:srgbClr val="0070C0"/>
                </a:solidFill>
              </a:rPr>
              <a:t>literacy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is increasing</a:t>
            </a:r>
          </a:p>
          <a:p>
            <a:pPr lvl="2"/>
            <a:r>
              <a:rPr lang="en-US" sz="2600" dirty="0" smtClean="0">
                <a:solidFill>
                  <a:schemeClr val="tx1"/>
                </a:solidFill>
              </a:rPr>
              <a:t>Gov’ts are working on </a:t>
            </a:r>
            <a:r>
              <a:rPr lang="en-US" sz="2600" u="sng" dirty="0" smtClean="0">
                <a:solidFill>
                  <a:srgbClr val="0070C0"/>
                </a:solidFill>
              </a:rPr>
              <a:t>improving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education</a:t>
            </a:r>
          </a:p>
          <a:p>
            <a:pPr lvl="3"/>
            <a:r>
              <a:rPr lang="en-US" sz="2600" dirty="0" smtClean="0">
                <a:solidFill>
                  <a:schemeClr val="tx1"/>
                </a:solidFill>
              </a:rPr>
              <a:t>There is a shortage of </a:t>
            </a:r>
            <a:r>
              <a:rPr lang="en-US" sz="2600" u="sng" dirty="0" smtClean="0">
                <a:solidFill>
                  <a:srgbClr val="0070C0"/>
                </a:solidFill>
              </a:rPr>
              <a:t>teachers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and </a:t>
            </a:r>
            <a:r>
              <a:rPr lang="en-US" sz="2600" u="sng" dirty="0" smtClean="0">
                <a:solidFill>
                  <a:srgbClr val="0070C0"/>
                </a:solidFill>
              </a:rPr>
              <a:t>funds</a:t>
            </a:r>
            <a:r>
              <a:rPr lang="en-US" sz="2600" dirty="0" smtClean="0">
                <a:solidFill>
                  <a:schemeClr val="tx1"/>
                </a:solidFill>
              </a:rPr>
              <a:t>, however.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Islands- education and quality of </a:t>
            </a:r>
            <a:r>
              <a:rPr lang="en-US" sz="2600" u="sng" dirty="0" smtClean="0">
                <a:solidFill>
                  <a:srgbClr val="0070C0"/>
                </a:solidFill>
              </a:rPr>
              <a:t>life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is increasing</a:t>
            </a:r>
          </a:p>
          <a:p>
            <a:pPr lvl="2"/>
            <a:r>
              <a:rPr lang="en-US" sz="2600" dirty="0" smtClean="0">
                <a:solidFill>
                  <a:schemeClr val="tx1"/>
                </a:solidFill>
              </a:rPr>
              <a:t>Most children in </a:t>
            </a:r>
            <a:r>
              <a:rPr lang="en-US" sz="2600" u="sng" dirty="0" smtClean="0">
                <a:solidFill>
                  <a:srgbClr val="0070C0"/>
                </a:solidFill>
              </a:rPr>
              <a:t>Indonesia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attend primary school</a:t>
            </a:r>
          </a:p>
          <a:p>
            <a:pPr lvl="3"/>
            <a:r>
              <a:rPr lang="en-US" sz="2600" dirty="0" smtClean="0">
                <a:solidFill>
                  <a:schemeClr val="tx1"/>
                </a:solidFill>
              </a:rPr>
              <a:t>Literacy=</a:t>
            </a:r>
            <a:r>
              <a:rPr lang="en-US" sz="2600" u="sng" dirty="0" smtClean="0">
                <a:solidFill>
                  <a:srgbClr val="0070C0"/>
                </a:solidFill>
              </a:rPr>
              <a:t>88</a:t>
            </a:r>
            <a:r>
              <a:rPr lang="en-US" sz="2600" dirty="0" smtClean="0">
                <a:solidFill>
                  <a:schemeClr val="tx1"/>
                </a:solidFill>
              </a:rPr>
              <a:t>% (Indonesia and Malaysia)</a:t>
            </a:r>
          </a:p>
          <a:p>
            <a:pPr lvl="3"/>
            <a:r>
              <a:rPr lang="en-US" sz="2600" u="sng" dirty="0" smtClean="0">
                <a:solidFill>
                  <a:srgbClr val="0070C0"/>
                </a:solidFill>
              </a:rPr>
              <a:t>93</a:t>
            </a:r>
            <a:r>
              <a:rPr lang="en-US" sz="2600" dirty="0" smtClean="0">
                <a:solidFill>
                  <a:schemeClr val="tx1"/>
                </a:solidFill>
              </a:rPr>
              <a:t>% in Philippines, Singapore, and Brunei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51930"/>
            <a:ext cx="2667000" cy="17202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57600"/>
            <a:ext cx="2667000" cy="171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468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5715000" cy="5211763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Language and Religion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Hundreds of </a:t>
            </a:r>
            <a:r>
              <a:rPr lang="en-US" sz="2400" u="sng" dirty="0" smtClean="0">
                <a:solidFill>
                  <a:srgbClr val="0070C0"/>
                </a:solidFill>
              </a:rPr>
              <a:t>languages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u="sng" dirty="0" smtClean="0">
                <a:solidFill>
                  <a:srgbClr val="0070C0"/>
                </a:solidFill>
              </a:rPr>
              <a:t>dialects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Most stem from </a:t>
            </a:r>
            <a:r>
              <a:rPr lang="en-US" u="sng" dirty="0" smtClean="0">
                <a:solidFill>
                  <a:srgbClr val="0070C0"/>
                </a:solidFill>
              </a:rPr>
              <a:t>Sino-Tibetan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u="sng" dirty="0" smtClean="0">
                <a:solidFill>
                  <a:srgbClr val="0070C0"/>
                </a:solidFill>
              </a:rPr>
              <a:t>Mon-Khmer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Many speak languages of their </a:t>
            </a:r>
            <a:r>
              <a:rPr lang="en-US" u="sng" dirty="0" smtClean="0">
                <a:solidFill>
                  <a:srgbClr val="0070C0"/>
                </a:solidFill>
              </a:rPr>
              <a:t>colonizers</a:t>
            </a:r>
            <a:r>
              <a:rPr lang="en-US" dirty="0" smtClean="0">
                <a:solidFill>
                  <a:schemeClr val="tx1"/>
                </a:solidFill>
              </a:rPr>
              <a:t>, as well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Nearly all of the major </a:t>
            </a:r>
            <a:r>
              <a:rPr lang="en-US" sz="2400" u="sng" dirty="0" smtClean="0">
                <a:solidFill>
                  <a:srgbClr val="0070C0"/>
                </a:solidFill>
              </a:rPr>
              <a:t>religions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are practiced in SE Asia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Sometimes, they </a:t>
            </a:r>
            <a:r>
              <a:rPr lang="en-US" u="sng" dirty="0" smtClean="0">
                <a:solidFill>
                  <a:srgbClr val="0070C0"/>
                </a:solidFill>
              </a:rPr>
              <a:t>blend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the religions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Islands- </a:t>
            </a:r>
            <a:r>
              <a:rPr lang="en-US" b="1" u="sng" dirty="0" smtClean="0">
                <a:solidFill>
                  <a:srgbClr val="0070C0"/>
                </a:solidFill>
              </a:rPr>
              <a:t>Islam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is a major religion</a:t>
            </a:r>
          </a:p>
          <a:p>
            <a:pPr lvl="3"/>
            <a:r>
              <a:rPr lang="en-US" sz="2400" dirty="0" smtClean="0">
                <a:solidFill>
                  <a:schemeClr val="tx1"/>
                </a:solidFill>
              </a:rPr>
              <a:t>Indonesia is largest Islamic </a:t>
            </a:r>
            <a:r>
              <a:rPr lang="en-US" sz="2400" u="sng" dirty="0" smtClean="0">
                <a:solidFill>
                  <a:srgbClr val="0070C0"/>
                </a:solidFill>
              </a:rPr>
              <a:t>country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in the world</a:t>
            </a:r>
            <a:endParaRPr lang="en-US" sz="2400" dirty="0">
              <a:solidFill>
                <a:schemeClr val="tx1"/>
              </a:solidFill>
            </a:endParaRPr>
          </a:p>
          <a:p>
            <a:pPr lvl="2"/>
            <a:r>
              <a:rPr lang="en-US" b="1" dirty="0" smtClean="0">
                <a:solidFill>
                  <a:schemeClr val="tx1"/>
                </a:solidFill>
              </a:rPr>
              <a:t>Majority of </a:t>
            </a:r>
            <a:r>
              <a:rPr lang="en-US" b="1" u="sng" dirty="0" smtClean="0">
                <a:solidFill>
                  <a:srgbClr val="0070C0"/>
                </a:solidFill>
              </a:rPr>
              <a:t>Filipinos</a:t>
            </a:r>
            <a:r>
              <a:rPr lang="en-US" b="1" dirty="0" smtClean="0">
                <a:solidFill>
                  <a:schemeClr val="tx1"/>
                </a:solidFill>
              </a:rPr>
              <a:t> are </a:t>
            </a:r>
            <a:r>
              <a:rPr lang="en-US" b="1" u="sng" dirty="0" smtClean="0">
                <a:solidFill>
                  <a:srgbClr val="0070C0"/>
                </a:solidFill>
              </a:rPr>
              <a:t>Catholic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66608"/>
            <a:ext cx="3351501" cy="252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90599"/>
            <a:ext cx="3351500" cy="2276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869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2010</Template>
  <TotalTime>126</TotalTime>
  <Words>487</Words>
  <Application>Microsoft Office PowerPoint</Application>
  <PresentationFormat>On-screen Show (4:3)</PresentationFormat>
  <Paragraphs>82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PowerPoint 2010</vt:lpstr>
      <vt:lpstr>Southeast Asia</vt:lpstr>
      <vt:lpstr>Southeast Asia</vt:lpstr>
      <vt:lpstr>History and Government- Mainland</vt:lpstr>
      <vt:lpstr>History and Government- Mainland</vt:lpstr>
      <vt:lpstr>History and Government- Mainland</vt:lpstr>
      <vt:lpstr>History and Government- Islands</vt:lpstr>
      <vt:lpstr>PowerPoint Presentation</vt:lpstr>
      <vt:lpstr>Culture</vt:lpstr>
      <vt:lpstr>Culture</vt:lpstr>
      <vt:lpstr>Culture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Southeast Asia</dc:title>
  <dc:creator>Fitzgerald, Amy</dc:creator>
  <cp:lastModifiedBy>Fitzgerald, Amy</cp:lastModifiedBy>
  <cp:revision>10</cp:revision>
  <dcterms:created xsi:type="dcterms:W3CDTF">2013-04-22T12:55:48Z</dcterms:created>
  <dcterms:modified xsi:type="dcterms:W3CDTF">2013-04-22T15:02:37Z</dcterms:modified>
</cp:coreProperties>
</file>