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5" r:id="rId2"/>
    <p:sldId id="256" r:id="rId3"/>
    <p:sldId id="257" r:id="rId4"/>
    <p:sldId id="258" r:id="rId5"/>
    <p:sldId id="259" r:id="rId6"/>
    <p:sldId id="260" r:id="rId7"/>
    <p:sldId id="261" r:id="rId8"/>
    <p:sldId id="264" r:id="rId9"/>
    <p:sldId id="262" r:id="rId10"/>
    <p:sldId id="263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13" autoAdjust="0"/>
    <p:restoredTop sz="94660"/>
  </p:normalViewPr>
  <p:slideViewPr>
    <p:cSldViewPr snapToGrid="0" snapToObjects="1">
      <p:cViewPr varScale="1">
        <p:scale>
          <a:sx n="120" d="100"/>
          <a:sy n="120" d="100"/>
        </p:scale>
        <p:origin x="-124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0738" y="4155141"/>
            <a:ext cx="7542212" cy="1013012"/>
          </a:xfrm>
        </p:spPr>
        <p:txBody>
          <a:bodyPr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0738" y="5230906"/>
            <a:ext cx="7542212" cy="1030942"/>
          </a:xfrm>
        </p:spPr>
        <p:txBody>
          <a:bodyPr/>
          <a:lstStyle>
            <a:lvl1pPr marL="0" indent="0" algn="ctr">
              <a:spcBef>
                <a:spcPct val="30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033BC-529E-8E4D-951A-CE1C9BD2B77E}" type="datetimeFigureOut">
              <a:rPr lang="en-US" smtClean="0"/>
              <a:t>12/3/15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8D5F2-DE38-9041-A46D-C892ECBE499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MoleculeTrac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019" y="224679"/>
            <a:ext cx="5795963" cy="39433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3962399"/>
            <a:ext cx="7585710" cy="672353"/>
          </a:xfrm>
        </p:spPr>
        <p:txBody>
          <a:bodyPr anchor="b">
            <a:normAutofit/>
          </a:bodyPr>
          <a:lstStyle>
            <a:lvl1pPr algn="ctr">
              <a:defRPr sz="36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01957" y="457200"/>
            <a:ext cx="2940087" cy="2940087"/>
          </a:xfrm>
          <a:prstGeom prst="ellipse">
            <a:avLst/>
          </a:prstGeom>
          <a:solidFill>
            <a:schemeClr val="tx1">
              <a:lumMod val="75000"/>
            </a:schemeClr>
          </a:solidFill>
          <a:ln w="63500">
            <a:solidFill>
              <a:schemeClr val="tx1"/>
            </a:solidFill>
          </a:ln>
          <a:effectLst>
            <a:outerShdw blurRad="254000" dist="152400" dir="5400000" sx="90000" sy="-19000" rotWithShape="0">
              <a:prstClr val="black">
                <a:alpha val="2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FontTx/>
              <a:buNone/>
              <a:defRPr sz="24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240" y="4639235"/>
            <a:ext cx="7585710" cy="1371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033BC-529E-8E4D-951A-CE1C9BD2B77E}" type="datetimeFigureOut">
              <a:rPr lang="en-US" smtClean="0"/>
              <a:t>12/3/15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8D5F2-DE38-9041-A46D-C892ECBE49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033BC-529E-8E4D-951A-CE1C9BD2B77E}" type="datetimeFigureOut">
              <a:rPr lang="en-US" smtClean="0"/>
              <a:t>12/3/15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8D5F2-DE38-9041-A46D-C892ECBE49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9365" y="416859"/>
            <a:ext cx="1940859" cy="5607424"/>
          </a:xfrm>
        </p:spPr>
        <p:txBody>
          <a:bodyPr vert="eaVert" anchor="ctr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0737" y="414015"/>
            <a:ext cx="6144839" cy="561026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033BC-529E-8E4D-951A-CE1C9BD2B77E}" type="datetimeFigureOut">
              <a:rPr lang="en-US" smtClean="0"/>
              <a:t>12/3/15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8D5F2-DE38-9041-A46D-C892ECBE49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033BC-529E-8E4D-951A-CE1C9BD2B77E}" type="datetimeFigureOut">
              <a:rPr lang="en-US" smtClean="0"/>
              <a:t>12/3/15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8D5F2-DE38-9041-A46D-C892ECBE49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0737" y="1219013"/>
            <a:ext cx="7542213" cy="19589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2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0737" y="3224213"/>
            <a:ext cx="7542213" cy="1500187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400" b="1" kern="12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033BC-529E-8E4D-951A-CE1C9BD2B77E}" type="datetimeFigureOut">
              <a:rPr lang="en-US" smtClean="0"/>
              <a:t>12/3/15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8D5F2-DE38-9041-A46D-C892ECBE49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6539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92301"/>
            <a:ext cx="3657600" cy="3975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800"/>
            </a:lvl6pPr>
            <a:lvl7pPr marL="2173288" indent="-344488">
              <a:defRPr sz="1800"/>
            </a:lvl7pPr>
            <a:lvl8pPr marL="2173288" indent="-344488">
              <a:defRPr sz="1800"/>
            </a:lvl8pPr>
            <a:lvl9pPr marL="2173288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3763" y="1892301"/>
            <a:ext cx="3657600" cy="3975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800"/>
            </a:lvl6pPr>
            <a:lvl7pPr marL="2173288" indent="-344488">
              <a:defRPr sz="1800"/>
            </a:lvl7pPr>
            <a:lvl8pPr marL="2173288" indent="-344488">
              <a:defRPr sz="1800"/>
            </a:lvl8pPr>
            <a:lvl9pPr marL="2173288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033BC-529E-8E4D-951A-CE1C9BD2B77E}" type="datetimeFigureOut">
              <a:rPr lang="en-US" smtClean="0"/>
              <a:t>12/3/15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8D5F2-DE38-9041-A46D-C892ECBE49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6539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2" y="1761565"/>
            <a:ext cx="3657600" cy="515469"/>
          </a:xfrm>
        </p:spPr>
        <p:txBody>
          <a:bodyPr anchor="b">
            <a:normAutofit/>
          </a:bodyPr>
          <a:lstStyle>
            <a:lvl1pPr marL="0" indent="0" algn="ctr">
              <a:spcBef>
                <a:spcPct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2" y="2393575"/>
            <a:ext cx="3657600" cy="347382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600"/>
            </a:lvl6pPr>
            <a:lvl7pPr marL="2173288" indent="-344488">
              <a:defRPr sz="1600"/>
            </a:lvl7pPr>
            <a:lvl8pPr marL="2173288" indent="-344488">
              <a:defRPr sz="1600"/>
            </a:lvl8pPr>
            <a:lvl9pPr marL="2173288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3763" y="1761565"/>
            <a:ext cx="3657600" cy="515469"/>
          </a:xfrm>
        </p:spPr>
        <p:txBody>
          <a:bodyPr anchor="b">
            <a:normAutofit/>
          </a:bodyPr>
          <a:lstStyle>
            <a:lvl1pPr marL="0" indent="0" algn="ctr">
              <a:spcBef>
                <a:spcPct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3763" y="2393575"/>
            <a:ext cx="3657600" cy="347382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600"/>
            </a:lvl6pPr>
            <a:lvl7pPr marL="2173288" indent="-344488">
              <a:defRPr sz="1600"/>
            </a:lvl7pPr>
            <a:lvl8pPr marL="2173288" indent="-344488">
              <a:defRPr sz="1600"/>
            </a:lvl8pPr>
            <a:lvl9pPr marL="2173288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033BC-529E-8E4D-951A-CE1C9BD2B77E}" type="datetimeFigureOut">
              <a:rPr lang="en-US" smtClean="0"/>
              <a:t>12/3/15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8D5F2-DE38-9041-A46D-C892ECBE49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033BC-529E-8E4D-951A-CE1C9BD2B77E}" type="datetimeFigureOut">
              <a:rPr lang="en-US" smtClean="0"/>
              <a:t>12/3/15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8D5F2-DE38-9041-A46D-C892ECBE49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033BC-529E-8E4D-951A-CE1C9BD2B77E}" type="datetimeFigureOut">
              <a:rPr lang="en-US" smtClean="0"/>
              <a:t>12/3/15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8D5F2-DE38-9041-A46D-C892ECBE49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929" y="457201"/>
            <a:ext cx="3566160" cy="1371600"/>
          </a:xfrm>
        </p:spPr>
        <p:txBody>
          <a:bodyPr anchor="b">
            <a:normAutofit/>
          </a:bodyPr>
          <a:lstStyle>
            <a:lvl1pPr algn="ctr"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2393" y="457201"/>
            <a:ext cx="3566160" cy="5410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173288" indent="-344488"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173288" indent="-344488"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2173288" indent="-344488">
              <a:defRPr sz="1800" b="1" kern="1200" dirty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929" y="1828801"/>
            <a:ext cx="3566160" cy="36576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033BC-529E-8E4D-951A-CE1C9BD2B77E}" type="datetimeFigureOut">
              <a:rPr lang="en-US" smtClean="0"/>
              <a:t>12/3/15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8D5F2-DE38-9041-A46D-C892ECBE49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457200"/>
            <a:ext cx="3566160" cy="1371600"/>
          </a:xfrm>
        </p:spPr>
        <p:txBody>
          <a:bodyPr anchor="b">
            <a:normAutofit/>
          </a:bodyPr>
          <a:lstStyle>
            <a:lvl1pPr algn="ctr">
              <a:defRPr sz="36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66765" y="1676400"/>
            <a:ext cx="2975610" cy="2975610"/>
          </a:xfrm>
          <a:prstGeom prst="ellipse">
            <a:avLst/>
          </a:prstGeom>
          <a:solidFill>
            <a:schemeClr val="tx1">
              <a:lumMod val="75000"/>
            </a:schemeClr>
          </a:solidFill>
          <a:ln w="63500">
            <a:solidFill>
              <a:schemeClr val="tx1"/>
            </a:solidFill>
          </a:ln>
          <a:effectLst>
            <a:outerShdw blurRad="254000" dist="152400" dir="5400000" sx="90000" sy="-19000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240" y="1828800"/>
            <a:ext cx="3566160" cy="3657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033BC-529E-8E4D-951A-CE1C9BD2B77E}" type="datetimeFigureOut">
              <a:rPr lang="en-US" smtClean="0"/>
              <a:t>12/3/15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8D5F2-DE38-9041-A46D-C892ECBE49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idOverlay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60000"/>
              <a:lumOff val="40000"/>
              <a:alpha val="10000"/>
            </a:schemeClr>
          </a:solidFill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6539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2" y="1882588"/>
            <a:ext cx="7581901" cy="39534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5181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fld id="{460033BC-529E-8E4D-951A-CE1C9BD2B77E}" type="datetimeFigureOut">
              <a:rPr lang="en-US" smtClean="0"/>
              <a:t>12/3/15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0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fld id="{2F88D5F2-DE38-9041-A46D-C892ECBE4991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xmlns:p14="http://schemas.microsoft.com/office/powerpoint/2010/main"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56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03225" indent="-403225" algn="l" defTabSz="914400" rtl="0" eaLnBrk="1" latinLnBrk="0" hangingPunct="1">
        <a:spcBef>
          <a:spcPts val="2000"/>
        </a:spcBef>
        <a:buFontTx/>
        <a:buBlip>
          <a:blip r:embed="rId15"/>
        </a:buBlip>
        <a:defRPr sz="24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1pPr>
      <a:lvl2pPr marL="806450" indent="-403225" algn="l" defTabSz="914400" rtl="0" eaLnBrk="1" latinLnBrk="0" hangingPunct="1">
        <a:spcBef>
          <a:spcPts val="600"/>
        </a:spcBef>
        <a:buFontTx/>
        <a:buBlip>
          <a:blip r:embed="rId15"/>
        </a:buBlip>
        <a:defRPr sz="22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2pPr>
      <a:lvl3pPr marL="1143000" indent="-336550" algn="l" defTabSz="914400" rtl="0" eaLnBrk="1" latinLnBrk="0" hangingPunct="1">
        <a:spcBef>
          <a:spcPts val="600"/>
        </a:spcBef>
        <a:buFontTx/>
        <a:buBlip>
          <a:blip r:embed="rId15"/>
        </a:buBlip>
        <a:defRPr sz="20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3pPr>
      <a:lvl4pPr marL="1492250" indent="-349250" algn="l" defTabSz="914400" rtl="0" eaLnBrk="1" latinLnBrk="0" hangingPunct="1">
        <a:spcBef>
          <a:spcPts val="600"/>
        </a:spcBef>
        <a:buFontTx/>
        <a:buBlip>
          <a:blip r:embed="rId15"/>
        </a:buBlip>
        <a:defRPr sz="18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4pPr>
      <a:lvl5pPr marL="1828800" indent="-336550" algn="l" defTabSz="914400" rtl="0" eaLnBrk="1" latinLnBrk="0" hangingPunct="1">
        <a:spcBef>
          <a:spcPts val="600"/>
        </a:spcBef>
        <a:buFontTx/>
        <a:buBlip>
          <a:blip r:embed="rId15"/>
        </a:buBlip>
        <a:defRPr sz="18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5pPr>
      <a:lvl6pPr marL="2173288" indent="-344488" algn="l" defTabSz="914400" rtl="0" eaLnBrk="1" latinLnBrk="0" hangingPunct="1">
        <a:spcBef>
          <a:spcPct val="20000"/>
        </a:spcBef>
        <a:buFontTx/>
        <a:buBlip>
          <a:blip r:embed="rId15"/>
        </a:buBlip>
        <a:defRPr lang="en-US" sz="1800" b="1" kern="1200" dirty="0" smtClean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6pPr>
      <a:lvl7pPr marL="2516188" indent="-344488" algn="l" defTabSz="914400" rtl="0" eaLnBrk="1" latinLnBrk="0" hangingPunct="1">
        <a:spcBef>
          <a:spcPct val="20000"/>
        </a:spcBef>
        <a:buFontTx/>
        <a:buBlip>
          <a:blip r:embed="rId15"/>
        </a:buBlip>
        <a:defRPr lang="en-US" sz="1800" b="1" kern="1200" dirty="0" smtClean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7pPr>
      <a:lvl8pPr marL="2860675" indent="-344488" algn="l" defTabSz="914400" rtl="0" eaLnBrk="1" latinLnBrk="0" hangingPunct="1">
        <a:spcBef>
          <a:spcPct val="20000"/>
        </a:spcBef>
        <a:buFontTx/>
        <a:buBlip>
          <a:blip r:embed="rId15"/>
        </a:buBlip>
        <a:defRPr lang="en-US" sz="1800" b="1" kern="1200" dirty="0" smtClean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8pPr>
      <a:lvl9pPr marL="3205163" indent="-344488" algn="l" defTabSz="914400" rtl="0" eaLnBrk="1" latinLnBrk="0" hangingPunct="1">
        <a:spcBef>
          <a:spcPct val="20000"/>
        </a:spcBef>
        <a:buFontTx/>
        <a:buBlip>
          <a:blip r:embed="rId15"/>
        </a:buBlip>
        <a:defRPr lang="en-US" sz="1800" b="1" kern="1200" dirty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666" y="1854201"/>
            <a:ext cx="7556088" cy="46545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0" y="0"/>
            <a:ext cx="38946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DAILY FOCUS SKILL:</a:t>
            </a:r>
            <a:endParaRPr lang="en-US" sz="2400" b="1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501" y="595016"/>
            <a:ext cx="8763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Why do you think the Church wanted to keep people believing that the Earth was the center of the universe? </a:t>
            </a:r>
            <a:endParaRPr lang="en-US" sz="28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16336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Galileo vs. The Church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69838"/>
            <a:ext cx="9038167" cy="5292912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FFFFFF"/>
                </a:solidFill>
              </a:rPr>
              <a:t>Galileo</a:t>
            </a:r>
            <a:r>
              <a:rPr lang="ja-JP" altLang="en-US" sz="2800" dirty="0">
                <a:solidFill>
                  <a:srgbClr val="FFFFFF"/>
                </a:solidFill>
              </a:rPr>
              <a:t>’</a:t>
            </a:r>
            <a:r>
              <a:rPr lang="en-US" altLang="ja-JP" sz="2800" dirty="0">
                <a:solidFill>
                  <a:srgbClr val="FFFFFF"/>
                </a:solidFill>
              </a:rPr>
              <a:t>s work began to make </a:t>
            </a:r>
            <a:r>
              <a:rPr lang="en-US" altLang="ja-JP" sz="2800" u="sng" dirty="0">
                <a:solidFill>
                  <a:srgbClr val="FCF19A"/>
                </a:solidFill>
              </a:rPr>
              <a:t>Europeans</a:t>
            </a:r>
            <a:r>
              <a:rPr lang="en-US" altLang="ja-JP" sz="2800" dirty="0">
                <a:solidFill>
                  <a:srgbClr val="FFFFFF"/>
                </a:solidFill>
              </a:rPr>
              <a:t> aware of the new view of the </a:t>
            </a:r>
            <a:r>
              <a:rPr lang="en-US" altLang="ja-JP" sz="2800" u="sng" dirty="0">
                <a:solidFill>
                  <a:srgbClr val="FCF19A"/>
                </a:solidFill>
              </a:rPr>
              <a:t>universe</a:t>
            </a:r>
            <a:endParaRPr lang="en-US" sz="2800" u="sng" dirty="0" smtClean="0">
              <a:solidFill>
                <a:srgbClr val="FCF19A"/>
              </a:solidFill>
            </a:endParaRPr>
          </a:p>
          <a:p>
            <a:pPr lvl="1"/>
            <a:r>
              <a:rPr lang="en-US" sz="2800" dirty="0" smtClean="0">
                <a:solidFill>
                  <a:srgbClr val="FFFFFF"/>
                </a:solidFill>
              </a:rPr>
              <a:t>He </a:t>
            </a:r>
            <a:r>
              <a:rPr lang="en-US" sz="2800" dirty="0">
                <a:solidFill>
                  <a:srgbClr val="FFFFFF"/>
                </a:solidFill>
              </a:rPr>
              <a:t>got into </a:t>
            </a:r>
            <a:r>
              <a:rPr lang="en-US" sz="2800" u="sng" dirty="0">
                <a:solidFill>
                  <a:srgbClr val="FCF19A"/>
                </a:solidFill>
              </a:rPr>
              <a:t>trouble</a:t>
            </a:r>
            <a:r>
              <a:rPr lang="en-US" sz="2800" dirty="0">
                <a:solidFill>
                  <a:srgbClr val="FCF19A"/>
                </a:solidFill>
              </a:rPr>
              <a:t> </a:t>
            </a:r>
            <a:r>
              <a:rPr lang="en-US" sz="2800" dirty="0">
                <a:solidFill>
                  <a:srgbClr val="FFFFFF"/>
                </a:solidFill>
              </a:rPr>
              <a:t>with the </a:t>
            </a:r>
            <a:r>
              <a:rPr lang="en-US" sz="2800" u="sng" dirty="0">
                <a:solidFill>
                  <a:srgbClr val="9DE61E"/>
                </a:solidFill>
              </a:rPr>
              <a:t>Catholic </a:t>
            </a:r>
            <a:r>
              <a:rPr lang="en-US" sz="2800" u="sng" dirty="0" smtClean="0">
                <a:solidFill>
                  <a:srgbClr val="9DE61E"/>
                </a:solidFill>
              </a:rPr>
              <a:t>Inquisition</a:t>
            </a:r>
          </a:p>
          <a:p>
            <a:pPr lvl="2"/>
            <a:r>
              <a:rPr lang="en-US" sz="2800" dirty="0" smtClean="0">
                <a:solidFill>
                  <a:srgbClr val="FFFFFF"/>
                </a:solidFill>
              </a:rPr>
              <a:t>The </a:t>
            </a:r>
            <a:r>
              <a:rPr lang="en-US" sz="2800" u="sng" dirty="0" smtClean="0">
                <a:solidFill>
                  <a:srgbClr val="FCF19A"/>
                </a:solidFill>
              </a:rPr>
              <a:t>Pope</a:t>
            </a:r>
            <a:r>
              <a:rPr lang="en-US" sz="2800" dirty="0" smtClean="0">
                <a:solidFill>
                  <a:srgbClr val="FFFFFF"/>
                </a:solidFill>
              </a:rPr>
              <a:t> ordered </a:t>
            </a:r>
            <a:r>
              <a:rPr lang="en-US" sz="2800" dirty="0">
                <a:solidFill>
                  <a:srgbClr val="FFFFFF"/>
                </a:solidFill>
              </a:rPr>
              <a:t>him to abandon the new system </a:t>
            </a:r>
            <a:endParaRPr lang="en-US" sz="2800" dirty="0" smtClean="0">
              <a:solidFill>
                <a:srgbClr val="FFFFFF"/>
              </a:solidFill>
            </a:endParaRPr>
          </a:p>
          <a:p>
            <a:pPr lvl="2"/>
            <a:r>
              <a:rPr lang="en-US" sz="2800" dirty="0" smtClean="0">
                <a:solidFill>
                  <a:srgbClr val="FFFFFF"/>
                </a:solidFill>
              </a:rPr>
              <a:t>Copernican model </a:t>
            </a:r>
            <a:r>
              <a:rPr lang="en-US" sz="2800" u="sng" dirty="0" smtClean="0">
                <a:solidFill>
                  <a:srgbClr val="FCF19A"/>
                </a:solidFill>
              </a:rPr>
              <a:t>contradicted</a:t>
            </a:r>
            <a:r>
              <a:rPr lang="en-US" sz="2800" dirty="0" smtClean="0">
                <a:solidFill>
                  <a:srgbClr val="FCF19A"/>
                </a:solidFill>
              </a:rPr>
              <a:t> </a:t>
            </a:r>
            <a:r>
              <a:rPr lang="en-US" sz="2800" dirty="0">
                <a:solidFill>
                  <a:srgbClr val="FFFFFF"/>
                </a:solidFill>
              </a:rPr>
              <a:t>that of the Church and the </a:t>
            </a:r>
            <a:r>
              <a:rPr lang="en-US" sz="2800" u="sng" dirty="0" smtClean="0">
                <a:solidFill>
                  <a:srgbClr val="FCF19A"/>
                </a:solidFill>
              </a:rPr>
              <a:t>Bible</a:t>
            </a:r>
            <a:endParaRPr lang="en-US" sz="2800" u="sng" dirty="0">
              <a:solidFill>
                <a:srgbClr val="FCF19A"/>
              </a:solidFill>
            </a:endParaRPr>
          </a:p>
          <a:p>
            <a:pPr lvl="3"/>
            <a:r>
              <a:rPr lang="en-US" sz="2800" dirty="0">
                <a:solidFill>
                  <a:srgbClr val="FFFFFF"/>
                </a:solidFill>
              </a:rPr>
              <a:t>T</a:t>
            </a:r>
            <a:r>
              <a:rPr lang="en-US" sz="2800" dirty="0" smtClean="0">
                <a:solidFill>
                  <a:srgbClr val="FFFFFF"/>
                </a:solidFill>
              </a:rPr>
              <a:t>he </a:t>
            </a:r>
            <a:r>
              <a:rPr lang="en-US" sz="2800" dirty="0">
                <a:solidFill>
                  <a:srgbClr val="FFFFFF"/>
                </a:solidFill>
              </a:rPr>
              <a:t>heavens were not </a:t>
            </a:r>
            <a:r>
              <a:rPr lang="en-US" sz="2800" u="sng" dirty="0">
                <a:solidFill>
                  <a:srgbClr val="FCF19A"/>
                </a:solidFill>
              </a:rPr>
              <a:t>spiritual</a:t>
            </a:r>
            <a:r>
              <a:rPr lang="en-US" sz="2800" dirty="0">
                <a:solidFill>
                  <a:srgbClr val="FCF19A"/>
                </a:solidFill>
              </a:rPr>
              <a:t> </a:t>
            </a:r>
            <a:r>
              <a:rPr lang="en-US" sz="2800" dirty="0">
                <a:solidFill>
                  <a:srgbClr val="FFFFFF"/>
                </a:solidFill>
              </a:rPr>
              <a:t>but </a:t>
            </a:r>
            <a:r>
              <a:rPr lang="en-US" sz="2800" u="sng" dirty="0">
                <a:solidFill>
                  <a:srgbClr val="FCF19A"/>
                </a:solidFill>
              </a:rPr>
              <a:t>material</a:t>
            </a:r>
            <a:r>
              <a:rPr lang="en-US" sz="2800" dirty="0">
                <a:solidFill>
                  <a:srgbClr val="FFFFFF"/>
                </a:solidFill>
              </a:rPr>
              <a:t>, and </a:t>
            </a:r>
            <a:r>
              <a:rPr lang="en-US" sz="2800" u="sng" dirty="0">
                <a:solidFill>
                  <a:srgbClr val="FCF19A"/>
                </a:solidFill>
              </a:rPr>
              <a:t>God</a:t>
            </a:r>
            <a:r>
              <a:rPr lang="en-US" sz="2800" dirty="0">
                <a:solidFill>
                  <a:srgbClr val="FCF19A"/>
                </a:solidFill>
              </a:rPr>
              <a:t> </a:t>
            </a:r>
            <a:r>
              <a:rPr lang="en-US" sz="2800" dirty="0">
                <a:solidFill>
                  <a:srgbClr val="FFFFFF"/>
                </a:solidFill>
              </a:rPr>
              <a:t>was no longer in a specific </a:t>
            </a:r>
            <a:r>
              <a:rPr lang="en-US" sz="2800" dirty="0" smtClean="0">
                <a:solidFill>
                  <a:srgbClr val="FFFFFF"/>
                </a:solidFill>
              </a:rPr>
              <a:t>place</a:t>
            </a:r>
            <a:endParaRPr lang="en-US" sz="2800" dirty="0">
              <a:solidFill>
                <a:srgbClr val="FFFFFF"/>
              </a:solidFill>
            </a:endParaRPr>
          </a:p>
          <a:p>
            <a:pPr lvl="3"/>
            <a:r>
              <a:rPr lang="en-US" sz="2800" dirty="0">
                <a:solidFill>
                  <a:srgbClr val="FFFFFF"/>
                </a:solidFill>
              </a:rPr>
              <a:t>Most </a:t>
            </a:r>
            <a:r>
              <a:rPr lang="en-US" sz="2800" u="sng" dirty="0" smtClean="0">
                <a:solidFill>
                  <a:srgbClr val="FCF19A"/>
                </a:solidFill>
              </a:rPr>
              <a:t>astronomers</a:t>
            </a:r>
            <a:r>
              <a:rPr lang="en-US" sz="2800" dirty="0" smtClean="0">
                <a:solidFill>
                  <a:srgbClr val="FFFFFF"/>
                </a:solidFill>
              </a:rPr>
              <a:t>, however, </a:t>
            </a:r>
            <a:r>
              <a:rPr lang="en-US" sz="2800" dirty="0">
                <a:solidFill>
                  <a:srgbClr val="FFFFFF"/>
                </a:solidFill>
              </a:rPr>
              <a:t>believed the new </a:t>
            </a:r>
            <a:r>
              <a:rPr lang="en-US" sz="2800" u="sng" dirty="0" smtClean="0">
                <a:solidFill>
                  <a:srgbClr val="FCF19A"/>
                </a:solidFill>
              </a:rPr>
              <a:t>model</a:t>
            </a:r>
            <a:r>
              <a:rPr lang="en-US" sz="2800" dirty="0" smtClean="0">
                <a:solidFill>
                  <a:srgbClr val="FCF19A"/>
                </a:solidFill>
              </a:rPr>
              <a:t> </a:t>
            </a:r>
            <a:r>
              <a:rPr lang="en-US" sz="2800" dirty="0" smtClean="0">
                <a:solidFill>
                  <a:srgbClr val="FFFFFF"/>
                </a:solidFill>
              </a:rPr>
              <a:t>was correct</a:t>
            </a:r>
          </a:p>
        </p:txBody>
      </p:sp>
    </p:spTree>
    <p:extLst>
      <p:ext uri="{BB962C8B-B14F-4D97-AF65-F5344CB8AC3E}">
        <p14:creationId xmlns:p14="http://schemas.microsoft.com/office/powerpoint/2010/main" val="962526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01496"/>
            <a:ext cx="7772400" cy="1470025"/>
          </a:xfrm>
        </p:spPr>
        <p:txBody>
          <a:bodyPr/>
          <a:lstStyle/>
          <a:p>
            <a:r>
              <a:rPr lang="en-US" dirty="0" smtClean="0"/>
              <a:t>The Scientific Revolution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080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327"/>
            <a:ext cx="9144000" cy="1653988"/>
          </a:xfrm>
        </p:spPr>
        <p:txBody>
          <a:bodyPr/>
          <a:lstStyle/>
          <a:p>
            <a:r>
              <a:rPr lang="en-US" dirty="0" smtClean="0"/>
              <a:t>How did thinking change?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28750"/>
            <a:ext cx="6445250" cy="542925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Medieval scientists did </a:t>
            </a:r>
            <a:r>
              <a:rPr lang="en-US" sz="2800" u="sng" dirty="0" smtClean="0">
                <a:solidFill>
                  <a:srgbClr val="FCF19A"/>
                </a:solidFill>
              </a:rPr>
              <a:t>not</a:t>
            </a:r>
            <a:r>
              <a:rPr lang="en-US" sz="2800" dirty="0" smtClean="0"/>
              <a:t> make observations</a:t>
            </a:r>
          </a:p>
          <a:p>
            <a:pPr lvl="1"/>
            <a:r>
              <a:rPr lang="en-US" sz="2800" dirty="0" smtClean="0"/>
              <a:t>Looked at the works of </a:t>
            </a:r>
            <a:r>
              <a:rPr lang="en-US" sz="2800" u="sng" dirty="0" smtClean="0">
                <a:solidFill>
                  <a:srgbClr val="FCF19A"/>
                </a:solidFill>
              </a:rPr>
              <a:t>Aristotle</a:t>
            </a:r>
            <a:r>
              <a:rPr lang="en-US" sz="2800" dirty="0" smtClean="0">
                <a:solidFill>
                  <a:srgbClr val="FCF19A"/>
                </a:solidFill>
              </a:rPr>
              <a:t> </a:t>
            </a:r>
            <a:r>
              <a:rPr lang="en-US" sz="2800" dirty="0" smtClean="0"/>
              <a:t>for knowledge</a:t>
            </a:r>
          </a:p>
          <a:p>
            <a:r>
              <a:rPr lang="en-US" sz="2800" u="sng" dirty="0" smtClean="0">
                <a:solidFill>
                  <a:srgbClr val="FCF19A"/>
                </a:solidFill>
              </a:rPr>
              <a:t>Renaissance</a:t>
            </a:r>
            <a:r>
              <a:rPr lang="en-US" sz="2800" dirty="0" smtClean="0">
                <a:solidFill>
                  <a:srgbClr val="FCF19A"/>
                </a:solidFill>
              </a:rPr>
              <a:t> </a:t>
            </a:r>
            <a:r>
              <a:rPr lang="en-US" sz="2800" dirty="0" smtClean="0"/>
              <a:t>thinkers </a:t>
            </a:r>
            <a:r>
              <a:rPr lang="en-US" sz="2800" u="sng" dirty="0" smtClean="0">
                <a:solidFill>
                  <a:srgbClr val="FCF19A"/>
                </a:solidFill>
              </a:rPr>
              <a:t>studied</a:t>
            </a:r>
            <a:r>
              <a:rPr lang="en-US" sz="2800" dirty="0" smtClean="0">
                <a:solidFill>
                  <a:srgbClr val="FCF19A"/>
                </a:solidFill>
              </a:rPr>
              <a:t> </a:t>
            </a:r>
            <a:r>
              <a:rPr lang="en-US" sz="2800" dirty="0" smtClean="0"/>
              <a:t>newly discovered works of </a:t>
            </a:r>
            <a:r>
              <a:rPr lang="en-US" sz="2800" u="sng" dirty="0" smtClean="0">
                <a:solidFill>
                  <a:srgbClr val="FCF19A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rPr>
              <a:t>Ptolemy</a:t>
            </a:r>
            <a:r>
              <a:rPr lang="en-US" sz="2800" dirty="0" smtClean="0"/>
              <a:t>, Archimedes, and </a:t>
            </a:r>
            <a:r>
              <a:rPr lang="en-US" sz="2800" u="sng" dirty="0" smtClean="0">
                <a:solidFill>
                  <a:srgbClr val="FCF19A"/>
                </a:solidFill>
              </a:rPr>
              <a:t>Plato</a:t>
            </a:r>
          </a:p>
          <a:p>
            <a:pPr lvl="1"/>
            <a:r>
              <a:rPr lang="en-US" sz="2800" dirty="0" smtClean="0"/>
              <a:t>Learned that some had </a:t>
            </a:r>
            <a:r>
              <a:rPr lang="en-US" sz="2800" u="sng" dirty="0" smtClean="0">
                <a:solidFill>
                  <a:srgbClr val="FCF19A"/>
                </a:solidFill>
              </a:rPr>
              <a:t>disagreed</a:t>
            </a:r>
            <a:r>
              <a:rPr lang="en-US" sz="2800" dirty="0" smtClean="0"/>
              <a:t> with Aristotle</a:t>
            </a:r>
          </a:p>
          <a:p>
            <a:pPr lvl="1"/>
            <a:r>
              <a:rPr lang="en-US" sz="2800" dirty="0" smtClean="0"/>
              <a:t>Tried to </a:t>
            </a:r>
            <a:r>
              <a:rPr lang="en-US" sz="2800" u="sng" dirty="0" smtClean="0">
                <a:solidFill>
                  <a:srgbClr val="FCF19A"/>
                </a:solidFill>
              </a:rPr>
              <a:t>reconcile</a:t>
            </a:r>
            <a:r>
              <a:rPr lang="en-US" sz="2800" dirty="0" smtClean="0">
                <a:solidFill>
                  <a:srgbClr val="FCF19A"/>
                </a:solidFill>
              </a:rPr>
              <a:t> </a:t>
            </a:r>
            <a:r>
              <a:rPr lang="en-US" sz="2800" dirty="0" smtClean="0"/>
              <a:t>the differences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8082" y="4014995"/>
            <a:ext cx="2067983" cy="24725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8082" y="1428750"/>
            <a:ext cx="2067983" cy="23812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92286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7577"/>
            <a:ext cx="9144000" cy="1653988"/>
          </a:xfrm>
        </p:spPr>
        <p:txBody>
          <a:bodyPr/>
          <a:lstStyle/>
          <a:p>
            <a:r>
              <a:rPr lang="en-US" dirty="0" smtClean="0"/>
              <a:t>How did thinking change?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87500"/>
            <a:ext cx="9029699" cy="5048250"/>
          </a:xfrm>
        </p:spPr>
        <p:txBody>
          <a:bodyPr>
            <a:normAutofit/>
          </a:bodyPr>
          <a:lstStyle/>
          <a:p>
            <a:r>
              <a:rPr lang="en-US" sz="2800" dirty="0"/>
              <a:t>Technical </a:t>
            </a:r>
            <a:r>
              <a:rPr lang="en-US" sz="2800" u="sng" dirty="0">
                <a:solidFill>
                  <a:srgbClr val="FCF19A"/>
                </a:solidFill>
              </a:rPr>
              <a:t>problems</a:t>
            </a:r>
            <a:r>
              <a:rPr lang="en-US" sz="2800" dirty="0"/>
              <a:t>, like determining how much a </a:t>
            </a:r>
            <a:r>
              <a:rPr lang="en-US" sz="2800" u="sng" dirty="0"/>
              <a:t>ship</a:t>
            </a:r>
            <a:r>
              <a:rPr lang="en-US" sz="2800" dirty="0"/>
              <a:t> could carry spurred a </a:t>
            </a:r>
            <a:r>
              <a:rPr lang="en-US" sz="2800" u="sng" dirty="0">
                <a:solidFill>
                  <a:srgbClr val="FCF19A"/>
                </a:solidFill>
              </a:rPr>
              <a:t>movement</a:t>
            </a:r>
            <a:r>
              <a:rPr lang="en-US" sz="2800" dirty="0">
                <a:solidFill>
                  <a:srgbClr val="FCF19A"/>
                </a:solidFill>
              </a:rPr>
              <a:t> </a:t>
            </a:r>
            <a:r>
              <a:rPr lang="en-US" sz="2800" dirty="0"/>
              <a:t>towards observation and </a:t>
            </a:r>
            <a:r>
              <a:rPr lang="en-US" sz="2800" u="sng" dirty="0">
                <a:solidFill>
                  <a:srgbClr val="FCF19A"/>
                </a:solidFill>
              </a:rPr>
              <a:t>experimentation</a:t>
            </a:r>
            <a:r>
              <a:rPr lang="en-US" sz="2800" dirty="0"/>
              <a:t>.</a:t>
            </a:r>
          </a:p>
          <a:p>
            <a:pPr lvl="1"/>
            <a:r>
              <a:rPr lang="en-US" sz="2800" dirty="0"/>
              <a:t>New instruments, like </a:t>
            </a:r>
            <a:r>
              <a:rPr lang="en-US" sz="2800" u="sng" dirty="0">
                <a:solidFill>
                  <a:srgbClr val="FCF19A"/>
                </a:solidFill>
              </a:rPr>
              <a:t>telescope</a:t>
            </a:r>
            <a:r>
              <a:rPr lang="en-US" sz="2800" dirty="0">
                <a:solidFill>
                  <a:srgbClr val="FCF19A"/>
                </a:solidFill>
              </a:rPr>
              <a:t> </a:t>
            </a:r>
            <a:r>
              <a:rPr lang="en-US" sz="2800" dirty="0"/>
              <a:t>and </a:t>
            </a:r>
            <a:r>
              <a:rPr lang="en-US" sz="2800" u="sng" dirty="0">
                <a:solidFill>
                  <a:srgbClr val="FCF19A"/>
                </a:solidFill>
              </a:rPr>
              <a:t>microscope</a:t>
            </a:r>
            <a:r>
              <a:rPr lang="en-US" sz="2800" dirty="0"/>
              <a:t>, will make these experiments </a:t>
            </a:r>
            <a:r>
              <a:rPr lang="en-US" sz="2800" dirty="0" smtClean="0"/>
              <a:t>possible</a:t>
            </a:r>
          </a:p>
          <a:p>
            <a:r>
              <a:rPr lang="en-US" sz="2800" dirty="0" smtClean="0"/>
              <a:t>They used </a:t>
            </a:r>
            <a:r>
              <a:rPr lang="en-US" sz="2800" u="sng" dirty="0" smtClean="0">
                <a:solidFill>
                  <a:srgbClr val="FCF19A"/>
                </a:solidFill>
              </a:rPr>
              <a:t>mathematics</a:t>
            </a:r>
            <a:r>
              <a:rPr lang="en-US" sz="2800" dirty="0" smtClean="0">
                <a:solidFill>
                  <a:srgbClr val="FCF19A"/>
                </a:solidFill>
              </a:rPr>
              <a:t> </a:t>
            </a:r>
            <a:r>
              <a:rPr lang="en-US" sz="2800" dirty="0" smtClean="0"/>
              <a:t>to lead these experiments</a:t>
            </a:r>
            <a:endParaRPr lang="en-US" sz="28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845" y="4628003"/>
            <a:ext cx="1684822" cy="20077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5972" y="4628003"/>
            <a:ext cx="3068810" cy="20849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0805" y="4628003"/>
            <a:ext cx="2759778" cy="20737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45818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0"/>
            <a:ext cx="7581901" cy="1653988"/>
          </a:xfrm>
        </p:spPr>
        <p:txBody>
          <a:bodyPr/>
          <a:lstStyle/>
          <a:p>
            <a:r>
              <a:rPr lang="en-US" dirty="0" smtClean="0"/>
              <a:t>Astronomy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60499"/>
            <a:ext cx="6349999" cy="5196417"/>
          </a:xfrm>
          <a:ln>
            <a:noFill/>
          </a:ln>
        </p:spPr>
        <p:txBody>
          <a:bodyPr>
            <a:noAutofit/>
          </a:bodyPr>
          <a:lstStyle/>
          <a:p>
            <a:r>
              <a:rPr lang="en-US" sz="2600" dirty="0" smtClean="0"/>
              <a:t>Born in 2</a:t>
            </a:r>
            <a:r>
              <a:rPr lang="en-US" sz="2600" baseline="30000" dirty="0" smtClean="0"/>
              <a:t>nd</a:t>
            </a:r>
            <a:r>
              <a:rPr lang="en-US" sz="2600" dirty="0" smtClean="0"/>
              <a:t> Century AD, </a:t>
            </a:r>
            <a:r>
              <a:rPr lang="en-US" sz="2800" u="sng" dirty="0" smtClean="0">
                <a:solidFill>
                  <a:schemeClr val="accent2"/>
                </a:solidFill>
              </a:rPr>
              <a:t>Ptolemy</a:t>
            </a:r>
            <a:r>
              <a:rPr lang="en-US" sz="2800" dirty="0" smtClean="0">
                <a:solidFill>
                  <a:schemeClr val="accent2"/>
                </a:solidFill>
              </a:rPr>
              <a:t> </a:t>
            </a:r>
            <a:r>
              <a:rPr lang="en-US" sz="2600" dirty="0" smtClean="0"/>
              <a:t>was antiquity’s greatest astronomer</a:t>
            </a:r>
          </a:p>
          <a:p>
            <a:pPr lvl="1"/>
            <a:r>
              <a:rPr lang="en-US" sz="2600" dirty="0" smtClean="0"/>
              <a:t>Ptolemaic system= </a:t>
            </a:r>
            <a:r>
              <a:rPr lang="en-US" sz="3200" u="sng" dirty="0" smtClean="0">
                <a:solidFill>
                  <a:srgbClr val="9DE61E"/>
                </a:solidFill>
              </a:rPr>
              <a:t>geocentric</a:t>
            </a:r>
            <a:r>
              <a:rPr lang="en-US" sz="3200" dirty="0" smtClean="0">
                <a:solidFill>
                  <a:srgbClr val="9DE61E"/>
                </a:solidFill>
              </a:rPr>
              <a:t> </a:t>
            </a:r>
            <a:r>
              <a:rPr lang="en-US" sz="2600" dirty="0" smtClean="0"/>
              <a:t>model of the universe</a:t>
            </a:r>
          </a:p>
          <a:p>
            <a:pPr lvl="2"/>
            <a:r>
              <a:rPr lang="en-US" sz="2600" dirty="0" smtClean="0"/>
              <a:t>Earth (motionless) is in the </a:t>
            </a:r>
            <a:r>
              <a:rPr lang="en-US" sz="2600" u="sng" dirty="0" smtClean="0">
                <a:solidFill>
                  <a:srgbClr val="FCF19A"/>
                </a:solidFill>
              </a:rPr>
              <a:t>center</a:t>
            </a:r>
          </a:p>
          <a:p>
            <a:pPr lvl="2"/>
            <a:r>
              <a:rPr lang="en-US" sz="2600" dirty="0" smtClean="0"/>
              <a:t>Planets are different crystal-like </a:t>
            </a:r>
            <a:r>
              <a:rPr lang="en-US" sz="2600" u="sng" dirty="0" smtClean="0">
                <a:solidFill>
                  <a:srgbClr val="FCF19A"/>
                </a:solidFill>
              </a:rPr>
              <a:t>spheres</a:t>
            </a:r>
          </a:p>
          <a:p>
            <a:pPr lvl="2"/>
            <a:r>
              <a:rPr lang="en-US" sz="2600" dirty="0" smtClean="0"/>
              <a:t>10</a:t>
            </a:r>
            <a:r>
              <a:rPr lang="en-US" sz="2600" baseline="30000" dirty="0" smtClean="0"/>
              <a:t>th</a:t>
            </a:r>
            <a:r>
              <a:rPr lang="en-US" sz="2600" dirty="0" smtClean="0"/>
              <a:t> sphere=</a:t>
            </a:r>
            <a:r>
              <a:rPr lang="en-US" sz="2600" u="sng" dirty="0" smtClean="0">
                <a:solidFill>
                  <a:srgbClr val="9DE61E"/>
                </a:solidFill>
              </a:rPr>
              <a:t>prime mover</a:t>
            </a:r>
          </a:p>
          <a:p>
            <a:pPr lvl="3"/>
            <a:r>
              <a:rPr lang="en-US" sz="2600" dirty="0" smtClean="0"/>
              <a:t>It moves, so </a:t>
            </a:r>
            <a:r>
              <a:rPr lang="en-US" sz="2600" u="sng" dirty="0" smtClean="0">
                <a:solidFill>
                  <a:srgbClr val="FCF19A"/>
                </a:solidFill>
              </a:rPr>
              <a:t>everything</a:t>
            </a:r>
            <a:r>
              <a:rPr lang="en-US" sz="2600" dirty="0" smtClean="0">
                <a:solidFill>
                  <a:srgbClr val="FCF19A"/>
                </a:solidFill>
              </a:rPr>
              <a:t> </a:t>
            </a:r>
            <a:r>
              <a:rPr lang="en-US" sz="2600" dirty="0" smtClean="0"/>
              <a:t>inside its path moves</a:t>
            </a:r>
          </a:p>
          <a:p>
            <a:pPr lvl="2"/>
            <a:r>
              <a:rPr lang="en-US" sz="2600" dirty="0" smtClean="0"/>
              <a:t>Beyond this, is </a:t>
            </a:r>
            <a:r>
              <a:rPr lang="en-US" sz="2600" u="sng" dirty="0" smtClean="0">
                <a:solidFill>
                  <a:srgbClr val="FCF19A"/>
                </a:solidFill>
              </a:rPr>
              <a:t>Heaven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00" y="1852084"/>
            <a:ext cx="2673199" cy="27834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081038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0"/>
            <a:ext cx="7581901" cy="1653988"/>
          </a:xfrm>
        </p:spPr>
        <p:txBody>
          <a:bodyPr/>
          <a:lstStyle/>
          <a:p>
            <a:r>
              <a:rPr lang="en-US" dirty="0" smtClean="0"/>
              <a:t>Astronomy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5916"/>
            <a:ext cx="6858000" cy="5386917"/>
          </a:xfrm>
        </p:spPr>
        <p:txBody>
          <a:bodyPr>
            <a:noAutofit/>
          </a:bodyPr>
          <a:lstStyle/>
          <a:p>
            <a:r>
              <a:rPr lang="en-US" sz="2600" u="sng" dirty="0" smtClean="0">
                <a:solidFill>
                  <a:srgbClr val="9DE61E"/>
                </a:solidFill>
              </a:rPr>
              <a:t>Nicholas Copernicus </a:t>
            </a:r>
            <a:r>
              <a:rPr lang="en-US" sz="2600" dirty="0" smtClean="0"/>
              <a:t>believed in his </a:t>
            </a:r>
            <a:r>
              <a:rPr lang="en-US" sz="3200" u="sng" dirty="0" smtClean="0">
                <a:solidFill>
                  <a:srgbClr val="9DE61E"/>
                </a:solidFill>
              </a:rPr>
              <a:t>heliocentric</a:t>
            </a:r>
            <a:r>
              <a:rPr lang="en-US" sz="3200" dirty="0" smtClean="0">
                <a:solidFill>
                  <a:srgbClr val="9DE61E"/>
                </a:solidFill>
              </a:rPr>
              <a:t> </a:t>
            </a:r>
            <a:r>
              <a:rPr lang="en-US" sz="2600" dirty="0" smtClean="0"/>
              <a:t>system</a:t>
            </a:r>
          </a:p>
          <a:p>
            <a:pPr lvl="1"/>
            <a:r>
              <a:rPr lang="en-US" sz="2600" dirty="0" smtClean="0"/>
              <a:t>Sun is in the </a:t>
            </a:r>
            <a:r>
              <a:rPr lang="en-US" sz="2600" u="sng" dirty="0" smtClean="0">
                <a:solidFill>
                  <a:srgbClr val="FCF19A"/>
                </a:solidFill>
              </a:rPr>
              <a:t>center</a:t>
            </a:r>
          </a:p>
          <a:p>
            <a:pPr lvl="1"/>
            <a:r>
              <a:rPr lang="en-US" sz="2600" dirty="0" smtClean="0"/>
              <a:t>Planets </a:t>
            </a:r>
            <a:r>
              <a:rPr lang="en-US" sz="2600" u="sng" dirty="0" smtClean="0">
                <a:solidFill>
                  <a:srgbClr val="FCF19A"/>
                </a:solidFill>
              </a:rPr>
              <a:t>revolve</a:t>
            </a:r>
            <a:r>
              <a:rPr lang="en-US" sz="2600" dirty="0" smtClean="0"/>
              <a:t> around the sun, the </a:t>
            </a:r>
            <a:r>
              <a:rPr lang="en-US" sz="2600" u="sng" dirty="0" smtClean="0">
                <a:solidFill>
                  <a:srgbClr val="FCF19A"/>
                </a:solidFill>
              </a:rPr>
              <a:t>moon</a:t>
            </a:r>
            <a:r>
              <a:rPr lang="en-US" sz="2600" dirty="0" smtClean="0">
                <a:solidFill>
                  <a:srgbClr val="FCF19A"/>
                </a:solidFill>
              </a:rPr>
              <a:t> </a:t>
            </a:r>
            <a:r>
              <a:rPr lang="en-US" sz="2600" dirty="0" smtClean="0"/>
              <a:t>around the Earth, and Earth rotates on an </a:t>
            </a:r>
            <a:r>
              <a:rPr lang="en-US" sz="2600" u="sng" dirty="0" smtClean="0">
                <a:solidFill>
                  <a:srgbClr val="FCF19A"/>
                </a:solidFill>
              </a:rPr>
              <a:t>axis</a:t>
            </a:r>
          </a:p>
          <a:p>
            <a:r>
              <a:rPr lang="en-US" sz="2600" u="sng" dirty="0" smtClean="0">
                <a:solidFill>
                  <a:srgbClr val="9DE61E"/>
                </a:solidFill>
              </a:rPr>
              <a:t>Johannes </a:t>
            </a:r>
            <a:r>
              <a:rPr lang="en-US" sz="2600" u="sng" dirty="0" err="1" smtClean="0">
                <a:solidFill>
                  <a:srgbClr val="9DE61E"/>
                </a:solidFill>
              </a:rPr>
              <a:t>Kepler</a:t>
            </a:r>
            <a:r>
              <a:rPr lang="en-US" sz="2600" u="sng" dirty="0" smtClean="0">
                <a:solidFill>
                  <a:srgbClr val="9DE61E"/>
                </a:solidFill>
              </a:rPr>
              <a:t> </a:t>
            </a:r>
            <a:r>
              <a:rPr lang="en-US" sz="2600" dirty="0" smtClean="0"/>
              <a:t>helped to destroy the Ptolemaic system</a:t>
            </a:r>
          </a:p>
          <a:p>
            <a:pPr lvl="1"/>
            <a:r>
              <a:rPr lang="en-US" sz="2600" dirty="0" smtClean="0"/>
              <a:t>Observations </a:t>
            </a:r>
            <a:r>
              <a:rPr lang="en-US" sz="2600" u="sng" dirty="0" smtClean="0">
                <a:solidFill>
                  <a:srgbClr val="FCF19A"/>
                </a:solidFill>
              </a:rPr>
              <a:t>confirmed</a:t>
            </a:r>
            <a:r>
              <a:rPr lang="en-US" sz="2600" dirty="0" smtClean="0">
                <a:solidFill>
                  <a:srgbClr val="FCF19A"/>
                </a:solidFill>
              </a:rPr>
              <a:t> </a:t>
            </a:r>
            <a:r>
              <a:rPr lang="en-US" sz="2600" dirty="0" smtClean="0"/>
              <a:t>the sun was the center</a:t>
            </a:r>
          </a:p>
          <a:p>
            <a:pPr lvl="1"/>
            <a:r>
              <a:rPr lang="en-US" sz="2600" dirty="0" smtClean="0"/>
              <a:t>Tracked </a:t>
            </a:r>
            <a:r>
              <a:rPr lang="en-US" sz="2600" u="sng" dirty="0" smtClean="0">
                <a:solidFill>
                  <a:srgbClr val="FCF19A"/>
                </a:solidFill>
              </a:rPr>
              <a:t>elliptical</a:t>
            </a:r>
            <a:r>
              <a:rPr lang="en-US" sz="2600" dirty="0" smtClean="0">
                <a:solidFill>
                  <a:srgbClr val="FCF19A"/>
                </a:solidFill>
              </a:rPr>
              <a:t> </a:t>
            </a:r>
            <a:r>
              <a:rPr lang="en-US" sz="2600" dirty="0" smtClean="0"/>
              <a:t>orbits of the planets</a:t>
            </a:r>
          </a:p>
          <a:p>
            <a:pPr lvl="2"/>
            <a:r>
              <a:rPr lang="en-US" sz="2600" dirty="0" smtClean="0"/>
              <a:t>Ptolemy said they were </a:t>
            </a:r>
            <a:r>
              <a:rPr lang="en-US" sz="2600" u="sng" dirty="0" smtClean="0">
                <a:solidFill>
                  <a:srgbClr val="FCF19A"/>
                </a:solidFill>
              </a:rPr>
              <a:t>circles</a:t>
            </a:r>
            <a:endParaRPr lang="en-US" sz="2600" u="sng" dirty="0">
              <a:solidFill>
                <a:srgbClr val="FCF19A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2999" y="1761565"/>
            <a:ext cx="2751667" cy="23939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8666" y="5047427"/>
            <a:ext cx="2286000" cy="11427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48836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00"/>
            <a:ext cx="9144000" cy="5697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498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175683"/>
            <a:ext cx="7581901" cy="1653988"/>
          </a:xfrm>
        </p:spPr>
        <p:txBody>
          <a:bodyPr/>
          <a:lstStyle/>
          <a:p>
            <a:r>
              <a:rPr lang="en-US" dirty="0" smtClean="0"/>
              <a:t>Astronomy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587500"/>
            <a:ext cx="8815917" cy="5270500"/>
          </a:xfrm>
        </p:spPr>
        <p:txBody>
          <a:bodyPr>
            <a:noAutofit/>
          </a:bodyPr>
          <a:lstStyle/>
          <a:p>
            <a:r>
              <a:rPr lang="en-US" sz="2600" dirty="0">
                <a:solidFill>
                  <a:srgbClr val="FFFFFF"/>
                </a:solidFill>
              </a:rPr>
              <a:t>Englishman </a:t>
            </a:r>
            <a:r>
              <a:rPr lang="en-US" sz="2600" u="sng" dirty="0">
                <a:solidFill>
                  <a:srgbClr val="9DE61E"/>
                </a:solidFill>
              </a:rPr>
              <a:t>Isaac Newton</a:t>
            </a:r>
            <a:r>
              <a:rPr lang="en-US" sz="2600" dirty="0">
                <a:solidFill>
                  <a:srgbClr val="9DE61E"/>
                </a:solidFill>
              </a:rPr>
              <a:t> </a:t>
            </a:r>
            <a:r>
              <a:rPr lang="en-US" sz="2600" dirty="0">
                <a:solidFill>
                  <a:srgbClr val="FFFFFF"/>
                </a:solidFill>
              </a:rPr>
              <a:t>responded to </a:t>
            </a:r>
            <a:r>
              <a:rPr lang="en-US" sz="2600" dirty="0" smtClean="0">
                <a:solidFill>
                  <a:srgbClr val="FFFFFF"/>
                </a:solidFill>
              </a:rPr>
              <a:t>one of the questions </a:t>
            </a:r>
            <a:r>
              <a:rPr lang="en-US" sz="2600" dirty="0">
                <a:solidFill>
                  <a:srgbClr val="FFFFFF"/>
                </a:solidFill>
              </a:rPr>
              <a:t>for the new </a:t>
            </a:r>
            <a:r>
              <a:rPr lang="en-US" sz="2600" u="sng" dirty="0" smtClean="0">
                <a:solidFill>
                  <a:srgbClr val="FCF19A"/>
                </a:solidFill>
              </a:rPr>
              <a:t>model</a:t>
            </a:r>
            <a:r>
              <a:rPr lang="en-US" sz="2600" dirty="0" smtClean="0">
                <a:solidFill>
                  <a:srgbClr val="FCF19A"/>
                </a:solidFill>
              </a:rPr>
              <a:t> </a:t>
            </a:r>
            <a:r>
              <a:rPr lang="en-US" sz="2600" dirty="0" smtClean="0">
                <a:solidFill>
                  <a:srgbClr val="FFFFFF"/>
                </a:solidFill>
              </a:rPr>
              <a:t>of </a:t>
            </a:r>
            <a:r>
              <a:rPr lang="en-US" sz="2600" dirty="0">
                <a:solidFill>
                  <a:srgbClr val="FFFFFF"/>
                </a:solidFill>
              </a:rPr>
              <a:t>the universe: What explains </a:t>
            </a:r>
            <a:r>
              <a:rPr lang="en-US" sz="2600" u="sng" dirty="0">
                <a:solidFill>
                  <a:srgbClr val="FCF19A"/>
                </a:solidFill>
              </a:rPr>
              <a:t>motion</a:t>
            </a:r>
            <a:r>
              <a:rPr lang="en-US" sz="2600" dirty="0">
                <a:solidFill>
                  <a:srgbClr val="FCF19A"/>
                </a:solidFill>
              </a:rPr>
              <a:t> </a:t>
            </a:r>
            <a:r>
              <a:rPr lang="en-US" sz="2600" dirty="0">
                <a:solidFill>
                  <a:srgbClr val="FFFFFF"/>
                </a:solidFill>
              </a:rPr>
              <a:t>in the universe? </a:t>
            </a:r>
            <a:endParaRPr lang="en-US" sz="2600" dirty="0" smtClean="0">
              <a:solidFill>
                <a:srgbClr val="FFFFFF"/>
              </a:solidFill>
            </a:endParaRPr>
          </a:p>
          <a:p>
            <a:pPr lvl="1"/>
            <a:r>
              <a:rPr lang="en-US" sz="2600" dirty="0" smtClean="0">
                <a:solidFill>
                  <a:srgbClr val="FFFFFF"/>
                </a:solidFill>
              </a:rPr>
              <a:t>He defined </a:t>
            </a:r>
            <a:r>
              <a:rPr lang="en-US" sz="2600" u="sng" dirty="0" smtClean="0">
                <a:solidFill>
                  <a:srgbClr val="FCF19A"/>
                </a:solidFill>
              </a:rPr>
              <a:t>3</a:t>
            </a:r>
            <a:r>
              <a:rPr lang="en-US" sz="2600" dirty="0" smtClean="0">
                <a:solidFill>
                  <a:srgbClr val="FFFFFF"/>
                </a:solidFill>
              </a:rPr>
              <a:t> laws of motion</a:t>
            </a:r>
          </a:p>
          <a:p>
            <a:pPr lvl="1"/>
            <a:r>
              <a:rPr lang="en-US" sz="2600" dirty="0" smtClean="0">
                <a:solidFill>
                  <a:srgbClr val="FFFFFF"/>
                </a:solidFill>
              </a:rPr>
              <a:t>Crucial to his view is the </a:t>
            </a:r>
            <a:r>
              <a:rPr lang="en-US" sz="2600" u="sng" dirty="0" smtClean="0">
                <a:solidFill>
                  <a:srgbClr val="9DE61E"/>
                </a:solidFill>
              </a:rPr>
              <a:t>universal law of gravitation</a:t>
            </a:r>
          </a:p>
          <a:p>
            <a:pPr lvl="2"/>
            <a:r>
              <a:rPr lang="en-US" sz="2600" dirty="0" smtClean="0">
                <a:solidFill>
                  <a:srgbClr val="FFFFFF"/>
                </a:solidFill>
              </a:rPr>
              <a:t>Every </a:t>
            </a:r>
            <a:r>
              <a:rPr lang="en-US" sz="2600" dirty="0">
                <a:solidFill>
                  <a:srgbClr val="FFFFFF"/>
                </a:solidFill>
              </a:rPr>
              <a:t>object in the universe is </a:t>
            </a:r>
            <a:r>
              <a:rPr lang="en-US" sz="2600" u="sng" dirty="0">
                <a:solidFill>
                  <a:srgbClr val="FCF19A"/>
                </a:solidFill>
              </a:rPr>
              <a:t>attracted</a:t>
            </a:r>
            <a:r>
              <a:rPr lang="en-US" sz="2600" dirty="0">
                <a:solidFill>
                  <a:srgbClr val="FFFFFF"/>
                </a:solidFill>
              </a:rPr>
              <a:t> to every other </a:t>
            </a:r>
            <a:r>
              <a:rPr lang="en-US" sz="2600" u="sng" dirty="0">
                <a:solidFill>
                  <a:srgbClr val="FCF19A"/>
                </a:solidFill>
              </a:rPr>
              <a:t>object</a:t>
            </a:r>
            <a:r>
              <a:rPr lang="en-US" sz="2600" dirty="0">
                <a:solidFill>
                  <a:srgbClr val="FCF19A"/>
                </a:solidFill>
              </a:rPr>
              <a:t> </a:t>
            </a:r>
            <a:r>
              <a:rPr lang="en-US" sz="2600" dirty="0">
                <a:solidFill>
                  <a:srgbClr val="FFFFFF"/>
                </a:solidFill>
              </a:rPr>
              <a:t>by a force called </a:t>
            </a:r>
            <a:r>
              <a:rPr lang="en-US" sz="2600" u="sng" dirty="0">
                <a:solidFill>
                  <a:srgbClr val="FCF19A"/>
                </a:solidFill>
              </a:rPr>
              <a:t>gravity</a:t>
            </a:r>
            <a:endParaRPr lang="en-US" sz="2600" u="sng" dirty="0" smtClean="0">
              <a:solidFill>
                <a:srgbClr val="FCF19A"/>
              </a:solidFill>
            </a:endParaRPr>
          </a:p>
          <a:p>
            <a:pPr lvl="2"/>
            <a:r>
              <a:rPr lang="en-US" sz="2600" dirty="0">
                <a:solidFill>
                  <a:srgbClr val="FFFFFF"/>
                </a:solidFill>
              </a:rPr>
              <a:t>This explained why </a:t>
            </a:r>
            <a:r>
              <a:rPr lang="en-US" sz="2600" u="sng" dirty="0">
                <a:solidFill>
                  <a:srgbClr val="FCF19A"/>
                </a:solidFill>
              </a:rPr>
              <a:t>planetary</a:t>
            </a:r>
            <a:r>
              <a:rPr lang="en-US" sz="2600" dirty="0">
                <a:solidFill>
                  <a:srgbClr val="FCF19A"/>
                </a:solidFill>
              </a:rPr>
              <a:t> </a:t>
            </a:r>
            <a:r>
              <a:rPr lang="en-US" sz="2600" dirty="0">
                <a:solidFill>
                  <a:srgbClr val="FFFFFF"/>
                </a:solidFill>
              </a:rPr>
              <a:t>bodies did not go off in a </a:t>
            </a:r>
            <a:r>
              <a:rPr lang="en-US" sz="2600" u="sng" dirty="0">
                <a:solidFill>
                  <a:srgbClr val="FCF19A"/>
                </a:solidFill>
              </a:rPr>
              <a:t>straight</a:t>
            </a:r>
            <a:r>
              <a:rPr lang="en-US" sz="2600" dirty="0">
                <a:solidFill>
                  <a:srgbClr val="FCF19A"/>
                </a:solidFill>
              </a:rPr>
              <a:t> </a:t>
            </a:r>
            <a:r>
              <a:rPr lang="en-US" sz="2600" dirty="0">
                <a:solidFill>
                  <a:srgbClr val="FFFFFF"/>
                </a:solidFill>
              </a:rPr>
              <a:t>line, but traveled in elliptical </a:t>
            </a:r>
            <a:r>
              <a:rPr lang="en-US" sz="2600" u="sng" dirty="0" smtClean="0">
                <a:solidFill>
                  <a:srgbClr val="FCF19A"/>
                </a:solidFill>
              </a:rPr>
              <a:t>orbits</a:t>
            </a:r>
          </a:p>
          <a:p>
            <a:pPr lvl="1"/>
            <a:r>
              <a:rPr lang="en-US" sz="2600" dirty="0" smtClean="0">
                <a:solidFill>
                  <a:srgbClr val="FFFFFF"/>
                </a:solidFill>
              </a:rPr>
              <a:t>This dominated the </a:t>
            </a:r>
            <a:r>
              <a:rPr lang="en-US" sz="2600" u="sng" dirty="0" smtClean="0">
                <a:solidFill>
                  <a:srgbClr val="FCF19A"/>
                </a:solidFill>
              </a:rPr>
              <a:t>worldview</a:t>
            </a:r>
            <a:r>
              <a:rPr lang="en-US" sz="2600" dirty="0" smtClean="0">
                <a:solidFill>
                  <a:srgbClr val="FCF19A"/>
                </a:solidFill>
              </a:rPr>
              <a:t> </a:t>
            </a:r>
            <a:r>
              <a:rPr lang="en-US" sz="2600" dirty="0" smtClean="0">
                <a:solidFill>
                  <a:srgbClr val="FFFFFF"/>
                </a:solidFill>
              </a:rPr>
              <a:t>until Einstein’s Theory of </a:t>
            </a:r>
            <a:r>
              <a:rPr lang="en-US" sz="2600" u="sng" dirty="0" smtClean="0">
                <a:solidFill>
                  <a:srgbClr val="FCF19A"/>
                </a:solidFill>
              </a:rPr>
              <a:t>Relativity</a:t>
            </a:r>
            <a:endParaRPr lang="en-US" sz="2600" u="sng" dirty="0">
              <a:solidFill>
                <a:srgbClr val="FCF1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164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79462" y="15315"/>
            <a:ext cx="7581901" cy="1653988"/>
          </a:xfrm>
        </p:spPr>
        <p:txBody>
          <a:bodyPr/>
          <a:lstStyle/>
          <a:p>
            <a:r>
              <a:rPr lang="en-US" dirty="0" smtClean="0"/>
              <a:t>Astronomy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0" y="1416921"/>
            <a:ext cx="6117167" cy="5303496"/>
          </a:xfrm>
        </p:spPr>
        <p:txBody>
          <a:bodyPr>
            <a:normAutofit/>
          </a:bodyPr>
          <a:lstStyle/>
          <a:p>
            <a:r>
              <a:rPr lang="en-US" sz="3600" u="sng" dirty="0" smtClean="0">
                <a:solidFill>
                  <a:srgbClr val="9DE61E"/>
                </a:solidFill>
              </a:rPr>
              <a:t>Galileo </a:t>
            </a:r>
            <a:r>
              <a:rPr lang="en-US" sz="3600" u="sng" dirty="0" err="1">
                <a:solidFill>
                  <a:srgbClr val="9DE61E"/>
                </a:solidFill>
              </a:rPr>
              <a:t>Galilei</a:t>
            </a:r>
            <a:r>
              <a:rPr lang="en-US" sz="3600" u="sng" dirty="0">
                <a:solidFill>
                  <a:srgbClr val="9DE61E"/>
                </a:solidFill>
              </a:rPr>
              <a:t> </a:t>
            </a:r>
            <a:r>
              <a:rPr lang="en-US" sz="2800" dirty="0"/>
              <a:t>answered </a:t>
            </a:r>
            <a:r>
              <a:rPr lang="en-US" sz="2800" dirty="0" smtClean="0"/>
              <a:t>the other question </a:t>
            </a:r>
            <a:r>
              <a:rPr lang="en-US" sz="2800" dirty="0"/>
              <a:t>for the new astronomy: What are the </a:t>
            </a:r>
            <a:r>
              <a:rPr lang="en-US" sz="2800" u="sng" dirty="0">
                <a:solidFill>
                  <a:srgbClr val="FCF19A"/>
                </a:solidFill>
              </a:rPr>
              <a:t>planets</a:t>
            </a:r>
            <a:r>
              <a:rPr lang="en-US" sz="2800" dirty="0"/>
              <a:t> made of? </a:t>
            </a:r>
            <a:endParaRPr lang="en-US" sz="2800" dirty="0" smtClean="0"/>
          </a:p>
          <a:p>
            <a:pPr lvl="1"/>
            <a:r>
              <a:rPr lang="en-US" sz="2800" dirty="0" smtClean="0"/>
              <a:t>He made </a:t>
            </a:r>
            <a:r>
              <a:rPr lang="en-US" sz="2800" u="sng" dirty="0" smtClean="0">
                <a:solidFill>
                  <a:srgbClr val="FCF19A"/>
                </a:solidFill>
              </a:rPr>
              <a:t>regular</a:t>
            </a:r>
            <a:r>
              <a:rPr lang="en-US" sz="2800" dirty="0" smtClean="0">
                <a:solidFill>
                  <a:srgbClr val="FCF19A"/>
                </a:solidFill>
              </a:rPr>
              <a:t> </a:t>
            </a:r>
            <a:r>
              <a:rPr lang="en-US" sz="2800" dirty="0" smtClean="0"/>
              <a:t>observations using a </a:t>
            </a:r>
            <a:r>
              <a:rPr lang="en-US" sz="2800" u="sng" dirty="0" smtClean="0">
                <a:solidFill>
                  <a:srgbClr val="FCF19A"/>
                </a:solidFill>
              </a:rPr>
              <a:t>telescope</a:t>
            </a:r>
          </a:p>
          <a:p>
            <a:pPr lvl="2"/>
            <a:r>
              <a:rPr lang="en-US" sz="2800" dirty="0" smtClean="0"/>
              <a:t>Saw </a:t>
            </a:r>
            <a:r>
              <a:rPr lang="en-US" sz="2800" u="sng" dirty="0" smtClean="0">
                <a:solidFill>
                  <a:srgbClr val="FCF19A"/>
                </a:solidFill>
              </a:rPr>
              <a:t>mountains</a:t>
            </a:r>
            <a:r>
              <a:rPr lang="en-US" sz="2800" dirty="0" smtClean="0">
                <a:solidFill>
                  <a:srgbClr val="FCF19A"/>
                </a:solidFill>
              </a:rPr>
              <a:t> </a:t>
            </a:r>
            <a:r>
              <a:rPr lang="en-US" sz="2800" dirty="0" smtClean="0"/>
              <a:t>on the moon and moons orbiting </a:t>
            </a:r>
            <a:r>
              <a:rPr lang="en-US" sz="2800" u="sng" dirty="0" smtClean="0">
                <a:solidFill>
                  <a:srgbClr val="FCF19A"/>
                </a:solidFill>
              </a:rPr>
              <a:t>Jupiter</a:t>
            </a:r>
          </a:p>
          <a:p>
            <a:pPr lvl="1"/>
            <a:r>
              <a:rPr lang="en-US" sz="2800" dirty="0" smtClean="0"/>
              <a:t>Ptolemy said they were made of </a:t>
            </a:r>
            <a:r>
              <a:rPr lang="en-US" sz="2800" u="sng" dirty="0" smtClean="0">
                <a:solidFill>
                  <a:srgbClr val="FCF19A"/>
                </a:solidFill>
              </a:rPr>
              <a:t>light</a:t>
            </a:r>
            <a:r>
              <a:rPr lang="en-US" sz="2800" dirty="0" smtClean="0"/>
              <a:t>, but now it seems they are made of </a:t>
            </a:r>
            <a:r>
              <a:rPr lang="en-US" sz="2800" u="sng" dirty="0" smtClean="0">
                <a:solidFill>
                  <a:srgbClr val="FCF19A"/>
                </a:solidFill>
              </a:rPr>
              <a:t>material</a:t>
            </a:r>
            <a:endParaRPr lang="en-US" sz="2800" u="sng" dirty="0">
              <a:solidFill>
                <a:srgbClr val="FCF19A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9050" y="1966384"/>
            <a:ext cx="2552700" cy="31877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7713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bit">
  <a:themeElements>
    <a:clrScheme name="Orbit">
      <a:dk1>
        <a:srgbClr val="000000"/>
      </a:dk1>
      <a:lt1>
        <a:srgbClr val="FFFFFF"/>
      </a:lt1>
      <a:dk2>
        <a:srgbClr val="7C9BA5"/>
      </a:dk2>
      <a:lt2>
        <a:srgbClr val="C1D0CA"/>
      </a:lt2>
      <a:accent1>
        <a:srgbClr val="F2D908"/>
      </a:accent1>
      <a:accent2>
        <a:srgbClr val="9DE61E"/>
      </a:accent2>
      <a:accent3>
        <a:srgbClr val="0D8BE6"/>
      </a:accent3>
      <a:accent4>
        <a:srgbClr val="C61B1B"/>
      </a:accent4>
      <a:accent5>
        <a:srgbClr val="E26F08"/>
      </a:accent5>
      <a:accent6>
        <a:srgbClr val="8D35D1"/>
      </a:accent6>
      <a:hlink>
        <a:srgbClr val="ECBF0B"/>
      </a:hlink>
      <a:folHlink>
        <a:srgbClr val="F4E5A8"/>
      </a:folHlink>
    </a:clrScheme>
    <a:fontScheme name="Orbit">
      <a:majorFont>
        <a:latin typeface="Candara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Candara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Orbit">
      <a:fillStyleLst>
        <a:solidFill>
          <a:schemeClr val="phClr"/>
        </a:solidFill>
        <a:solidFill>
          <a:schemeClr val="phClr">
            <a:shade val="80000"/>
          </a:schemeClr>
        </a:solidFill>
        <a:gradFill rotWithShape="1">
          <a:gsLst>
            <a:gs pos="0">
              <a:schemeClr val="phClr">
                <a:shade val="30000"/>
                <a:satMod val="100000"/>
              </a:schemeClr>
            </a:gs>
            <a:gs pos="80000">
              <a:schemeClr val="phClr">
                <a:shade val="90000"/>
                <a:satMod val="100000"/>
              </a:schemeClr>
            </a:gs>
            <a:gs pos="100000">
              <a:schemeClr val="phClr">
                <a:tint val="9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762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228600" dist="38100" dir="5400000" sx="104000" sy="104000" algn="ctr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317500" dist="381000" dir="5400000" sx="90000" sy="2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etal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000"/>
                <a:lumMod val="80000"/>
              </a:schemeClr>
              <a:schemeClr val="phClr">
                <a:satMod val="360000"/>
                <a:lumMod val="14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Orbit.thmx</Template>
  <TotalTime>446</TotalTime>
  <Words>438</Words>
  <Application>Microsoft Macintosh PowerPoint</Application>
  <PresentationFormat>On-screen Show (4:3)</PresentationFormat>
  <Paragraphs>48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Orbit</vt:lpstr>
      <vt:lpstr>PowerPoint Presentation</vt:lpstr>
      <vt:lpstr>The Scientific Revolution</vt:lpstr>
      <vt:lpstr>How did thinking change?</vt:lpstr>
      <vt:lpstr>How did thinking change?</vt:lpstr>
      <vt:lpstr>Astronomy</vt:lpstr>
      <vt:lpstr>Astronomy</vt:lpstr>
      <vt:lpstr>PowerPoint Presentation</vt:lpstr>
      <vt:lpstr>Astronomy</vt:lpstr>
      <vt:lpstr>Astronomy</vt:lpstr>
      <vt:lpstr>Galileo vs. The Church</vt:lpstr>
    </vt:vector>
  </TitlesOfParts>
  <Company>Dunklin R-V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Scientific Revolution</dc:title>
  <dc:creator>Amy Fitzgerald</dc:creator>
  <cp:lastModifiedBy>Amy Fitzgerald</cp:lastModifiedBy>
  <cp:revision>14</cp:revision>
  <dcterms:created xsi:type="dcterms:W3CDTF">2015-12-03T13:28:15Z</dcterms:created>
  <dcterms:modified xsi:type="dcterms:W3CDTF">2015-12-03T20:54:28Z</dcterms:modified>
</cp:coreProperties>
</file>