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8" r:id="rId4"/>
    <p:sldId id="257" r:id="rId5"/>
    <p:sldId id="261" r:id="rId6"/>
    <p:sldId id="258" r:id="rId7"/>
    <p:sldId id="262" r:id="rId8"/>
    <p:sldId id="259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0B88211-6EC6-4AB3-9DC3-FDBBB86CD68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45B3E42-EF65-456F-B15F-C10762421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Presentation%20Plus!%20gwh:Extras:PPlus!%20gwh%20Help" TargetMode="External"/><Relationship Id="rId5" Type="http://schemas.openxmlformats.org/officeDocument/2006/relationships/image" Target="../media/image3.png"/><Relationship Id="rId4" Type="http://schemas.openxmlformats.org/officeDocument/2006/relationships/hyperlink" Target="fscstart%20/gwh%20/3%2010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ds.yahoo.com/_ylt=A0WTbx5YibxLjBwAEmGjzbkF/SIG=126l2n9cu/EXP=1270733528/**http:/www.flickr.com/photos/l2edzl3oy/12946207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F23-0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 b="0">
                <a:solidFill>
                  <a:schemeClr val="tx1"/>
                </a:solidFill>
              </a:rPr>
              <a:t>Click the mouse button or press the</a:t>
            </a:r>
            <a:br>
              <a:rPr lang="en-US" sz="1200" b="0">
                <a:solidFill>
                  <a:schemeClr val="tx1"/>
                </a:solidFill>
              </a:rPr>
            </a:br>
            <a:r>
              <a:rPr lang="en-US" sz="1200" b="0">
                <a:solidFill>
                  <a:schemeClr val="tx1"/>
                </a:solidFill>
              </a:rPr>
              <a:t>Space Bar to display the answers.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42913" y="118745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0070C0"/>
                </a:solidFill>
              </a:rPr>
              <a:t>the czar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463925" y="1196975"/>
            <a:ext cx="2624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0070C0"/>
                </a:solidFill>
              </a:rPr>
              <a:t>the peasants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672263" y="1206500"/>
            <a:ext cx="23352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0070C0"/>
                </a:solidFill>
              </a:rPr>
              <a:t>the czar, the officials, the nobles, and the middle classes</a:t>
            </a:r>
          </a:p>
        </p:txBody>
      </p:sp>
      <p:pic>
        <p:nvPicPr>
          <p:cNvPr id="10" name="Picture 5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windows_help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7" descr="apple_help">
            <a:hlinkClick r:id="rId6" action="ppaction://program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7239000" cy="4953000"/>
          </a:xfrm>
        </p:spPr>
        <p:txBody>
          <a:bodyPr>
            <a:noAutofit/>
          </a:bodyPr>
          <a:lstStyle/>
          <a:p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Karl Marx</a:t>
            </a:r>
            <a:r>
              <a:rPr lang="en-US" sz="2500" dirty="0" smtClean="0">
                <a:solidFill>
                  <a:srgbClr val="0070C0"/>
                </a:solidFill>
                <a:latin typeface="Berlin Sans FB" pitchFamily="34" charset="0"/>
              </a:rPr>
              <a:t> </a:t>
            </a:r>
            <a:r>
              <a:rPr lang="en-US" sz="2500" dirty="0" smtClean="0">
                <a:latin typeface="Berlin Sans FB" pitchFamily="34" charset="0"/>
              </a:rPr>
              <a:t>and</a:t>
            </a:r>
            <a:r>
              <a:rPr lang="en-US" sz="2500" dirty="0" smtClean="0">
                <a:solidFill>
                  <a:srgbClr val="0070C0"/>
                </a:solidFill>
                <a:latin typeface="Berlin Sans FB" pitchFamily="34" charset="0"/>
              </a:rPr>
              <a:t>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Friedrich Engels </a:t>
            </a:r>
            <a:r>
              <a:rPr lang="en-US" sz="2500" dirty="0" smtClean="0">
                <a:latin typeface="Berlin Sans FB" pitchFamily="34" charset="0"/>
              </a:rPr>
              <a:t>wrote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Communist Manifesto</a:t>
            </a:r>
            <a:r>
              <a:rPr lang="en-US" sz="2500" dirty="0" smtClean="0">
                <a:latin typeface="Berlin Sans FB" pitchFamily="34" charset="0"/>
              </a:rPr>
              <a:t>, which introduced communism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It’s the idea that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everything</a:t>
            </a:r>
            <a:r>
              <a:rPr lang="en-US" sz="2500" dirty="0" smtClean="0">
                <a:latin typeface="Berlin Sans FB" pitchFamily="34" charset="0"/>
              </a:rPr>
              <a:t> is commonly owned (no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private</a:t>
            </a:r>
            <a:r>
              <a:rPr lang="en-US" sz="2500" dirty="0" smtClean="0">
                <a:latin typeface="Berlin Sans FB" pitchFamily="34" charset="0"/>
              </a:rPr>
              <a:t> property)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Anything you need is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shared</a:t>
            </a:r>
            <a:r>
              <a:rPr lang="en-US" sz="2500" dirty="0" smtClean="0">
                <a:latin typeface="Berlin Sans FB" pitchFamily="34" charset="0"/>
              </a:rPr>
              <a:t> throughout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community</a:t>
            </a:r>
            <a:r>
              <a:rPr lang="en-US" sz="2500" dirty="0" smtClean="0">
                <a:latin typeface="Berlin Sans FB" pitchFamily="34" charset="0"/>
              </a:rPr>
              <a:t> (only works in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small groups</a:t>
            </a:r>
            <a:r>
              <a:rPr lang="en-US" sz="2500" dirty="0" smtClean="0">
                <a:latin typeface="Berlin Sans FB" pitchFamily="34" charset="0"/>
              </a:rPr>
              <a:t>)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Workers</a:t>
            </a:r>
            <a:r>
              <a:rPr lang="en-US" sz="2500" dirty="0" smtClean="0">
                <a:latin typeface="Berlin Sans FB" pitchFamily="34" charset="0"/>
              </a:rPr>
              <a:t> control the means of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production 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He thought a communist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revolution</a:t>
            </a:r>
            <a:r>
              <a:rPr lang="en-US" sz="2500" dirty="0" smtClean="0">
                <a:latin typeface="Berlin Sans FB" pitchFamily="34" charset="0"/>
              </a:rPr>
              <a:t> would happen in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England</a:t>
            </a:r>
            <a:r>
              <a:rPr lang="en-US" sz="2500" dirty="0" smtClean="0">
                <a:latin typeface="Berlin Sans FB" pitchFamily="34" charset="0"/>
              </a:rPr>
              <a:t>, where there’s a lot of factories.</a:t>
            </a:r>
          </a:p>
        </p:txBody>
      </p:sp>
      <p:pic>
        <p:nvPicPr>
          <p:cNvPr id="21506" name="Picture 2" descr="http://rds.yahoo.com/_ylt=A0WTefPVkrxLdw4A5kSjzbkF/SIG=1400l1u34/EXP=1270735957/**http%3a/www.mobipocket.com/eBooks/cover_remote/ID1439/book_Marx525x700CommunistManifesto978-1-60501-934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1894203" cy="2524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7391400" cy="5181600"/>
          </a:xfrm>
        </p:spPr>
        <p:txBody>
          <a:bodyPr/>
          <a:lstStyle/>
          <a:p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Russian</a:t>
            </a:r>
            <a:r>
              <a:rPr lang="en-US" sz="2500" dirty="0" smtClean="0">
                <a:latin typeface="Berlin Sans FB" pitchFamily="34" charset="0"/>
              </a:rPr>
              <a:t> communism is different.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government</a:t>
            </a:r>
            <a:r>
              <a:rPr lang="en-US" sz="2500" dirty="0" smtClean="0">
                <a:latin typeface="Berlin Sans FB" pitchFamily="34" charset="0"/>
              </a:rPr>
              <a:t> takes everything that is produced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They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distribute</a:t>
            </a:r>
            <a:r>
              <a:rPr lang="en-US" sz="2500" dirty="0" smtClean="0">
                <a:latin typeface="Berlin Sans FB" pitchFamily="34" charset="0"/>
              </a:rPr>
              <a:t> it to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people</a:t>
            </a:r>
            <a:r>
              <a:rPr lang="en-US" sz="2500" dirty="0" smtClean="0">
                <a:latin typeface="Berlin Sans FB" pitchFamily="34" charset="0"/>
              </a:rPr>
              <a:t> (based on need)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They usually take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more</a:t>
            </a:r>
            <a:r>
              <a:rPr lang="en-US" sz="2500" dirty="0" smtClean="0">
                <a:latin typeface="Berlin Sans FB" pitchFamily="34" charset="0"/>
              </a:rPr>
              <a:t> than their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fair share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This leaves many people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hungry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No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incentive</a:t>
            </a:r>
            <a:r>
              <a:rPr lang="en-US" sz="2500" dirty="0" smtClean="0">
                <a:latin typeface="Berlin Sans FB" pitchFamily="34" charset="0"/>
              </a:rPr>
              <a:t> to work if everything is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provided</a:t>
            </a:r>
            <a:r>
              <a:rPr lang="en-US" sz="2500" dirty="0" smtClean="0">
                <a:latin typeface="Berlin Sans FB" pitchFamily="34" charset="0"/>
              </a:rPr>
              <a:t> for you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sz="2500" dirty="0" smtClean="0">
                <a:latin typeface="Berlin Sans FB" pitchFamily="34" charset="0"/>
              </a:rPr>
              <a:t>and there is no room for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advancement</a:t>
            </a:r>
            <a:r>
              <a:rPr lang="en-US" sz="2500" dirty="0" smtClean="0">
                <a:latin typeface="Berlin Sans FB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20486" name="Picture 6" descr="http://rds.yahoo.com/_ylt=A0WTefjXlLxLQigAWYCjzbkF/SIG=13fni67bj/EXP=1270736471/**http%3a/www.joserodriguez.info/bloc/wp-content/themes/mimbo2.2/images/communism_monopo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2743200" cy="15786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rds.yahoo.com/_ylt=A0WTefYMlLxL3xQAzoajzbkF/SIG=11vvgdvee/EXP=1270736268/**http%3a/www.nick15.com/gallery/commun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52400"/>
            <a:ext cx="49530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6096000"/>
            <a:ext cx="5029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300" dirty="0" smtClean="0">
                <a:latin typeface="Berlin Sans FB" pitchFamily="34" charset="0"/>
              </a:rPr>
              <a:t>People don’t like to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share</a:t>
            </a:r>
            <a:r>
              <a:rPr lang="en-US" sz="23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3108960"/>
          </a:xfrm>
        </p:spPr>
        <p:txBody>
          <a:bodyPr/>
          <a:lstStyle/>
          <a:p>
            <a:r>
              <a:rPr sz="4800" dirty="0" smtClean="0"/>
              <a:t>The</a:t>
            </a:r>
            <a:br>
              <a:rPr sz="4800" dirty="0" smtClean="0"/>
            </a:br>
            <a:r>
              <a:rPr sz="4800" dirty="0" smtClean="0"/>
              <a:t>Russian R</a:t>
            </a:r>
            <a:r>
              <a:rPr lang="en-US" sz="4800" dirty="0" smtClean="0"/>
              <a:t>e</a:t>
            </a:r>
            <a:r>
              <a:rPr sz="4800" dirty="0" smtClean="0"/>
              <a:t>volution</a:t>
            </a:r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000"/>
            <a:ext cx="6629400" cy="42211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What problems existed in Russia before the revolution?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Why would people support the Bolsheviks?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What is communism?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7086600" cy="4724400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Berlin Sans FB" pitchFamily="34" charset="0"/>
              </a:rPr>
              <a:t>During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WWI</a:t>
            </a:r>
            <a:r>
              <a:rPr lang="en-US" sz="2500" dirty="0" smtClean="0">
                <a:latin typeface="Berlin Sans FB" pitchFamily="34" charset="0"/>
              </a:rPr>
              <a:t>, the Russian military was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unprepared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Czar </a:t>
            </a:r>
            <a:r>
              <a:rPr lang="en-US" sz="2500" b="1" u="sng" dirty="0" smtClean="0">
                <a:solidFill>
                  <a:srgbClr val="0070C0"/>
                </a:solidFill>
                <a:latin typeface="Berlin Sans FB" pitchFamily="34" charset="0"/>
              </a:rPr>
              <a:t>Nicholas II </a:t>
            </a:r>
            <a:r>
              <a:rPr lang="en-US" sz="2500" dirty="0" smtClean="0">
                <a:latin typeface="Berlin Sans FB" pitchFamily="34" charset="0"/>
              </a:rPr>
              <a:t>wanted to run the army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No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military</a:t>
            </a:r>
            <a:r>
              <a:rPr lang="en-US" sz="2500" dirty="0" smtClean="0">
                <a:latin typeface="Berlin Sans FB" pitchFamily="34" charset="0"/>
              </a:rPr>
              <a:t> experience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This kept him from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capital</a:t>
            </a:r>
          </a:p>
          <a:p>
            <a:pPr lvl="3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Alexandra</a:t>
            </a:r>
            <a:r>
              <a:rPr lang="en-US" sz="2500" dirty="0" smtClean="0">
                <a:latin typeface="Berlin Sans FB" pitchFamily="34" charset="0"/>
              </a:rPr>
              <a:t> (cousin to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Kaiser Wilhelm </a:t>
            </a:r>
            <a:r>
              <a:rPr lang="en-US" sz="2500" dirty="0" smtClean="0">
                <a:latin typeface="Berlin Sans FB" pitchFamily="34" charset="0"/>
              </a:rPr>
              <a:t>of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Germany</a:t>
            </a:r>
            <a:r>
              <a:rPr lang="en-US" sz="2500" dirty="0" smtClean="0">
                <a:latin typeface="Berlin Sans FB" pitchFamily="34" charset="0"/>
              </a:rPr>
              <a:t>) and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Grigori Rasputin </a:t>
            </a:r>
            <a:r>
              <a:rPr lang="en-US" sz="2500" dirty="0" smtClean="0">
                <a:latin typeface="Berlin Sans FB" pitchFamily="34" charset="0"/>
              </a:rPr>
              <a:t>made important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decisions</a:t>
            </a:r>
          </a:p>
          <a:p>
            <a:pPr lvl="4"/>
            <a:r>
              <a:rPr lang="en-US" sz="2500" dirty="0" smtClean="0">
                <a:latin typeface="Berlin Sans FB" pitchFamily="34" charset="0"/>
              </a:rPr>
              <a:t>Rasputin-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assassinated</a:t>
            </a:r>
            <a:r>
              <a:rPr lang="en-US" sz="2500" dirty="0" smtClean="0">
                <a:latin typeface="Berlin Sans FB" pitchFamily="34" charset="0"/>
              </a:rPr>
              <a:t> by conservatives</a:t>
            </a:r>
          </a:p>
        </p:txBody>
      </p:sp>
      <p:pic>
        <p:nvPicPr>
          <p:cNvPr id="18434" name="Picture 2" descr="http://rds.yahoo.com/_ylt=A0WTbx4DibxLhS0AlhujzbkF/SIG=12g1f85kv/EXP=1270733443/**http%3a/www.alexanderpalace.org/2006rasputin/p/rasputin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495800"/>
            <a:ext cx="1371600" cy="2146100"/>
          </a:xfrm>
          <a:prstGeom prst="rect">
            <a:avLst/>
          </a:prstGeom>
          <a:noFill/>
        </p:spPr>
      </p:pic>
      <p:pic>
        <p:nvPicPr>
          <p:cNvPr id="18436" name="Picture 4" descr="http://rds.yahoo.com/_ylt=A0WTbx4oibxLAioA3g.jzbkF/SIG=128llv1r6/EXP=1270733480/**http%3a/www.digischool.nl/kleioscoop/Nicholas_II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438400"/>
            <a:ext cx="1619455" cy="2247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7391400" cy="5181600"/>
          </a:xfrm>
        </p:spPr>
        <p:txBody>
          <a:bodyPr/>
          <a:lstStyle/>
          <a:p>
            <a:r>
              <a:rPr lang="en-US" sz="2500" dirty="0" smtClean="0">
                <a:latin typeface="Berlin Sans FB" pitchFamily="34" charset="0"/>
              </a:rPr>
              <a:t>Economic concerns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Working-class women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struck</a:t>
            </a:r>
            <a:r>
              <a:rPr lang="en-US" sz="2500" dirty="0" smtClean="0">
                <a:latin typeface="Berlin Sans FB" pitchFamily="34" charset="0"/>
              </a:rPr>
              <a:t> due to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bread</a:t>
            </a:r>
            <a:r>
              <a:rPr lang="en-US" sz="2500" dirty="0" smtClean="0">
                <a:latin typeface="Berlin Sans FB" pitchFamily="34" charset="0"/>
              </a:rPr>
              <a:t> shortages and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rationing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A general strike shut down </a:t>
            </a:r>
            <a:r>
              <a:rPr lang="en-US" sz="2500" i="1" u="sng" dirty="0" smtClean="0">
                <a:solidFill>
                  <a:srgbClr val="0070C0"/>
                </a:solidFill>
                <a:latin typeface="Berlin Sans FB" pitchFamily="34" charset="0"/>
              </a:rPr>
              <a:t>all</a:t>
            </a:r>
            <a:r>
              <a:rPr lang="en-US" sz="2500" dirty="0" smtClean="0">
                <a:latin typeface="Berlin Sans FB" pitchFamily="34" charset="0"/>
              </a:rPr>
              <a:t>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factories</a:t>
            </a:r>
          </a:p>
          <a:p>
            <a:r>
              <a:rPr lang="en-US" sz="2500" dirty="0" smtClean="0">
                <a:latin typeface="Berlin Sans FB" pitchFamily="34" charset="0"/>
              </a:rPr>
              <a:t>Nicholas ordered in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troops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Many refused to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shoot</a:t>
            </a:r>
            <a:r>
              <a:rPr lang="en-US" sz="2500" dirty="0" smtClean="0">
                <a:latin typeface="Berlin Sans FB" pitchFamily="34" charset="0"/>
              </a:rPr>
              <a:t> and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joined</a:t>
            </a:r>
            <a:r>
              <a:rPr lang="en-US" sz="2500" dirty="0" smtClean="0">
                <a:latin typeface="Berlin Sans FB" pitchFamily="34" charset="0"/>
              </a:rPr>
              <a:t> the rebels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The </a:t>
            </a:r>
            <a:r>
              <a:rPr lang="en-US" sz="2500" u="sng" dirty="0" err="1" smtClean="0">
                <a:solidFill>
                  <a:srgbClr val="0070C0"/>
                </a:solidFill>
                <a:latin typeface="Berlin Sans FB" pitchFamily="34" charset="0"/>
              </a:rPr>
              <a:t>Duma</a:t>
            </a:r>
            <a:r>
              <a:rPr lang="en-US" sz="2500" dirty="0" smtClean="0">
                <a:latin typeface="Berlin Sans FB" pitchFamily="34" charset="0"/>
              </a:rPr>
              <a:t> set up a provisional gov’t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The Czar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abdicated</a:t>
            </a:r>
            <a:r>
              <a:rPr lang="en-US" sz="2500" dirty="0" smtClean="0">
                <a:latin typeface="Berlin Sans FB" pitchFamily="34" charset="0"/>
              </a:rPr>
              <a:t> the throne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His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brother</a:t>
            </a:r>
            <a:r>
              <a:rPr lang="en-US" sz="2500" dirty="0" smtClean="0">
                <a:latin typeface="Berlin Sans FB" pitchFamily="34" charset="0"/>
              </a:rPr>
              <a:t> rejected it=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no czar</a:t>
            </a:r>
          </a:p>
        </p:txBody>
      </p:sp>
      <p:pic>
        <p:nvPicPr>
          <p:cNvPr id="3074" name="Picture 2" descr="http://rds.yahoo.com/_ylt=A0WTefZdk7xLdiAApfCjzbkF/SIG=12dbhpvfr/EXP=1270736093/**http%3a/www.koksav.org.tr/ebulten/mart2008/images/du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2120088" cy="1295400"/>
          </a:xfrm>
          <a:prstGeom prst="rect">
            <a:avLst/>
          </a:prstGeom>
          <a:noFill/>
        </p:spPr>
      </p:pic>
      <p:pic>
        <p:nvPicPr>
          <p:cNvPr id="3075" name="Picture 3" descr="C:\Documents and Settings\afitzgerald\Local Settings\Temporary Internet Files\Content.IE5\Q6ZM2X11\MCBD07159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1514270" cy="15453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smtClean="0"/>
              <a:t>The Bolsheviks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934200" cy="48768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Berlin Sans FB" pitchFamily="34" charset="0"/>
              </a:rPr>
              <a:t>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Bolsheviks</a:t>
            </a:r>
            <a:r>
              <a:rPr lang="en-US" sz="2500" dirty="0" smtClean="0">
                <a:latin typeface="Berlin Sans FB" pitchFamily="34" charset="0"/>
              </a:rPr>
              <a:t> were a small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faction</a:t>
            </a:r>
            <a:r>
              <a:rPr lang="en-US" sz="2500" dirty="0" smtClean="0">
                <a:latin typeface="Berlin Sans FB" pitchFamily="34" charset="0"/>
              </a:rPr>
              <a:t> of a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Marxist</a:t>
            </a:r>
            <a:r>
              <a:rPr lang="en-US" sz="2500" dirty="0" smtClean="0">
                <a:latin typeface="Berlin Sans FB" pitchFamily="34" charset="0"/>
              </a:rPr>
              <a:t> party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They wanted to overthrow the capitalist system</a:t>
            </a:r>
          </a:p>
          <a:p>
            <a:r>
              <a:rPr lang="en-US" sz="2500" b="1" u="sng" dirty="0" smtClean="0">
                <a:solidFill>
                  <a:srgbClr val="0070C0"/>
                </a:solidFill>
                <a:latin typeface="Berlin Sans FB" pitchFamily="34" charset="0"/>
              </a:rPr>
              <a:t>Vladimir Lenin </a:t>
            </a:r>
            <a:r>
              <a:rPr lang="en-US" sz="2500" dirty="0" smtClean="0">
                <a:latin typeface="Berlin Sans FB" pitchFamily="34" charset="0"/>
              </a:rPr>
              <a:t>came to Russia, hoping for the Bolsheviks to gain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power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Soviets-</a:t>
            </a:r>
            <a:r>
              <a:rPr lang="en-US" sz="2500" dirty="0" smtClean="0">
                <a:latin typeface="Berlin Sans FB" pitchFamily="34" charset="0"/>
              </a:rPr>
              <a:t> Councils representing workers and soldiers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Lenin wanted to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gain</a:t>
            </a:r>
            <a:r>
              <a:rPr lang="en-US" sz="2500" dirty="0" smtClean="0">
                <a:latin typeface="Berlin Sans FB" pitchFamily="34" charset="0"/>
              </a:rPr>
              <a:t> soviet support</a:t>
            </a:r>
          </a:p>
        </p:txBody>
      </p:sp>
      <p:pic>
        <p:nvPicPr>
          <p:cNvPr id="17410" name="Picture 2" descr="http://rds.yahoo.com/_ylt=A0WTbx7IibxLxiQAyFujzbkF/SIG=12n7git4h/EXP=1270733640/**http%3a/www.masterandmargarita.eu/images/09context/vladimirle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343400"/>
            <a:ext cx="1946515" cy="14573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Bolsheviks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7315200" cy="5181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Bolsheviks promised to redistribute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land</a:t>
            </a:r>
            <a:r>
              <a:rPr lang="en-US" sz="2300" dirty="0" smtClean="0">
                <a:latin typeface="Berlin Sans FB" pitchFamily="34" charset="0"/>
              </a:rPr>
              <a:t>, transfer control of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factories</a:t>
            </a:r>
            <a:r>
              <a:rPr lang="en-US" sz="2300" dirty="0" smtClean="0">
                <a:latin typeface="Berlin Sans FB" pitchFamily="34" charset="0"/>
              </a:rPr>
              <a:t> to the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workers</a:t>
            </a:r>
            <a:r>
              <a:rPr lang="en-US" sz="2300" dirty="0" smtClean="0">
                <a:latin typeface="Berlin Sans FB" pitchFamily="34" charset="0"/>
              </a:rPr>
              <a:t>, transfer gov’t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power</a:t>
            </a:r>
            <a:r>
              <a:rPr lang="en-US" sz="2300" dirty="0" smtClean="0">
                <a:latin typeface="Berlin Sans FB" pitchFamily="34" charset="0"/>
              </a:rPr>
              <a:t> to the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Soviets</a:t>
            </a:r>
            <a:r>
              <a:rPr lang="en-US" sz="2300" dirty="0" smtClean="0">
                <a:latin typeface="Berlin Sans FB" pitchFamily="34" charset="0"/>
              </a:rPr>
              <a:t>, and end the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war</a:t>
            </a:r>
            <a:r>
              <a:rPr lang="en-US" sz="2300" dirty="0" smtClean="0">
                <a:latin typeface="Berlin Sans FB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Nov. 6, 1917- The Bolsheviks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stormed</a:t>
            </a:r>
            <a:r>
              <a:rPr lang="en-US" sz="2300" dirty="0" smtClean="0">
                <a:latin typeface="Berlin Sans FB" pitchFamily="34" charset="0"/>
              </a:rPr>
              <a:t> the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Winter Palace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Provisional gov’t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collapsed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Lenin</a:t>
            </a:r>
            <a:r>
              <a:rPr lang="en-US" sz="2300" dirty="0" smtClean="0">
                <a:latin typeface="Berlin Sans FB" pitchFamily="34" charset="0"/>
              </a:rPr>
              <a:t> stayed in power (Gave some power to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soviets</a:t>
            </a:r>
            <a:r>
              <a:rPr lang="en-US" sz="2300" dirty="0" smtClean="0">
                <a:latin typeface="Berlin Sans FB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Bolsheviks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renamed</a:t>
            </a:r>
            <a:r>
              <a:rPr lang="en-US" sz="2300" dirty="0" smtClean="0">
                <a:latin typeface="Berlin Sans FB" pitchFamily="34" charset="0"/>
              </a:rPr>
              <a:t> themselves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Communists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They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withdrew</a:t>
            </a:r>
            <a:r>
              <a:rPr lang="en-US" sz="2300" dirty="0" smtClean="0">
                <a:latin typeface="Berlin Sans FB" pitchFamily="34" charset="0"/>
              </a:rPr>
              <a:t> from WWI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Treaty of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Brest-Litovsk</a:t>
            </a:r>
            <a:r>
              <a:rPr lang="en-US" sz="2300" dirty="0" smtClean="0">
                <a:latin typeface="Berlin Sans FB" pitchFamily="34" charset="0"/>
              </a:rPr>
              <a:t>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>
                <a:latin typeface="Berlin Sans FB" pitchFamily="34" charset="0"/>
              </a:rPr>
              <a:t>Russia gave up E. Poland,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Ukraine</a:t>
            </a:r>
            <a:r>
              <a:rPr lang="en-US" sz="2300" dirty="0" smtClean="0">
                <a:latin typeface="Berlin Sans FB" pitchFamily="34" charset="0"/>
              </a:rPr>
              <a:t>,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Finland</a:t>
            </a:r>
            <a:r>
              <a:rPr lang="en-US" sz="2300" dirty="0" smtClean="0">
                <a:latin typeface="Berlin Sans FB" pitchFamily="34" charset="0"/>
              </a:rPr>
              <a:t>, and the </a:t>
            </a:r>
            <a:r>
              <a:rPr lang="en-US" sz="2300" u="sng" dirty="0" smtClean="0">
                <a:solidFill>
                  <a:srgbClr val="0070C0"/>
                </a:solidFill>
                <a:latin typeface="Berlin Sans FB" pitchFamily="34" charset="0"/>
              </a:rPr>
              <a:t>Baltic</a:t>
            </a:r>
            <a:r>
              <a:rPr lang="en-US" sz="2300" dirty="0" smtClean="0">
                <a:latin typeface="Berlin Sans FB" pitchFamily="34" charset="0"/>
              </a:rPr>
              <a:t> Provinces</a:t>
            </a:r>
          </a:p>
        </p:txBody>
      </p:sp>
      <p:pic>
        <p:nvPicPr>
          <p:cNvPr id="2050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1590675" cy="2381250"/>
          </a:xfrm>
          <a:prstGeom prst="rect">
            <a:avLst/>
          </a:prstGeom>
          <a:noFill/>
        </p:spPr>
      </p:pic>
      <p:pic>
        <p:nvPicPr>
          <p:cNvPr id="2052" name="Picture 4" descr="http://rds.yahoo.com/_ylt=A0WTbx6JibxL.CcAZCWjzbkF/SIG=12c85mujf/EXP=1270733577/**http%3a/www.mikegrehan.com/images/winter-palace-nigh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67200"/>
            <a:ext cx="2121862" cy="15906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smtClean="0"/>
              <a:t>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34200" cy="495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Berlin Sans FB" pitchFamily="34" charset="0"/>
              </a:rPr>
              <a:t>Soon after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Communists</a:t>
            </a:r>
            <a:r>
              <a:rPr lang="en-US" sz="2500" dirty="0" smtClean="0">
                <a:latin typeface="Berlin Sans FB" pitchFamily="34" charset="0"/>
              </a:rPr>
              <a:t> took control,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civil war </a:t>
            </a:r>
            <a:r>
              <a:rPr lang="en-US" sz="2500" dirty="0" smtClean="0">
                <a:latin typeface="Berlin Sans FB" pitchFamily="34" charset="0"/>
              </a:rPr>
              <a:t>broke out.  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White Army</a:t>
            </a:r>
            <a:r>
              <a:rPr lang="en-US" sz="2500" dirty="0" smtClean="0">
                <a:latin typeface="Berlin Sans FB" pitchFamily="34" charset="0"/>
              </a:rPr>
              <a:t>:  czar loyalists,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liberals</a:t>
            </a:r>
            <a:r>
              <a:rPr lang="en-US" sz="2500" dirty="0" smtClean="0">
                <a:latin typeface="Berlin Sans FB" pitchFamily="34" charset="0"/>
              </a:rPr>
              <a:t>, anti-Leninist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socialists</a:t>
            </a:r>
          </a:p>
          <a:p>
            <a:pPr lvl="2"/>
            <a:r>
              <a:rPr lang="en-US" sz="2500" dirty="0" smtClean="0">
                <a:latin typeface="Berlin Sans FB" pitchFamily="34" charset="0"/>
              </a:rPr>
              <a:t>Aided by 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Allies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Red Army</a:t>
            </a:r>
            <a:r>
              <a:rPr lang="en-US" sz="2500" dirty="0" smtClean="0">
                <a:latin typeface="Berlin Sans FB" pitchFamily="34" charset="0"/>
              </a:rPr>
              <a:t>:  Communists</a:t>
            </a:r>
          </a:p>
          <a:p>
            <a:r>
              <a:rPr lang="en-US" sz="2500" dirty="0" smtClean="0">
                <a:latin typeface="Berlin Sans FB" pitchFamily="34" charset="0"/>
              </a:rPr>
              <a:t>The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Red</a:t>
            </a:r>
            <a:r>
              <a:rPr lang="en-US" sz="2500" dirty="0" smtClean="0">
                <a:latin typeface="Berlin Sans FB" pitchFamily="34" charset="0"/>
              </a:rPr>
              <a:t> Army won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Royal family was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captured</a:t>
            </a:r>
            <a:r>
              <a:rPr lang="en-US" sz="2500" dirty="0" smtClean="0">
                <a:latin typeface="Berlin Sans FB" pitchFamily="34" charset="0"/>
              </a:rPr>
              <a:t> and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killed</a:t>
            </a:r>
          </a:p>
        </p:txBody>
      </p:sp>
      <p:pic>
        <p:nvPicPr>
          <p:cNvPr id="16386" name="Picture 2" descr="http://img1.fantasticfiction.co.uk/images/n2/n14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352800"/>
            <a:ext cx="1271124" cy="1981200"/>
          </a:xfrm>
          <a:prstGeom prst="rect">
            <a:avLst/>
          </a:prstGeom>
          <a:noFill/>
        </p:spPr>
      </p:pic>
      <p:pic>
        <p:nvPicPr>
          <p:cNvPr id="16388" name="Picture 4" descr="http://blogfiles16.naver.net/data14/2006/3/30/63/russians_raising_flag_in_berlin.sized-water_f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1828800" cy="24333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7315200" cy="4876800"/>
          </a:xfrm>
        </p:spPr>
        <p:txBody>
          <a:bodyPr/>
          <a:lstStyle/>
          <a:p>
            <a:r>
              <a:rPr lang="en-US" sz="2500" dirty="0" smtClean="0">
                <a:latin typeface="Berlin Sans FB" pitchFamily="34" charset="0"/>
              </a:rPr>
              <a:t>Communists were able to put their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ideals</a:t>
            </a:r>
            <a:r>
              <a:rPr lang="en-US" sz="2500" dirty="0" smtClean="0">
                <a:latin typeface="Berlin Sans FB" pitchFamily="34" charset="0"/>
              </a:rPr>
              <a:t> to work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Controlled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banks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farms</a:t>
            </a:r>
            <a:r>
              <a:rPr lang="en-US" sz="2500" dirty="0" smtClean="0">
                <a:latin typeface="Berlin Sans FB" pitchFamily="34" charset="0"/>
              </a:rPr>
              <a:t>, and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industries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Used revolutionary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terror</a:t>
            </a:r>
            <a:r>
              <a:rPr lang="en-US" sz="2500" dirty="0" smtClean="0">
                <a:latin typeface="Berlin Sans FB" pitchFamily="34" charset="0"/>
              </a:rPr>
              <a:t> to further their goals</a:t>
            </a:r>
          </a:p>
          <a:p>
            <a:pPr lvl="2"/>
            <a:r>
              <a:rPr lang="en-US" sz="2500" u="sng" dirty="0" err="1" smtClean="0">
                <a:solidFill>
                  <a:srgbClr val="0070C0"/>
                </a:solidFill>
                <a:latin typeface="Berlin Sans FB" pitchFamily="34" charset="0"/>
              </a:rPr>
              <a:t>Cheka</a:t>
            </a:r>
            <a:r>
              <a:rPr lang="en-US" sz="2500" dirty="0" smtClean="0">
                <a:latin typeface="Berlin Sans FB" pitchFamily="34" charset="0"/>
              </a:rPr>
              <a:t> (secret police) sought out anyone who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opposed</a:t>
            </a:r>
            <a:r>
              <a:rPr lang="en-US" sz="2500" dirty="0" smtClean="0">
                <a:latin typeface="Berlin Sans FB" pitchFamily="34" charset="0"/>
              </a:rPr>
              <a:t> the Communists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Allies</a:t>
            </a:r>
            <a:r>
              <a:rPr lang="en-US" sz="2500" dirty="0" smtClean="0">
                <a:latin typeface="Berlin Sans FB" pitchFamily="34" charset="0"/>
              </a:rPr>
              <a:t> sent in troops- Communists used this as a way to appeal to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Russian</a:t>
            </a:r>
            <a:r>
              <a:rPr lang="en-US" sz="2500" dirty="0" smtClean="0">
                <a:latin typeface="Berlin Sans FB" pitchFamily="34" charset="0"/>
              </a:rPr>
              <a:t> patriotism</a:t>
            </a:r>
          </a:p>
          <a:p>
            <a:pPr lvl="1"/>
            <a:r>
              <a:rPr lang="en-US" sz="2500" dirty="0" smtClean="0">
                <a:latin typeface="Berlin Sans FB" pitchFamily="34" charset="0"/>
              </a:rPr>
              <a:t>1921- Communists have </a:t>
            </a:r>
            <a:r>
              <a:rPr lang="en-US" sz="2500" u="sng" dirty="0" smtClean="0">
                <a:solidFill>
                  <a:srgbClr val="0070C0"/>
                </a:solidFill>
                <a:latin typeface="Berlin Sans FB" pitchFamily="34" charset="0"/>
              </a:rPr>
              <a:t>complete</a:t>
            </a:r>
            <a:r>
              <a:rPr lang="en-US" sz="2500" dirty="0" smtClean="0">
                <a:latin typeface="Berlin Sans FB" pitchFamily="34" charset="0"/>
              </a:rPr>
              <a:t> control over Russia</a:t>
            </a:r>
          </a:p>
        </p:txBody>
      </p:sp>
      <p:pic>
        <p:nvPicPr>
          <p:cNvPr id="4" name="Picture 2" descr="http://rds.yahoo.com/_ylt=A0WTefY0k7xLYCUA3AajzbkF/SIG=1368vh7vc/EXP=1270736052/**http%3a/www.mobipocket.com/eBooks/cover_remote/ID4963/COMMUNIST-MANIFESTO-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62200"/>
            <a:ext cx="1981200" cy="29658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1389</TotalTime>
  <Words>498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</vt:lpstr>
      <vt:lpstr>PowerPoint Presentation</vt:lpstr>
      <vt:lpstr>The Russian Revolution</vt:lpstr>
      <vt:lpstr>Big Ideas</vt:lpstr>
      <vt:lpstr>Background</vt:lpstr>
      <vt:lpstr>Background</vt:lpstr>
      <vt:lpstr>The Bolsheviks</vt:lpstr>
      <vt:lpstr>The Bolsheviks</vt:lpstr>
      <vt:lpstr>Civil War</vt:lpstr>
      <vt:lpstr>Civil War</vt:lpstr>
      <vt:lpstr>What is Communism?</vt:lpstr>
      <vt:lpstr>What is Communism?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Russian Revolution</dc:title>
  <dc:creator>afitzgerald</dc:creator>
  <cp:lastModifiedBy>Fitzgerald, Amy</cp:lastModifiedBy>
  <cp:revision>53</cp:revision>
  <dcterms:created xsi:type="dcterms:W3CDTF">2009-04-16T00:57:29Z</dcterms:created>
  <dcterms:modified xsi:type="dcterms:W3CDTF">2012-04-11T18:04:17Z</dcterms:modified>
</cp:coreProperties>
</file>