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389DD59-AF0F-4D0F-B251-DBAC5167603B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AFF2715-668F-4F5C-B665-FCE21592EED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Russian Culture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802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74638"/>
            <a:ext cx="79248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990600"/>
            <a:ext cx="624840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Family Life and Leisure</a:t>
            </a:r>
          </a:p>
          <a:p>
            <a:pPr lvl="1"/>
            <a:r>
              <a:rPr lang="en-US" sz="2200" dirty="0" smtClean="0"/>
              <a:t>Most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families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live in apartment blocks (housing shortage)</a:t>
            </a:r>
          </a:p>
          <a:p>
            <a:pPr lvl="2"/>
            <a:r>
              <a:rPr lang="en-US" sz="2200" dirty="0" smtClean="0"/>
              <a:t>Very small (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200" dirty="0" smtClean="0"/>
              <a:t> BR,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200" dirty="0" smtClean="0"/>
              <a:t> bath for a family of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2200" dirty="0" smtClean="0"/>
              <a:t>)</a:t>
            </a:r>
          </a:p>
          <a:p>
            <a:pPr lvl="2"/>
            <a:r>
              <a:rPr lang="en-US" sz="2200" dirty="0" smtClean="0"/>
              <a:t>Extended family often live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together</a:t>
            </a:r>
          </a:p>
          <a:p>
            <a:pPr lvl="3"/>
            <a:r>
              <a:rPr lang="en-US" sz="2200" dirty="0" smtClean="0"/>
              <a:t>Ex.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Grandmas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or </a:t>
            </a: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Babushkas</a:t>
            </a:r>
            <a:r>
              <a:rPr lang="en-US" sz="2200" dirty="0" smtClean="0"/>
              <a:t> often live with their children and grandchildren.</a:t>
            </a:r>
          </a:p>
          <a:p>
            <a:pPr lvl="1"/>
            <a:r>
              <a:rPr lang="en-US" sz="2200" dirty="0" smtClean="0"/>
              <a:t>Concerts, ballet, and theater provide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entertainment</a:t>
            </a:r>
          </a:p>
          <a:p>
            <a:pPr lvl="1"/>
            <a:r>
              <a:rPr lang="en-US" sz="2200" dirty="0" smtClean="0"/>
              <a:t>Sports are also popular</a:t>
            </a:r>
          </a:p>
          <a:p>
            <a:pPr lvl="2"/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Tennis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track and field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figure skating</a:t>
            </a:r>
            <a:r>
              <a:rPr lang="en-US" sz="2200" dirty="0" smtClean="0"/>
              <a:t>, and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ice hockey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are most popular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2476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88493"/>
            <a:ext cx="1676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743200"/>
            <a:ext cx="2800350" cy="163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44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39762"/>
          </a:xfrm>
        </p:spPr>
        <p:txBody>
          <a:bodyPr/>
          <a:lstStyle/>
          <a:p>
            <a:r>
              <a:rPr lang="en-US" dirty="0" smtClean="0"/>
              <a:t>History and Government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915400" cy="4876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Romanov Czars and the Empire</a:t>
            </a:r>
          </a:p>
          <a:p>
            <a:pPr lvl="1"/>
            <a:r>
              <a:rPr lang="en-US" sz="2200" dirty="0" smtClean="0"/>
              <a:t>Russia was left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behind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as W. Europe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thrived</a:t>
            </a:r>
          </a:p>
          <a:p>
            <a:pPr lvl="2"/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Czar Peter I </a:t>
            </a:r>
            <a:r>
              <a:rPr lang="en-US" sz="2200" dirty="0" smtClean="0"/>
              <a:t>(the Great) worked to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modernize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Russia</a:t>
            </a:r>
          </a:p>
          <a:p>
            <a:pPr lvl="3"/>
            <a:r>
              <a:rPr lang="en-US" sz="2200" dirty="0" smtClean="0"/>
              <a:t>Gained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land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and seaports</a:t>
            </a:r>
          </a:p>
          <a:p>
            <a:pPr lvl="3"/>
            <a:r>
              <a:rPr lang="en-US" sz="2200" dirty="0" smtClean="0"/>
              <a:t>New capital- </a:t>
            </a: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St. Petersburg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(major port)</a:t>
            </a:r>
          </a:p>
          <a:p>
            <a:pPr lvl="1"/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Catherine the Great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expanded the empire</a:t>
            </a:r>
          </a:p>
          <a:p>
            <a:pPr lvl="2"/>
            <a:r>
              <a:rPr lang="en-US" sz="2200" dirty="0" smtClean="0"/>
              <a:t>Gained ports on the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Black Sea</a:t>
            </a:r>
          </a:p>
          <a:p>
            <a:pPr lvl="2"/>
            <a:r>
              <a:rPr lang="en-US" sz="2200" dirty="0" smtClean="0"/>
              <a:t>New </a:t>
            </a:r>
            <a:r>
              <a:rPr lang="en-US" sz="2200" dirty="0" smtClean="0"/>
              <a:t>lands=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serfdom</a:t>
            </a:r>
            <a:r>
              <a:rPr lang="en-US" sz="2200" dirty="0" smtClean="0"/>
              <a:t> expanded (lived in poverty)</a:t>
            </a:r>
          </a:p>
          <a:p>
            <a:pPr lvl="1"/>
            <a:r>
              <a:rPr lang="en-US" sz="2200" dirty="0" smtClean="0"/>
              <a:t>Alexander III expanded into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Siberia</a:t>
            </a:r>
          </a:p>
          <a:p>
            <a:pPr lvl="2"/>
            <a:r>
              <a:rPr lang="en-US" sz="2200" dirty="0" smtClean="0"/>
              <a:t>1916- made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Trans-Siberian Railroad</a:t>
            </a:r>
            <a:r>
              <a:rPr lang="en-US" sz="2200" dirty="0" smtClean="0"/>
              <a:t> (6,000 miles long)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897588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54" y="3449784"/>
            <a:ext cx="145288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6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79248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History and Government	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90600"/>
            <a:ext cx="891540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Revolution and Change</a:t>
            </a:r>
          </a:p>
          <a:p>
            <a:pPr lvl="1"/>
            <a:r>
              <a:rPr lang="en-US" sz="2200" dirty="0" smtClean="0"/>
              <a:t>Many former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serfs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moved to cities- faced poor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conditions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and meager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wages</a:t>
            </a:r>
          </a:p>
          <a:p>
            <a:pPr lvl="1"/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Russification</a:t>
            </a:r>
            <a:r>
              <a:rPr lang="en-US" sz="2200" dirty="0" smtClean="0"/>
              <a:t>- forced Non-Russians to speak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Russian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and adopt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Eastern Orthodoxy</a:t>
            </a:r>
          </a:p>
          <a:p>
            <a:pPr lvl="2"/>
            <a:r>
              <a:rPr lang="en-US" sz="2200" dirty="0" smtClean="0"/>
              <a:t>Harshly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persecuted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if you refused, especially the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Jews</a:t>
            </a:r>
          </a:p>
          <a:p>
            <a:pPr lvl="1"/>
            <a:r>
              <a:rPr lang="en-US" sz="2200" dirty="0" smtClean="0"/>
              <a:t>Discontent led to the rise of </a:t>
            </a:r>
            <a:r>
              <a:rPr lang="en-US" sz="2000" b="1" i="1" u="sng" dirty="0" smtClean="0">
                <a:solidFill>
                  <a:schemeClr val="tx2">
                    <a:lumMod val="75000"/>
                  </a:schemeClr>
                </a:solidFill>
              </a:rPr>
              <a:t>socialism</a:t>
            </a:r>
            <a:endParaRPr lang="en-US" sz="2200" dirty="0" smtClean="0"/>
          </a:p>
          <a:p>
            <a:pPr lvl="2"/>
            <a:r>
              <a:rPr lang="en-US" sz="2000" dirty="0" smtClean="0"/>
              <a:t>Calls for greater economic 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</a:rPr>
              <a:t>equality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(public 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</a:rPr>
              <a:t>ownership</a:t>
            </a:r>
            <a:r>
              <a:rPr lang="en-US" sz="2000" dirty="0" smtClean="0"/>
              <a:t> of land and a 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</a:rPr>
              <a:t>classless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society)</a:t>
            </a:r>
          </a:p>
          <a:p>
            <a:pPr lvl="2"/>
            <a:r>
              <a:rPr lang="en-US" sz="2000" b="1" i="1" u="sng" dirty="0" smtClean="0">
                <a:solidFill>
                  <a:schemeClr val="tx2">
                    <a:lumMod val="75000"/>
                  </a:schemeClr>
                </a:solidFill>
              </a:rPr>
              <a:t>Bolsheviks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overthrew Nicolas II in 1917 </a:t>
            </a:r>
          </a:p>
          <a:p>
            <a:pPr lvl="3"/>
            <a:r>
              <a:rPr lang="en-US" sz="2000" dirty="0" smtClean="0"/>
              <a:t>Killed him and his family</a:t>
            </a:r>
          </a:p>
          <a:p>
            <a:pPr lvl="3"/>
            <a:r>
              <a:rPr lang="en-US" sz="2000" dirty="0" smtClean="0"/>
              <a:t>Led by </a:t>
            </a:r>
            <a:r>
              <a:rPr lang="en-US" sz="2000" b="1" i="1" u="sng" dirty="0" smtClean="0">
                <a:solidFill>
                  <a:schemeClr val="tx2">
                    <a:lumMod val="75000"/>
                  </a:schemeClr>
                </a:solidFill>
              </a:rPr>
              <a:t>Vladimir Lenin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01836"/>
            <a:ext cx="1555012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89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74638"/>
            <a:ext cx="79248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History and Government	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990600"/>
            <a:ext cx="8915400" cy="4876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The Soviet Era</a:t>
            </a:r>
          </a:p>
          <a:p>
            <a:pPr lvl="1"/>
            <a:r>
              <a:rPr lang="en-US" sz="2200" dirty="0" smtClean="0"/>
              <a:t>Bolsheviks took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control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easily, promising the people “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Peace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Land</a:t>
            </a:r>
            <a:r>
              <a:rPr lang="en-US" sz="2200" dirty="0" smtClean="0"/>
              <a:t>, and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Bread</a:t>
            </a:r>
            <a:r>
              <a:rPr lang="en-US" sz="2200" dirty="0" smtClean="0"/>
              <a:t>!”</a:t>
            </a:r>
          </a:p>
          <a:p>
            <a:pPr lvl="2"/>
            <a:r>
              <a:rPr lang="en-US" sz="2200" dirty="0" smtClean="0"/>
              <a:t>Established the </a:t>
            </a: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Union of Soviet Socialist Republics </a:t>
            </a:r>
            <a:r>
              <a:rPr lang="en-US" sz="2200" b="1" i="1" dirty="0" smtClean="0"/>
              <a:t>(</a:t>
            </a: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USSR</a:t>
            </a:r>
            <a:r>
              <a:rPr lang="en-US" sz="2200" b="1" i="1" dirty="0" smtClean="0"/>
              <a:t>)</a:t>
            </a:r>
            <a:r>
              <a:rPr lang="en-US" sz="2200" dirty="0" smtClean="0"/>
              <a:t> in 1922</a:t>
            </a:r>
          </a:p>
          <a:p>
            <a:pPr lvl="2"/>
            <a:r>
              <a:rPr lang="en-US" sz="2200" dirty="0" smtClean="0"/>
              <a:t>Regained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Ukraine</a:t>
            </a:r>
            <a:r>
              <a:rPr lang="en-US" sz="2200" dirty="0" smtClean="0"/>
              <a:t>, Belarus, and parts of the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Caucus</a:t>
            </a:r>
            <a:r>
              <a:rPr lang="en-US" sz="2200" dirty="0" smtClean="0"/>
              <a:t> region and C. Asia</a:t>
            </a:r>
          </a:p>
          <a:p>
            <a:pPr lvl="1"/>
            <a:r>
              <a:rPr lang="en-US" sz="2200" dirty="0" smtClean="0"/>
              <a:t>Lenin died in 1924, </a:t>
            </a: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Joseph Stalin</a:t>
            </a:r>
            <a:r>
              <a:rPr lang="en-US" sz="2200" dirty="0" smtClean="0"/>
              <a:t> took over</a:t>
            </a:r>
          </a:p>
          <a:p>
            <a:pPr lvl="2"/>
            <a:r>
              <a:rPr lang="en-US" sz="2200" dirty="0" smtClean="0"/>
              <a:t>Took control of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farms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factories</a:t>
            </a:r>
          </a:p>
          <a:p>
            <a:pPr lvl="3"/>
            <a:r>
              <a:rPr lang="en-US" sz="2200" dirty="0" smtClean="0"/>
              <a:t>Became an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industrial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giant</a:t>
            </a:r>
          </a:p>
          <a:p>
            <a:pPr lvl="2"/>
            <a:r>
              <a:rPr lang="en-US" sz="2200" dirty="0" smtClean="0"/>
              <a:t>He eliminated anyone who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disagreed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with him </a:t>
            </a:r>
          </a:p>
          <a:p>
            <a:pPr lvl="3"/>
            <a:r>
              <a:rPr lang="en-US" sz="2200" dirty="0" smtClean="0"/>
              <a:t>Killed about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20 million</a:t>
            </a:r>
          </a:p>
          <a:p>
            <a:pPr lvl="4"/>
            <a:r>
              <a:rPr lang="en-US" sz="2200" dirty="0" smtClean="0"/>
              <a:t>Either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killed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or died from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hunger</a:t>
            </a:r>
            <a:r>
              <a:rPr lang="en-US" sz="2200" dirty="0" smtClean="0"/>
              <a:t>, physical hardships or brutal conditions in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labor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camps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057400" cy="20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53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74638"/>
            <a:ext cx="79248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History and Government	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990600"/>
            <a:ext cx="5410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 Superpower</a:t>
            </a:r>
          </a:p>
          <a:p>
            <a:pPr lvl="1"/>
            <a:r>
              <a:rPr lang="en-US" sz="2200" dirty="0" smtClean="0"/>
              <a:t>After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WWII</a:t>
            </a:r>
            <a:r>
              <a:rPr lang="en-US" sz="2200" dirty="0" smtClean="0"/>
              <a:t>, they gained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superpower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status (control most of E. Europe)</a:t>
            </a:r>
          </a:p>
          <a:p>
            <a:pPr lvl="2"/>
            <a:r>
              <a:rPr lang="en-US" sz="2200" dirty="0" smtClean="0"/>
              <a:t>By 1949 most of these countries were </a:t>
            </a: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satellites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of the USSR</a:t>
            </a:r>
          </a:p>
          <a:p>
            <a:pPr lvl="1"/>
            <a:r>
              <a:rPr lang="en-US" sz="2200" dirty="0" smtClean="0"/>
              <a:t>Soviet Union vs. United States= Cold War</a:t>
            </a:r>
          </a:p>
          <a:p>
            <a:pPr lvl="2"/>
            <a:r>
              <a:rPr lang="en-US" sz="2200" dirty="0" smtClean="0"/>
              <a:t>Competed with each other for world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influence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and power</a:t>
            </a:r>
          </a:p>
          <a:p>
            <a:pPr lvl="2"/>
            <a:r>
              <a:rPr lang="en-US" sz="2200" dirty="0" smtClean="0"/>
              <a:t>Both had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nuclear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weapons</a:t>
            </a:r>
          </a:p>
          <a:p>
            <a:pPr lvl="3"/>
            <a:r>
              <a:rPr lang="en-US" sz="2200" dirty="0" smtClean="0"/>
              <a:t>Most used weapons=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propaganda</a:t>
            </a:r>
            <a:r>
              <a:rPr lang="en-US" sz="2200" dirty="0" smtClean="0"/>
              <a:t>, threats,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aid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to other nations</a:t>
            </a:r>
          </a:p>
          <a:p>
            <a:endParaRPr lang="en-US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2" y="962891"/>
            <a:ext cx="2895600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16" y="3733800"/>
            <a:ext cx="173831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09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304799"/>
            <a:ext cx="8513389" cy="62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1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74638"/>
            <a:ext cx="79248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History and Government	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990600"/>
            <a:ext cx="6019800" cy="4876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Fall of the Soviet Union</a:t>
            </a:r>
          </a:p>
          <a:p>
            <a:pPr lvl="1"/>
            <a:r>
              <a:rPr lang="en-US" sz="2400" dirty="0" smtClean="0"/>
              <a:t>Fell due to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weakening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economy and the gap between the leaders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and the poor</a:t>
            </a:r>
          </a:p>
          <a:p>
            <a:pPr lvl="2"/>
            <a:r>
              <a:rPr lang="en-US" sz="2400" dirty="0" smtClean="0"/>
              <a:t>1985- </a:t>
            </a:r>
            <a:r>
              <a:rPr lang="en-US" sz="2400" b="1" i="1" u="sng" dirty="0" smtClean="0">
                <a:solidFill>
                  <a:schemeClr val="tx2">
                    <a:lumMod val="75000"/>
                  </a:schemeClr>
                </a:solidFill>
              </a:rPr>
              <a:t>Mikhail Gorbachev</a:t>
            </a:r>
            <a:r>
              <a:rPr lang="en-US" sz="2400" dirty="0" smtClean="0"/>
              <a:t> gained power</a:t>
            </a:r>
          </a:p>
          <a:p>
            <a:pPr lvl="3"/>
            <a:r>
              <a:rPr lang="en-US" sz="2400" b="1" i="1" u="sng" dirty="0" smtClean="0">
                <a:solidFill>
                  <a:schemeClr val="tx2">
                    <a:lumMod val="75000"/>
                  </a:schemeClr>
                </a:solidFill>
              </a:rPr>
              <a:t>Perestroika</a:t>
            </a:r>
            <a:r>
              <a:rPr lang="en-US" sz="2400" dirty="0" smtClean="0"/>
              <a:t>- economic restructuring</a:t>
            </a:r>
          </a:p>
          <a:p>
            <a:pPr lvl="3"/>
            <a:r>
              <a:rPr lang="en-US" sz="2400" b="1" i="1" u="sng" dirty="0" err="1" smtClean="0">
                <a:solidFill>
                  <a:schemeClr val="tx2">
                    <a:lumMod val="75000"/>
                  </a:schemeClr>
                </a:solidFill>
              </a:rPr>
              <a:t>Glastnost</a:t>
            </a:r>
            <a:r>
              <a:rPr lang="en-US" sz="2400" dirty="0" smtClean="0"/>
              <a:t>- greater political openness</a:t>
            </a:r>
          </a:p>
          <a:p>
            <a:pPr lvl="1"/>
            <a:r>
              <a:rPr lang="en-US" sz="2400" dirty="0" smtClean="0"/>
              <a:t>Many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satellites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overthrew their rulers in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1989</a:t>
            </a:r>
          </a:p>
          <a:p>
            <a:pPr lvl="1"/>
            <a:r>
              <a:rPr lang="en-US" sz="2400" b="1" i="1" u="sng" dirty="0" smtClean="0">
                <a:solidFill>
                  <a:schemeClr val="tx2">
                    <a:lumMod val="75000"/>
                  </a:schemeClr>
                </a:solidFill>
              </a:rPr>
              <a:t>Berlin Wall</a:t>
            </a:r>
            <a:r>
              <a:rPr lang="en-US" sz="2400" dirty="0" smtClean="0"/>
              <a:t> came down Nov. 9, 1989</a:t>
            </a:r>
          </a:p>
          <a:p>
            <a:pPr lvl="1"/>
            <a:r>
              <a:rPr lang="en-US" sz="2400" b="1" i="1" u="sng" dirty="0" smtClean="0">
                <a:solidFill>
                  <a:schemeClr val="tx2">
                    <a:lumMod val="75000"/>
                  </a:schemeClr>
                </a:solidFill>
              </a:rPr>
              <a:t>Boris Yeltsin</a:t>
            </a:r>
            <a:r>
              <a:rPr lang="en-US" sz="2400" dirty="0" smtClean="0"/>
              <a:t> was elected first president of the Russian Republic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3816789"/>
            <a:ext cx="2581275" cy="175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09" y="879563"/>
            <a:ext cx="1844819" cy="254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12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74638"/>
            <a:ext cx="79248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990600"/>
            <a:ext cx="640080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Language and Religion</a:t>
            </a:r>
          </a:p>
          <a:p>
            <a:pPr lvl="1"/>
            <a:r>
              <a:rPr lang="en-US" sz="2200" dirty="0" smtClean="0"/>
              <a:t>Official language=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Russian</a:t>
            </a:r>
            <a:r>
              <a:rPr lang="en-US" sz="2200" dirty="0" smtClean="0"/>
              <a:t>, but more than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r>
              <a:rPr lang="en-US" sz="2200" dirty="0" smtClean="0"/>
              <a:t> are spoken in Russia</a:t>
            </a:r>
          </a:p>
          <a:p>
            <a:pPr lvl="2"/>
            <a:r>
              <a:rPr lang="en-US" sz="2200" dirty="0" smtClean="0"/>
              <a:t>Many are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bilingual</a:t>
            </a:r>
          </a:p>
          <a:p>
            <a:pPr lvl="1"/>
            <a:r>
              <a:rPr lang="en-US" sz="2200" dirty="0" smtClean="0"/>
              <a:t>Soviets discouraged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religion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and promoted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atheism</a:t>
            </a:r>
          </a:p>
          <a:p>
            <a:pPr lvl="2"/>
            <a:r>
              <a:rPr lang="en-US" sz="2200" dirty="0" smtClean="0"/>
              <a:t>Influx of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missionaries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came to Russia after the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fall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of the USSR</a:t>
            </a:r>
          </a:p>
          <a:p>
            <a:pPr lvl="2"/>
            <a:r>
              <a:rPr lang="en-US" sz="2200" dirty="0" smtClean="0"/>
              <a:t>Gov’t officials restricted religious groups in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1997</a:t>
            </a:r>
          </a:p>
          <a:p>
            <a:pPr lvl="3"/>
            <a:r>
              <a:rPr lang="en-US" sz="2200" dirty="0" smtClean="0"/>
              <a:t>Only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Russian Orthodoxy</a:t>
            </a:r>
            <a:r>
              <a:rPr lang="en-US" sz="2200" dirty="0" smtClean="0"/>
              <a:t>, Islam,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Judaism</a:t>
            </a:r>
            <a:r>
              <a:rPr lang="en-US" sz="2200" dirty="0" smtClean="0"/>
              <a:t>, and Buddhism were allowed full liberty as traditional religions of Russia</a:t>
            </a:r>
          </a:p>
          <a:p>
            <a:pPr lvl="4"/>
            <a:r>
              <a:rPr lang="en-US" sz="2200" dirty="0" smtClean="0"/>
              <a:t>Most Russians are </a:t>
            </a: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Russian Orthodox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05" y="3920836"/>
            <a:ext cx="2318944" cy="165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05" y="1071337"/>
            <a:ext cx="2289093" cy="22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7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74638"/>
            <a:ext cx="79248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990600"/>
            <a:ext cx="899160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Education</a:t>
            </a:r>
          </a:p>
          <a:p>
            <a:pPr lvl="1"/>
            <a:r>
              <a:rPr lang="en-US" sz="2200" dirty="0" smtClean="0"/>
              <a:t>During Soviet era,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education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was free, but mandatory</a:t>
            </a:r>
          </a:p>
          <a:p>
            <a:pPr lvl="2"/>
            <a:r>
              <a:rPr lang="en-US" sz="2200" dirty="0" smtClean="0"/>
              <a:t>Focused on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math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science</a:t>
            </a:r>
            <a:r>
              <a:rPr lang="en-US" sz="2200" dirty="0" smtClean="0"/>
              <a:t>, and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engineering</a:t>
            </a:r>
            <a:r>
              <a:rPr lang="en-US" sz="2200" dirty="0" smtClean="0"/>
              <a:t>- became technologically focused</a:t>
            </a:r>
          </a:p>
          <a:p>
            <a:pPr lvl="3"/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</a:rPr>
              <a:t>Intelligentsia</a:t>
            </a:r>
            <a:r>
              <a:rPr lang="en-US" sz="2200" dirty="0" smtClean="0"/>
              <a:t>- Intellectual elite</a:t>
            </a:r>
          </a:p>
          <a:p>
            <a:pPr lvl="1"/>
            <a:r>
              <a:rPr lang="en-US" sz="2200" dirty="0" smtClean="0"/>
              <a:t>After the Fall, curriculum has taken a more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balanced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approach</a:t>
            </a:r>
          </a:p>
          <a:p>
            <a:pPr lvl="2"/>
            <a:r>
              <a:rPr lang="en-US" sz="2200" dirty="0" smtClean="0"/>
              <a:t>Teach language,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history</a:t>
            </a:r>
            <a:r>
              <a:rPr lang="en-US" sz="2200" dirty="0" smtClean="0"/>
              <a:t>, literature, etc. </a:t>
            </a:r>
          </a:p>
          <a:p>
            <a:pPr lvl="2"/>
            <a:r>
              <a:rPr lang="en-US" sz="2200" dirty="0" smtClean="0"/>
              <a:t>Teachers are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paid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very little and </a:t>
            </a:r>
          </a:p>
          <a:p>
            <a:pPr marL="914400" lvl="2" indent="0">
              <a:buNone/>
            </a:pPr>
            <a:r>
              <a:rPr lang="en-US" sz="2200" dirty="0" smtClean="0"/>
              <a:t>often 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quit</a:t>
            </a:r>
          </a:p>
          <a:p>
            <a:pPr lvl="3"/>
            <a:r>
              <a:rPr lang="en-US" sz="2200" dirty="0" smtClean="0"/>
              <a:t>Students focus on earning </a:t>
            </a:r>
          </a:p>
          <a:p>
            <a:pPr marL="1371600" lvl="3" indent="0">
              <a:buNone/>
            </a:pP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</a:rPr>
              <a:t>money</a:t>
            </a:r>
            <a:r>
              <a:rPr lang="en-US" sz="2200" dirty="0" smtClean="0"/>
              <a:t>, not education</a:t>
            </a:r>
            <a:endParaRPr lang="en-US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095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6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1691</TotalTime>
  <Words>575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Russian Culture</vt:lpstr>
      <vt:lpstr>History and Government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Culture</dc:title>
  <dc:creator>Fitzgerald, Amy</dc:creator>
  <cp:lastModifiedBy>Fitzgerald, Amy</cp:lastModifiedBy>
  <cp:revision>20</cp:revision>
  <dcterms:created xsi:type="dcterms:W3CDTF">2013-03-18T16:27:23Z</dcterms:created>
  <dcterms:modified xsi:type="dcterms:W3CDTF">2013-03-22T17:19:30Z</dcterms:modified>
</cp:coreProperties>
</file>