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3" autoAdjust="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2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94BF-C984-2244-92B7-E0FDD9116C2A}" type="datetimeFigureOut">
              <a:rPr lang="en-US" smtClean="0"/>
              <a:t>8/29/14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3089-4B18-AF42-A787-8847D9DC4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94BF-C984-2244-92B7-E0FDD9116C2A}" type="datetimeFigureOut">
              <a:rPr lang="en-US" smtClean="0"/>
              <a:t>8/29/14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3089-4B18-AF42-A787-8847D9DC4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94BF-C984-2244-92B7-E0FDD9116C2A}" type="datetimeFigureOut">
              <a:rPr lang="en-US" smtClean="0"/>
              <a:t>8/29/14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3089-4B18-AF42-A787-8847D9DC4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94BF-C984-2244-92B7-E0FDD9116C2A}" type="datetimeFigureOut">
              <a:rPr lang="en-US" smtClean="0"/>
              <a:t>8/29/14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3089-4B18-AF42-A787-8847D9DC4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94BF-C984-2244-92B7-E0FDD9116C2A}" type="datetimeFigureOut">
              <a:rPr lang="en-US" smtClean="0"/>
              <a:t>8/29/14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3089-4B18-AF42-A787-8847D9DC4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94BF-C984-2244-92B7-E0FDD9116C2A}" type="datetimeFigureOut">
              <a:rPr lang="en-US" smtClean="0"/>
              <a:t>8/29/14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3089-4B18-AF42-A787-8847D9DC4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94BF-C984-2244-92B7-E0FDD9116C2A}" type="datetimeFigureOut">
              <a:rPr lang="en-US" smtClean="0"/>
              <a:t>8/29/14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3089-4B18-AF42-A787-8847D9DC4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94BF-C984-2244-92B7-E0FDD9116C2A}" type="datetimeFigureOut">
              <a:rPr lang="en-US" smtClean="0"/>
              <a:t>8/29/14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3089-4B18-AF42-A787-8847D9DC4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94BF-C984-2244-92B7-E0FDD9116C2A}" type="datetimeFigureOut">
              <a:rPr lang="en-US" smtClean="0"/>
              <a:t>8/29/14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3089-4B18-AF42-A787-8847D9DC4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94BF-C984-2244-92B7-E0FDD9116C2A}" type="datetimeFigureOut">
              <a:rPr lang="en-US" smtClean="0"/>
              <a:t>8/29/14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3089-4B18-AF42-A787-8847D9DC4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94BF-C984-2244-92B7-E0FDD9116C2A}" type="datetimeFigureOut">
              <a:rPr lang="en-US" smtClean="0"/>
              <a:t>8/29/14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3089-4B18-AF42-A787-8847D9DC4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394BF-C984-2244-92B7-E0FDD9116C2A}" type="datetimeFigureOut">
              <a:rPr lang="en-US" smtClean="0"/>
              <a:t>8/29/14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53089-4B18-AF42-A787-8847D9DC4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14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" t="1852" r="1" b="10070"/>
          <a:stretch/>
        </p:blipFill>
        <p:spPr>
          <a:xfrm rot="16200000">
            <a:off x="1365252" y="-836083"/>
            <a:ext cx="6328834" cy="8403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168" y="1227666"/>
            <a:ext cx="26458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used parables to explain message of love &amp; morality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Christians believed in his miracles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Crucified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Apostles spread religion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Peter brought it to Rome</a:t>
            </a:r>
            <a:endParaRPr lang="en-US"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001" y="3539066"/>
            <a:ext cx="2645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Gospels (stories of Jesus) written 100 </a:t>
            </a:r>
            <a:r>
              <a:rPr lang="en-US" sz="1600" dirty="0" err="1" smtClean="0">
                <a:solidFill>
                  <a:schemeClr val="bg1"/>
                </a:solidFill>
                <a:latin typeface="Calibri"/>
                <a:cs typeface="Calibri"/>
              </a:rPr>
              <a:t>yrs</a:t>
            </a: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 after his death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Old Testament + New = Christian Bible</a:t>
            </a:r>
            <a:endParaRPr lang="en-US"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818" y="5168900"/>
            <a:ext cx="2645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Early leader St. Paul and Apostles were 1</a:t>
            </a:r>
            <a:r>
              <a:rPr lang="en-US" sz="1600" baseline="30000" dirty="0" smtClean="0">
                <a:solidFill>
                  <a:schemeClr val="bg1"/>
                </a:solidFill>
                <a:latin typeface="Calibri"/>
                <a:cs typeface="Calibri"/>
              </a:rPr>
              <a:t>st</a:t>
            </a: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 priests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Over time, only specially trained men could administer sacraments</a:t>
            </a:r>
            <a:endParaRPr lang="en-US"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4249" y="1024467"/>
            <a:ext cx="247650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Baptism: admittance into the Church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Confirmation: Holy Spirit conferred upon those becoming adult members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Eucharist: central part of mass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econciliation: forgiveness by God for an act a person regrets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Marriage: formal union of man and woman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Ordination: becoming a priest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Last rites: final blessing for sick and dying</a:t>
            </a:r>
            <a:endParaRPr lang="en-US"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219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14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4" t="3935" b="4514"/>
          <a:stretch/>
        </p:blipFill>
        <p:spPr>
          <a:xfrm rot="5400000">
            <a:off x="1422587" y="-787581"/>
            <a:ext cx="6267083" cy="83714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652" y="1845734"/>
            <a:ext cx="2645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Salvation=saving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Salvation was gained through: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Following the beliefs of the church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Performing good deeds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Living a moral life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Christian believed that salvation would help their souls enter Heaven</a:t>
            </a:r>
          </a:p>
          <a:p>
            <a:pPr marL="742950" lvl="1" indent="-285750">
              <a:buFont typeface="Arial"/>
              <a:buChar char="•"/>
            </a:pPr>
            <a:endParaRPr lang="en-US"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13917" y="2567987"/>
            <a:ext cx="174625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Damnation is result of living a life of sin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Souls banished to Hell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Hell ruled by Lucifer, who was cast out of Heaven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Souls tortured by fire &amp; demons</a:t>
            </a:r>
            <a:endParaRPr lang="en-US"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9725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14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2" b="1962"/>
          <a:stretch/>
        </p:blipFill>
        <p:spPr>
          <a:xfrm rot="5400000">
            <a:off x="1513418" y="-825500"/>
            <a:ext cx="6180666" cy="85301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818" y="2290233"/>
            <a:ext cx="2645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Monasticism= life led by monks and nuns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Nuns and monks wanted to avoid war, sickness, sin, corruption, and wanted to serve God and fellow Christians</a:t>
            </a:r>
            <a:endParaRPr lang="en-US"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8649" y="1813983"/>
            <a:ext cx="30649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St. Benedict renounced wealth, founded Italian monastery in 529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Wrote “The Rule,” a set of rules for monks to live by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Duties: work, study, pray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Vows: chastity, poverty, and obedience</a:t>
            </a:r>
            <a:endParaRPr lang="en-US"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9564" y="2290233"/>
            <a:ext cx="24405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Self-sufficient tasks: farming, cooking, sewing, building, etc.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Charitable tasks: hospitals, refuge for homeless, food for poor, lodging for travelers, and sacraments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817" y="5084233"/>
            <a:ext cx="47265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Led by an abbot (elected by monks); convents led by abbess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Bound by the abbey church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Dormitory, where monks slept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Refectory, where monks ate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Library and scriptorium, where monks wrote</a:t>
            </a:r>
            <a:endParaRPr lang="en-US"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9332" y="4899567"/>
            <a:ext cx="1121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800000"/>
                </a:solidFill>
                <a:latin typeface="Calibri"/>
                <a:cs typeface="Calibri"/>
              </a:rPr>
              <a:t>____________</a:t>
            </a:r>
            <a:endParaRPr lang="en-US" sz="12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916083" y="5176566"/>
            <a:ext cx="95250" cy="168017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73899" y="5038066"/>
            <a:ext cx="1121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800000"/>
                </a:solidFill>
                <a:latin typeface="Calibri"/>
                <a:cs typeface="Calibri"/>
              </a:rPr>
              <a:t>____________</a:t>
            </a:r>
            <a:endParaRPr lang="en-US" sz="12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397750" y="5315065"/>
            <a:ext cx="275166" cy="26235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88248" y="6177527"/>
            <a:ext cx="1121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800000"/>
                </a:solidFill>
                <a:latin typeface="Calibri"/>
                <a:cs typeface="Calibri"/>
              </a:rPr>
              <a:t>____________</a:t>
            </a:r>
            <a:endParaRPr lang="en-US" sz="12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7228417" y="5873750"/>
            <a:ext cx="740834" cy="391584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979457" y="6126834"/>
            <a:ext cx="1873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800000"/>
                </a:solidFill>
                <a:latin typeface="Calibri"/>
                <a:cs typeface="Calibri"/>
              </a:rPr>
              <a:t>______________________</a:t>
            </a:r>
            <a:endParaRPr lang="en-US" sz="12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cxnSp>
        <p:nvCxnSpPr>
          <p:cNvPr id="24" name="Straight Arrow Connector 23"/>
          <p:cNvCxnSpPr>
            <a:stCxn id="23" idx="0"/>
          </p:cNvCxnSpPr>
          <p:nvPr/>
        </p:nvCxnSpPr>
        <p:spPr>
          <a:xfrm flipV="1">
            <a:off x="5916083" y="5821750"/>
            <a:ext cx="322793" cy="305084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14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2" grpId="0"/>
      <p:bldP spid="17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14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b="11366"/>
          <a:stretch/>
        </p:blipFill>
        <p:spPr>
          <a:xfrm rot="16200000">
            <a:off x="1381127" y="-682626"/>
            <a:ext cx="6360583" cy="8212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4152" y="1644650"/>
            <a:ext cx="18372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Angered by Pope Gregory’s actions because he needed church leaders to support him against powerful German lords</a:t>
            </a:r>
            <a:endParaRPr lang="en-US"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7834" y="1528233"/>
            <a:ext cx="193675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Wanted to reform corrupt church leaders who plotted with kings to increase wealth and power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In 1075 outlawed lay investiture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Threatened to excommunicate any who disobeyed</a:t>
            </a:r>
            <a:endParaRPr lang="en-US"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051" y="5106200"/>
            <a:ext cx="2645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Henry IV demanded that Gregory VII resign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Henry IV was excommunicated</a:t>
            </a:r>
            <a:endParaRPr lang="en-US"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2883" y="5112550"/>
            <a:ext cx="27749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Henry realized he couldn’t defeat the pope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Begged for forgiveness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With help of Countess Matilda, Henry was forgiven</a:t>
            </a:r>
            <a:endParaRPr lang="en-US"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7834" y="5168900"/>
            <a:ext cx="2719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Calibri"/>
                <a:cs typeface="Calibri"/>
              </a:rPr>
              <a:t>Resolved by Concordat of Worms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Calibri"/>
                <a:cs typeface="Calibri"/>
              </a:rPr>
              <a:t>Church officials could appoint church leaders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Calibri"/>
                <a:cs typeface="Calibri"/>
              </a:rPr>
              <a:t>Kings could give titles and land to church officials</a:t>
            </a:r>
            <a:endParaRPr lang="en-US" sz="1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0184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14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r="1080" b="11335"/>
          <a:stretch/>
        </p:blipFill>
        <p:spPr>
          <a:xfrm rot="16200000">
            <a:off x="1471681" y="-644987"/>
            <a:ext cx="6170083" cy="8137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818" y="977900"/>
            <a:ext cx="19960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Peter Bernardone, a wealthy Italian merchant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Put his son on trial for stealing cloth</a:t>
            </a:r>
            <a:endParaRPr lang="en-US"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0318" y="977900"/>
            <a:ext cx="2645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Francis of Assisi amused himself with parties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      and war as a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      young man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Turned to God </a:t>
            </a:r>
          </a:p>
          <a:p>
            <a:r>
              <a:rPr lang="en-US" sz="16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     after recovery from</a:t>
            </a:r>
            <a:endParaRPr lang="en-US" sz="1600" dirty="0">
              <a:solidFill>
                <a:schemeClr val="bg1"/>
              </a:solidFill>
              <a:latin typeface="Calibri"/>
              <a:cs typeface="Calibri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      battle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Francis stole cloth- needed money to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      repair a church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66418" y="977900"/>
            <a:ext cx="20214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Renounced his wealth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Dedicated his life to caring for the poor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Founded a new order of the monks called the Franciscans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7651" y="5168900"/>
            <a:ext cx="6970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Travel around to care for the poor and sick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Show others a humble cheerfulness and simple, pious life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Work with orders of nuns, like Little Sisters of the Poor (founded by Francis)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Educate Christians so they can more fully understand the word of God</a:t>
            </a:r>
            <a:endParaRPr lang="en-US"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53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9" y="185751"/>
            <a:ext cx="447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Hobo Std"/>
                <a:cs typeface="Hobo Std"/>
              </a:rPr>
              <a:t>Processor:</a:t>
            </a:r>
            <a:endParaRPr lang="en-US" dirty="0">
              <a:solidFill>
                <a:srgbClr val="000000"/>
              </a:solidFill>
              <a:latin typeface="Hobo Std"/>
              <a:cs typeface="Hobo Std"/>
            </a:endParaRPr>
          </a:p>
        </p:txBody>
      </p:sp>
      <p:sp>
        <p:nvSpPr>
          <p:cNvPr id="3" name="Oval 2"/>
          <p:cNvSpPr/>
          <p:nvPr/>
        </p:nvSpPr>
        <p:spPr>
          <a:xfrm>
            <a:off x="285749" y="2021417"/>
            <a:ext cx="2317751" cy="2296583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14650" y="1915583"/>
            <a:ext cx="184784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Herculanum"/>
                <a:cs typeface="Herculanum"/>
              </a:rPr>
              <a:t>Foundations</a:t>
            </a:r>
            <a:endParaRPr lang="en-US" dirty="0">
              <a:solidFill>
                <a:srgbClr val="000000"/>
              </a:solidFill>
              <a:latin typeface="Herculanum"/>
              <a:cs typeface="Herculan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4650" y="4318000"/>
            <a:ext cx="331893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Herculanum"/>
                <a:cs typeface="Herculanum"/>
              </a:rPr>
              <a:t>Relationship with State</a:t>
            </a:r>
            <a:endParaRPr lang="en-US" dirty="0">
              <a:solidFill>
                <a:srgbClr val="000000"/>
              </a:solidFill>
              <a:latin typeface="Herculanum"/>
              <a:cs typeface="Herculanum"/>
            </a:endParaRPr>
          </a:p>
        </p:txBody>
      </p:sp>
      <p:cxnSp>
        <p:nvCxnSpPr>
          <p:cNvPr id="7" name="Straight Connector 6"/>
          <p:cNvCxnSpPr>
            <a:endCxn id="4" idx="1"/>
          </p:cNvCxnSpPr>
          <p:nvPr/>
        </p:nvCxnSpPr>
        <p:spPr>
          <a:xfrm flipV="1">
            <a:off x="2413000" y="2100249"/>
            <a:ext cx="501650" cy="4080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" idx="5"/>
            <a:endCxn id="5" idx="1"/>
          </p:cNvCxnSpPr>
          <p:nvPr/>
        </p:nvCxnSpPr>
        <p:spPr>
          <a:xfrm>
            <a:off x="2264073" y="3981673"/>
            <a:ext cx="650577" cy="5209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422650" y="1185333"/>
            <a:ext cx="397933" cy="7196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224866" y="1496999"/>
            <a:ext cx="1422401" cy="4080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60849" y="2284917"/>
            <a:ext cx="1570568" cy="1386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422650" y="2302418"/>
            <a:ext cx="323850" cy="2269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260849" y="3729746"/>
            <a:ext cx="1013884" cy="5882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36" idx="1"/>
          </p:cNvCxnSpPr>
          <p:nvPr/>
        </p:nvCxnSpPr>
        <p:spPr>
          <a:xfrm>
            <a:off x="6233583" y="4502666"/>
            <a:ext cx="52281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647267" y="4687333"/>
            <a:ext cx="903816" cy="5831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375149" y="4694252"/>
            <a:ext cx="387350" cy="5762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5084" y="2529417"/>
            <a:ext cx="1957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Herculanum"/>
                <a:cs typeface="Herculanum"/>
              </a:rPr>
              <a:t>Roman Catholic Church in the Middle Ages </a:t>
            </a:r>
            <a:endParaRPr lang="en-US" dirty="0">
              <a:solidFill>
                <a:srgbClr val="000000"/>
              </a:solidFill>
              <a:latin typeface="Herculanum"/>
              <a:cs typeface="Herculanum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914650" y="317500"/>
            <a:ext cx="2218267" cy="867833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5647267" y="751416"/>
            <a:ext cx="2218267" cy="867833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831417" y="1850998"/>
            <a:ext cx="2218267" cy="867833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2711449" y="2540000"/>
            <a:ext cx="2218267" cy="867833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5274733" y="3113840"/>
            <a:ext cx="2218267" cy="867833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6756400" y="4068749"/>
            <a:ext cx="2218267" cy="867833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6233583" y="5270500"/>
            <a:ext cx="2218267" cy="867833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3422650" y="5295900"/>
            <a:ext cx="2218267" cy="867833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64891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17</TotalTime>
  <Words>548</Words>
  <Application>Microsoft Macintosh PowerPoint</Application>
  <PresentationFormat>On-screen Show (4:3)</PresentationFormat>
  <Paragraphs>76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Dunklin R-V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Fitzgerald</dc:creator>
  <cp:lastModifiedBy>Amy Fitzgerald</cp:lastModifiedBy>
  <cp:revision>3</cp:revision>
  <dcterms:created xsi:type="dcterms:W3CDTF">2014-08-29T14:32:38Z</dcterms:created>
  <dcterms:modified xsi:type="dcterms:W3CDTF">2014-08-29T14:50:01Z</dcterms:modified>
</cp:coreProperties>
</file>