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66" r:id="rId2"/>
  </p:sldMasterIdLst>
  <p:sldIdLst>
    <p:sldId id="264" r:id="rId3"/>
    <p:sldId id="25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>
    <p:dissolve/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03F4B2-5334-4B32-9E37-CACFCDB1A1E3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DDF37C-C417-4650-8660-BECEFC580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fscstart%20/gwh%20/3%20101" TargetMode="External"/><Relationship Id="rId5" Type="http://schemas.openxmlformats.org/officeDocument/2006/relationships/image" Target="../media/image5.png"/><Relationship Id="rId6" Type="http://schemas.openxmlformats.org/officeDocument/2006/relationships/hyperlink" Target="Presentation%20Plus!%20gwh:Extras:PPlus!%20gwh%20Help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Map_congress_of_vienna.jpg" TargetMode="Externa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F19-0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9738" y="1019175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1600" b="0" dirty="0">
                <a:solidFill>
                  <a:srgbClr val="0070C0"/>
                </a:solidFill>
              </a:rPr>
              <a:t>Garibaldi led a volunteer army.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33800" y="11430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1600" b="0" dirty="0">
                <a:solidFill>
                  <a:srgbClr val="0070C0"/>
                </a:solidFill>
              </a:rPr>
              <a:t>Garibaldi was 53 years old.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81800" y="11430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1600" b="0" dirty="0">
                <a:solidFill>
                  <a:srgbClr val="0070C0"/>
                </a:solidFill>
              </a:rPr>
              <a:t>He surrendered his conquest to </a:t>
            </a:r>
            <a:r>
              <a:rPr lang="en-US" sz="1600" b="0" dirty="0" smtClean="0">
                <a:solidFill>
                  <a:srgbClr val="0070C0"/>
                </a:solidFill>
              </a:rPr>
              <a:t>Victor Emmanuel </a:t>
            </a:r>
            <a:r>
              <a:rPr lang="en-US" sz="1600" b="0" dirty="0">
                <a:solidFill>
                  <a:srgbClr val="0070C0"/>
                </a:solidFill>
              </a:rPr>
              <a:t>II.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ltGray">
          <a:xfrm>
            <a:off x="5676900" y="6997700"/>
            <a:ext cx="3389313" cy="269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00" b="1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10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</p:spPr>
      </p:pic>
      <p:pic>
        <p:nvPicPr>
          <p:cNvPr id="11" name="Picture 17" descr="windows_help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18" descr="apple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Unification of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Germany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38200"/>
            <a:ext cx="84582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"/>
              <a:tabLst/>
              <a:defRPr/>
            </a:pPr>
            <a:endParaRPr lang="en-US" sz="28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85344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Before 1871- Germany made up of many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separate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 states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Had a good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rail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system, industries, 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foundation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for a prosperous state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1862- </a:t>
            </a:r>
            <a:r>
              <a:rPr lang="en-US" sz="2800" b="1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Otto von Bismarck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named Prime minister of Prussia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Focused on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foreign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affairs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Fought a war with Austria over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Schleswig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and </a:t>
            </a:r>
            <a:r>
              <a:rPr lang="en-US" sz="2800" u="sng" kern="0" dirty="0" smtClean="0">
                <a:latin typeface="Arial" pitchFamily="34" charset="0"/>
                <a:ea typeface="+mn-lt"/>
                <a:cs typeface="Arial" pitchFamily="34" charset="0"/>
              </a:rPr>
              <a:t>Holstein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Prussia administered Schleswig, Austria- Holstein</a:t>
            </a:r>
          </a:p>
          <a:p>
            <a:pPr marL="1828800" lvl="3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He’ll use this as an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excuse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to fight again</a:t>
            </a: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22049"/>
      </p:ext>
    </p:extLst>
  </p:cSld>
  <p:clrMapOvr>
    <a:masterClrMapping/>
  </p:clrMapOvr>
  <p:transition xmlns:p14="http://schemas.microsoft.com/office/powerpoint/2010/main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Unification of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Germany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38200"/>
            <a:ext cx="84582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"/>
              <a:tabLst/>
              <a:defRPr/>
            </a:pPr>
            <a:endParaRPr lang="en-US" sz="28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85344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Seven Weeks War (1866)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Bismarck picked a fight with </a:t>
            </a:r>
            <a:r>
              <a:rPr lang="en-US" sz="2800" u="sng" kern="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Austria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&amp; won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Holstein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given to Prussia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Venetia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to Italy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North German Confederation- States north of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Main River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unified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Franco Prussian War (1870-71)</a:t>
            </a: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Bismarck knew if they could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defeat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France, German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princes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would agree to unity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July 1870-Bismarck doctored a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telegram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that Wilhelm I (King of Prussia) insulted the French Ambassador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France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lost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by September</a:t>
            </a:r>
          </a:p>
          <a:p>
            <a:pPr marL="1097280" lvl="2">
              <a:buClr>
                <a:schemeClr val="accent1"/>
              </a:buClr>
              <a:buSzPct val="80000"/>
            </a:pP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81218"/>
      </p:ext>
    </p:extLst>
  </p:cSld>
  <p:clrMapOvr>
    <a:masterClrMapping/>
  </p:clrMapOvr>
  <p:transition xmlns:p14="http://schemas.microsoft.com/office/powerpoint/2010/main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 of the War: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4582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"/>
              <a:tabLst/>
              <a:defRPr/>
            </a:pPr>
            <a:endParaRPr lang="en-US" sz="28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763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723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Wilhelm declared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Kaiser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(emperor) of Germany</a:t>
            </a:r>
          </a:p>
          <a:p>
            <a:pPr marL="69723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France lost Alsace &amp; Lorraine</a:t>
            </a:r>
          </a:p>
          <a:p>
            <a:pPr marL="69723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Europe redrawn with new states of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Italy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Germany</a:t>
            </a:r>
          </a:p>
          <a:p>
            <a:pPr marL="1154430" lvl="1" indent="-514350"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Germany- conservative with lots of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resources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people</a:t>
            </a:r>
          </a:p>
          <a:p>
            <a:pPr marL="697230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France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Austria </a:t>
            </a:r>
          </a:p>
          <a:p>
            <a:pPr marL="182880">
              <a:buClr>
                <a:schemeClr val="accent1"/>
              </a:buClr>
              <a:buSzPct val="80000"/>
            </a:pPr>
            <a:r>
              <a:rPr lang="en-US" sz="2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lt"/>
                <a:cs typeface="Arial" pitchFamily="34" charset="0"/>
              </a:rPr>
              <a:t>	weakened</a:t>
            </a: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1097280" lvl="2">
              <a:buClr>
                <a:schemeClr val="accent1"/>
              </a:buClr>
              <a:buSzPct val="80000"/>
            </a:pP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endParaRPr lang="en-US" sz="2800" kern="0" dirty="0" smtClean="0">
              <a:latin typeface="Arial" pitchFamily="34" charset="0"/>
              <a:ea typeface="+mn-lt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19600" cy="336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133474"/>
      </p:ext>
    </p:extLst>
  </p:cSld>
  <p:clrMapOvr>
    <a:masterClrMapping/>
  </p:clrMapOvr>
  <p:transition xmlns:p14="http://schemas.microsoft.com/office/powerpoint/2010/main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899160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latin typeface="Arial Black"/>
                <a:cs typeface="Arial Black"/>
              </a:rPr>
              <a:t>Reaction and Revolution</a:t>
            </a:r>
            <a:endParaRPr lang="en-US" sz="6000" i="1" dirty="0">
              <a:latin typeface="Arial Black"/>
              <a:cs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2227208" cy="25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971800"/>
            <a:ext cx="2743200" cy="248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362200"/>
            <a:ext cx="3234565" cy="2870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3276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GERMANY</a:t>
            </a:r>
            <a:endParaRPr lang="en-US" sz="1400" i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514350">
              <a:buFont typeface="+mj-lt"/>
              <a:buAutoNum type="arabicPeriod"/>
            </a:pPr>
            <a:r>
              <a:rPr lang="en-US" dirty="0" smtClean="0"/>
              <a:t>Explain how nationalism influenced European nations.</a:t>
            </a:r>
          </a:p>
          <a:p>
            <a:pPr marL="697230" indent="-514350">
              <a:buFont typeface="+mj-lt"/>
              <a:buAutoNum type="arabicPeriod"/>
            </a:pPr>
            <a:endParaRPr lang="en-US" dirty="0" smtClean="0"/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Compare and contrast liberalism and conservatism.</a:t>
            </a:r>
          </a:p>
          <a:p>
            <a:pPr marL="697230" indent="-514350">
              <a:buFont typeface="+mj-lt"/>
              <a:buAutoNum type="arabicPeriod"/>
            </a:pPr>
            <a:endParaRPr lang="en-US" dirty="0" smtClean="0"/>
          </a:p>
          <a:p>
            <a:pPr marL="697230" indent="-514350">
              <a:buFont typeface="+mj-lt"/>
              <a:buAutoNum type="arabicPeriod"/>
            </a:pPr>
            <a:r>
              <a:rPr lang="en-US" dirty="0" smtClean="0"/>
              <a:t>Explain how </a:t>
            </a:r>
            <a:r>
              <a:rPr lang="en-US" dirty="0" smtClean="0"/>
              <a:t>Italy and Germany </a:t>
            </a:r>
            <a:r>
              <a:rPr lang="en-US" dirty="0" smtClean="0"/>
              <a:t>became a unified </a:t>
            </a:r>
            <a:r>
              <a:rPr lang="en-US" dirty="0" smtClean="0"/>
              <a:t>countries.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Congress of Vienna</a:t>
            </a:r>
            <a:endParaRPr lang="en-US" sz="4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Napoleonic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Wars and dissolution of the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Holy Roman Empire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European lines had to be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redrawn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Goal:  Restore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the old order (aka: 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monarchies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Great Britain, Russia, Austria, and Prussia met </a:t>
            </a:r>
          </a:p>
          <a:p>
            <a:pPr lvl="1"/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Re-aligned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European borders </a:t>
            </a:r>
          </a:p>
          <a:p>
            <a:pPr lvl="2"/>
            <a:r>
              <a:rPr lang="en-US" sz="2800" dirty="0" smtClean="0">
                <a:latin typeface="Arial" pitchFamily="34" charset="0"/>
                <a:cs typeface="Arial" pitchFamily="34" charset="0"/>
              </a:rPr>
              <a:t>Keep one country from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dominating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Europe</a:t>
            </a:r>
          </a:p>
          <a:p>
            <a:pPr lvl="2"/>
            <a:r>
              <a:rPr lang="en-US" sz="2800" dirty="0" smtClean="0">
                <a:latin typeface="Arial" pitchFamily="34" charset="0"/>
                <a:cs typeface="Arial" pitchFamily="34" charset="0"/>
              </a:rPr>
              <a:t>For example,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Austria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gained land because of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Russia’s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gains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upload.wikimedia.org/wikipedia/commons/thumb/0/05/Map_congress_of_vienna.jpg/380px-Map_congress_of_vien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0"/>
            <a:ext cx="2781300" cy="215184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040" y="228600"/>
            <a:ext cx="88239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Conservatism, Liberalism, Nationalism</a:t>
            </a:r>
            <a:endParaRPr kumimoji="0" lang="en-US" sz="36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762000"/>
            <a:ext cx="84582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4000"/>
              <a:buFont typeface="Arial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Conservatism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 based on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tradition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and social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stability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Most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favored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obedience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to political authority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Religion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is crucial to society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Hated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revolutions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!!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="1" u="sng" baseline="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Liberalism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= people should be as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as possible from government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restraint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Believed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in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Enlightenment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principles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Religious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toleration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written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constitutions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Bill of Rights, etc.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Connected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to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middle-class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men </a:t>
            </a:r>
          </a:p>
          <a:p>
            <a:pPr marL="1143000" lvl="2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should hold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property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to vote</a:t>
            </a:r>
            <a:endParaRPr lang="en-US" sz="2800" baseline="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8239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Conservatism, Liberalism, Nationalism</a:t>
            </a:r>
            <a:endParaRPr kumimoji="0" lang="en-US" sz="36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914400"/>
            <a:ext cx="8534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4000"/>
              <a:buFont typeface="Arial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Nationalism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= cultural identity of a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based on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race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language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nationality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lvl="1" indent="-228600">
              <a:spcBef>
                <a:spcPts val="12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People should be loyal to the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nation</a:t>
            </a:r>
          </a:p>
          <a:p>
            <a:pPr marL="1143000" lvl="2" indent="-228600">
              <a:spcBef>
                <a:spcPts val="1200"/>
              </a:spcBef>
              <a:buSzPct val="124000"/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 necessarily a particular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dynasty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or other political </a:t>
            </a:r>
            <a:r>
              <a:rPr kumimoji="0" lang="en-US" sz="2800" b="0" i="0" u="sng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unit</a:t>
            </a:r>
          </a:p>
          <a:p>
            <a:pPr marL="685800" lvl="1" indent="-228600">
              <a:spcBef>
                <a:spcPts val="12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Became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threat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to the existing political order</a:t>
            </a:r>
          </a:p>
          <a:p>
            <a:pPr marL="1143000" lvl="2" indent="-228600">
              <a:spcBef>
                <a:spcPts val="1200"/>
              </a:spcBef>
              <a:buSzPct val="124000"/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If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Germany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united, the balance of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power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uLnTx/>
                <a:uFillTx/>
                <a:latin typeface="Arial" pitchFamily="34" charset="0"/>
                <a:cs typeface="Arial" pitchFamily="34" charset="0"/>
              </a:rPr>
              <a:t>set up at the Congress of Vienna would be </a:t>
            </a:r>
            <a:r>
              <a:rPr kumimoji="0" lang="en-US" sz="2800" b="0" i="0" u="sng" strike="noStrike" kern="1200" cap="none" spc="0" normalizeH="0" noProof="0" dirty="0" smtClean="0">
                <a:ln>
                  <a:noFill/>
                </a:ln>
                <a:solidFill>
                  <a:srgbClr val="A7D6FF"/>
                </a:solidFill>
                <a:uLnTx/>
                <a:uFillTx/>
                <a:latin typeface="Arial" pitchFamily="34" charset="0"/>
                <a:cs typeface="Arial" pitchFamily="34" charset="0"/>
              </a:rPr>
              <a:t>upset</a:t>
            </a:r>
          </a:p>
          <a:p>
            <a:pPr marL="1143000" lvl="2" indent="-228600">
              <a:spcBef>
                <a:spcPts val="1200"/>
              </a:spcBef>
              <a:buSzPct val="124000"/>
              <a:buFont typeface="Arial" pitchFamily="34" charset="0"/>
              <a:buChar char="•"/>
            </a:pPr>
            <a:r>
              <a:rPr lang="en-US" sz="2800" u="sng" baseline="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Conservatives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tried to suppress nationalism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Another French Revolution?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38200"/>
            <a:ext cx="8458200" cy="579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4000"/>
              <a:buFont typeface="Arial" pitchFamily="34" charset="0"/>
              <a:buChar char="•"/>
              <a:tabLst/>
              <a:defRPr/>
            </a:pPr>
            <a:r>
              <a:rPr lang="en-US" sz="2800" u="sng" baseline="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Economic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problems and middle class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men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wanting to vote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caused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another French Revolution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Louis-Philippe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refused to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change</a:t>
            </a:r>
          </a:p>
          <a:p>
            <a:pPr marL="228600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Monarchy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overthrown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in 1848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Provisional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gov’t set up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universal male suffrage</a:t>
            </a:r>
          </a:p>
          <a:p>
            <a:pPr marL="1143000" lvl="2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u="sng" baseline="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men can vote!!</a:t>
            </a:r>
          </a:p>
          <a:p>
            <a:pPr marL="1143000" lvl="2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Provided work for the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unemployed</a:t>
            </a:r>
          </a:p>
          <a:p>
            <a:pPr marL="1600200" lvl="3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Ran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out of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, so they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stopped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it</a:t>
            </a:r>
          </a:p>
          <a:p>
            <a:pPr marL="1600200" lvl="3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baseline="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Workers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ran to the streets and rioted- thousands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killed</a:t>
            </a:r>
          </a:p>
          <a:p>
            <a:pPr marL="228600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Ratified a new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constitution</a:t>
            </a:r>
            <a:r>
              <a:rPr lang="en-US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republic</a:t>
            </a:r>
          </a:p>
          <a:p>
            <a:pPr marL="685800" lvl="1" indent="-228600">
              <a:spcBef>
                <a:spcPts val="600"/>
              </a:spcBef>
              <a:buSzPct val="124000"/>
              <a:buFont typeface="Arial" pitchFamily="34" charset="0"/>
              <a:buChar char="•"/>
            </a:pP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Elected a single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legislature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and a 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president</a:t>
            </a:r>
            <a:r>
              <a:rPr lang="en-US" sz="2800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u="sng" dirty="0" smtClean="0">
                <a:solidFill>
                  <a:srgbClr val="A7D6FF"/>
                </a:solidFill>
                <a:latin typeface="Arial" pitchFamily="34" charset="0"/>
                <a:cs typeface="Arial" pitchFamily="34" charset="0"/>
              </a:rPr>
              <a:t>Louis-Napoleon</a:t>
            </a:r>
            <a:r>
              <a:rPr lang="en-US" sz="2800" dirty="0" smtClean="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50000">
                      <a:schemeClr val="tx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Unification of Italy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38200"/>
            <a:ext cx="84582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"/>
              <a:tabLst/>
              <a:defRPr/>
            </a:pPr>
            <a:endParaRPr lang="en-US" sz="28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066800"/>
            <a:ext cx="5715000" cy="556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1850-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Austria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dominant power in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Italy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People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looked to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Piedmont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(in N. Italy) to lead the charge- had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$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baseline="0" dirty="0" smtClean="0">
                <a:latin typeface="Arial" pitchFamily="34" charset="0"/>
                <a:ea typeface="+mn-lt"/>
                <a:cs typeface="Arial" pitchFamily="34" charset="0"/>
              </a:rPr>
              <a:t>Prime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Minister- </a:t>
            </a:r>
            <a:r>
              <a:rPr lang="en-US" sz="2800" kern="0" dirty="0" err="1" smtClean="0">
                <a:latin typeface="Arial" pitchFamily="34" charset="0"/>
                <a:ea typeface="+mn-lt"/>
                <a:cs typeface="Arial" pitchFamily="34" charset="0"/>
              </a:rPr>
              <a:t>Camillo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 pitchFamily="34" charset="0"/>
                <a:ea typeface="+mn-lt"/>
                <a:cs typeface="Arial" pitchFamily="34" charset="0"/>
              </a:rPr>
              <a:t>di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Cavour- allied with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France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Provoked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Austria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into declaring war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baseline="0" dirty="0" smtClean="0">
                <a:latin typeface="Arial" pitchFamily="34" charset="0"/>
                <a:ea typeface="+mn-lt"/>
                <a:cs typeface="Arial" pitchFamily="34" charset="0"/>
              </a:rPr>
              <a:t>Conflict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result:  Piedmont an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independent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state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This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encouraged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others to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join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their states to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Piedmont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baseline="0" dirty="0" smtClean="0">
                <a:latin typeface="Arial" pitchFamily="34" charset="0"/>
                <a:ea typeface="+mn-lt"/>
                <a:cs typeface="Arial" pitchFamily="34" charset="0"/>
              </a:rPr>
              <a:t>S.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Italy-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Giuseppe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Garibaldi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raised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an army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Red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Shirts</a:t>
            </a:r>
            <a:r>
              <a:rPr kumimoji="0" lang="en-US" sz="2800" b="0" i="0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-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Color of uniform</a:t>
            </a:r>
          </a:p>
        </p:txBody>
      </p:sp>
      <p:pic>
        <p:nvPicPr>
          <p:cNvPr id="6" name="Picture 13" descr="p597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633" y="1524000"/>
            <a:ext cx="3270250" cy="426527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040" y="228600"/>
            <a:ext cx="8503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Unification of Italy</a:t>
            </a:r>
            <a:endParaRPr kumimoji="0" lang="en-US" sz="4000" b="1" i="0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38200"/>
            <a:ext cx="8458200" cy="624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"/>
              <a:tabLst/>
              <a:defRPr/>
            </a:pPr>
            <a:endParaRPr lang="en-US" sz="2800" dirty="0" smtClean="0">
              <a:gradFill>
                <a:gsLst>
                  <a:gs pos="0">
                    <a:schemeClr val="tx1">
                      <a:lumMod val="85000"/>
                    </a:schemeClr>
                  </a:gs>
                  <a:gs pos="50000">
                    <a:schemeClr val="tx1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8763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Revolt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broke out in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Kingdom of Two Sicilies</a:t>
            </a:r>
            <a:r>
              <a:rPr kumimoji="0" lang="en-US" sz="2800" b="0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against the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Bourbon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A7D6FF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lt"/>
                <a:cs typeface="Arial" pitchFamily="34" charset="0"/>
              </a:rPr>
              <a:t>Dynasty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baseline="0" dirty="0" smtClean="0">
                <a:latin typeface="Arial" pitchFamily="34" charset="0"/>
                <a:ea typeface="+mn-lt"/>
                <a:cs typeface="Arial" pitchFamily="34" charset="0"/>
              </a:rPr>
              <a:t>Sicily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 and Naples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Garibaldi jumped in and took control of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Sicily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Naples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Turned conquests over to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Piedmont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King of Piedmont became the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ruler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.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Full unification meant that they needed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Venetia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(Austria) and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Rome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(France)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They allied with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Prussia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in the Prussian-Austrian War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Prussia gave them </a:t>
            </a: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Venetia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u="sng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France</a:t>
            </a:r>
            <a:r>
              <a:rPr lang="en-US" sz="2800" kern="0" dirty="0" smtClean="0">
                <a:solidFill>
                  <a:srgbClr val="A7D6FF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2800" kern="0" dirty="0" smtClean="0">
                <a:latin typeface="Arial" pitchFamily="34" charset="0"/>
                <a:ea typeface="+mn-lt"/>
                <a:cs typeface="Arial" pitchFamily="34" charset="0"/>
              </a:rPr>
              <a:t>left Rome in 1870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niv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1032</TotalTime>
  <Words>666</Words>
  <Application>Microsoft Macintosh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Carnival</vt:lpstr>
      <vt:lpstr>Waveform</vt:lpstr>
      <vt:lpstr>PowerPoint Presentation</vt:lpstr>
      <vt:lpstr>Reaction and Revolution</vt:lpstr>
      <vt:lpstr>Big Ideas</vt:lpstr>
      <vt:lpstr>The Congress of Vienna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and Revolution</dc:title>
  <dc:creator>afitzgerald</dc:creator>
  <cp:lastModifiedBy>Amy Fitzgerald</cp:lastModifiedBy>
  <cp:revision>49</cp:revision>
  <dcterms:created xsi:type="dcterms:W3CDTF">2009-02-25T21:22:05Z</dcterms:created>
  <dcterms:modified xsi:type="dcterms:W3CDTF">2017-02-10T18:53:01Z</dcterms:modified>
</cp:coreProperties>
</file>