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63" r:id="rId4"/>
    <p:sldId id="257" r:id="rId5"/>
    <p:sldId id="264" r:id="rId6"/>
    <p:sldId id="258" r:id="rId7"/>
    <p:sldId id="265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131E4304-23AF-46BB-91FD-66A9818783C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F875E7A6-27B0-4A7A-B010-B849525CC6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4304-23AF-46BB-91FD-66A9818783C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E7A6-27B0-4A7A-B010-B849525CC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4304-23AF-46BB-91FD-66A9818783C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F875E7A6-27B0-4A7A-B010-B849525CC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4304-23AF-46BB-91FD-66A9818783C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E7A6-27B0-4A7A-B010-B849525CC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131E4304-23AF-46BB-91FD-66A9818783C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F875E7A6-27B0-4A7A-B010-B849525CC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4304-23AF-46BB-91FD-66A9818783C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E7A6-27B0-4A7A-B010-B849525CC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4304-23AF-46BB-91FD-66A9818783C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E7A6-27B0-4A7A-B010-B849525CC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4304-23AF-46BB-91FD-66A9818783C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E7A6-27B0-4A7A-B010-B849525CC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4304-23AF-46BB-91FD-66A9818783C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E7A6-27B0-4A7A-B010-B849525CC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4304-23AF-46BB-91FD-66A9818783C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E7A6-27B0-4A7A-B010-B849525CC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4304-23AF-46BB-91FD-66A9818783C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E7A6-27B0-4A7A-B010-B849525CC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131E4304-23AF-46BB-91FD-66A9818783C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F875E7A6-27B0-4A7A-B010-B849525CC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Presentation%20Plus!%20gwh:Extras:PPlus!%20gwh%20Help" TargetMode="External"/><Relationship Id="rId5" Type="http://schemas.openxmlformats.org/officeDocument/2006/relationships/image" Target="../media/image3.png"/><Relationship Id="rId4" Type="http://schemas.openxmlformats.org/officeDocument/2006/relationships/hyperlink" Target="fscstart%20/gwh%20/3%2010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F18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black">
          <a:xfrm>
            <a:off x="2400300" y="6435725"/>
            <a:ext cx="43815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b="0" u="none">
                <a:solidFill>
                  <a:schemeClr val="tx1"/>
                </a:solidFill>
              </a:rPr>
              <a:t>Click the mouse button or press the</a:t>
            </a:r>
            <a:br>
              <a:rPr lang="en-US" sz="1200" b="0" u="none">
                <a:solidFill>
                  <a:schemeClr val="tx1"/>
                </a:solidFill>
              </a:rPr>
            </a:br>
            <a:r>
              <a:rPr lang="en-US" sz="1200" b="0" u="none">
                <a:solidFill>
                  <a:schemeClr val="tx1"/>
                </a:solidFill>
              </a:rPr>
              <a:t>Space Bar to display the answers.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81000" y="1295400"/>
            <a:ext cx="23622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b="0" u="none" dirty="0" smtClean="0">
                <a:solidFill>
                  <a:srgbClr val="0070C0"/>
                </a:solidFill>
              </a:rPr>
              <a:t>Festival days at the end of the year</a:t>
            </a:r>
            <a:endParaRPr lang="en-US" b="0" u="none" dirty="0">
              <a:solidFill>
                <a:srgbClr val="0070C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762250" y="1358900"/>
            <a:ext cx="205740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b="0" u="none" dirty="0">
                <a:solidFill>
                  <a:srgbClr val="0070C0"/>
                </a:solidFill>
              </a:rPr>
              <a:t>September </a:t>
            </a:r>
            <a:r>
              <a:rPr lang="en-US" b="0" u="none" dirty="0" smtClean="0">
                <a:solidFill>
                  <a:srgbClr val="0070C0"/>
                </a:solidFill>
              </a:rPr>
              <a:t>22</a:t>
            </a:r>
            <a:endParaRPr lang="en-US" b="0" u="none" dirty="0">
              <a:solidFill>
                <a:srgbClr val="0070C0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775200" y="1038225"/>
            <a:ext cx="23622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b="0" u="none" dirty="0" err="1" smtClean="0">
                <a:solidFill>
                  <a:srgbClr val="0070C0"/>
                </a:solidFill>
              </a:rPr>
              <a:t>Frimaire</a:t>
            </a:r>
            <a:r>
              <a:rPr lang="en-US" b="0" u="none" dirty="0">
                <a:solidFill>
                  <a:srgbClr val="0070C0"/>
                </a:solidFill>
              </a:rPr>
              <a:t>, the month </a:t>
            </a:r>
            <a:br>
              <a:rPr lang="en-US" b="0" u="none" dirty="0">
                <a:solidFill>
                  <a:srgbClr val="0070C0"/>
                </a:solidFill>
              </a:rPr>
            </a:br>
            <a:r>
              <a:rPr lang="en-US" b="0" u="none" dirty="0">
                <a:solidFill>
                  <a:srgbClr val="0070C0"/>
                </a:solidFill>
              </a:rPr>
              <a:t>of frost.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038975" y="1425575"/>
            <a:ext cx="18288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b="0" u="none" dirty="0">
                <a:solidFill>
                  <a:srgbClr val="0070C0"/>
                </a:solidFill>
              </a:rPr>
              <a:t>It is the hottest period in France.</a:t>
            </a:r>
          </a:p>
        </p:txBody>
      </p:sp>
      <p:pic>
        <p:nvPicPr>
          <p:cNvPr id="11" name="Picture 5" descr="GWH-Bba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1063" y="6462713"/>
            <a:ext cx="3937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windows_help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8" y="6459538"/>
            <a:ext cx="393700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15" descr="apple_help">
            <a:hlinkClick r:id="rId6" action="ppaction://program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53338" y="6459538"/>
            <a:ext cx="393700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99294" cy="1461247"/>
          </a:xfrm>
        </p:spPr>
        <p:txBody>
          <a:bodyPr/>
          <a:lstStyle/>
          <a:p>
            <a:r>
              <a:rPr lang="en-US" dirty="0" smtClean="0"/>
              <a:t>The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28800"/>
            <a:ext cx="7315200" cy="5029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800" dirty="0" smtClean="0"/>
              <a:t>To be an </a:t>
            </a:r>
            <a:r>
              <a:rPr lang="en-US" sz="2800" u="sng" dirty="0" smtClean="0">
                <a:solidFill>
                  <a:srgbClr val="0070C0"/>
                </a:solidFill>
              </a:rPr>
              <a:t>elector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you had to be over </a:t>
            </a:r>
            <a:r>
              <a:rPr lang="en-US" sz="2800" u="sng" dirty="0" smtClean="0">
                <a:solidFill>
                  <a:srgbClr val="0070C0"/>
                </a:solidFill>
              </a:rPr>
              <a:t>25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and own a certain amount of </a:t>
            </a:r>
            <a:r>
              <a:rPr lang="en-US" sz="2800" u="sng" dirty="0" smtClean="0">
                <a:solidFill>
                  <a:srgbClr val="0070C0"/>
                </a:solidFill>
              </a:rPr>
              <a:t>property</a:t>
            </a:r>
            <a:r>
              <a:rPr lang="en-US" sz="2800" dirty="0" smtClean="0">
                <a:solidFill>
                  <a:srgbClr val="0070C0"/>
                </a:solidFill>
              </a:rPr>
              <a:t>- </a:t>
            </a:r>
            <a:r>
              <a:rPr lang="en-US" sz="2800" dirty="0" smtClean="0"/>
              <a:t>30,000 electors</a:t>
            </a:r>
          </a:p>
          <a:p>
            <a:pPr marL="457200" lvl="1">
              <a:buClr>
                <a:schemeClr val="accent1"/>
              </a:buClr>
              <a:buFont typeface="Wingdings" pitchFamily="2" charset="2"/>
              <a:buChar char=""/>
            </a:pPr>
            <a:r>
              <a:rPr lang="en-US" sz="2800" dirty="0" smtClean="0"/>
              <a:t>Many did not </a:t>
            </a:r>
            <a:r>
              <a:rPr lang="en-US" sz="2800" u="sng" dirty="0" smtClean="0">
                <a:solidFill>
                  <a:srgbClr val="0070C0"/>
                </a:solidFill>
              </a:rPr>
              <a:t>like</a:t>
            </a:r>
            <a:r>
              <a:rPr lang="en-US" sz="2800" dirty="0" smtClean="0"/>
              <a:t> the Directory (</a:t>
            </a:r>
            <a:r>
              <a:rPr lang="en-US" sz="2800" u="sng" dirty="0" smtClean="0">
                <a:solidFill>
                  <a:srgbClr val="0070C0"/>
                </a:solidFill>
              </a:rPr>
              <a:t>royalists</a:t>
            </a:r>
            <a:r>
              <a:rPr lang="en-US" sz="2800" dirty="0"/>
              <a:t>, </a:t>
            </a:r>
            <a:r>
              <a:rPr lang="en-US" sz="2800" u="sng" dirty="0">
                <a:solidFill>
                  <a:srgbClr val="0070C0"/>
                </a:solidFill>
              </a:rPr>
              <a:t>radicals</a:t>
            </a:r>
            <a:r>
              <a:rPr lang="en-US" sz="2800" dirty="0"/>
              <a:t>, the </a:t>
            </a:r>
            <a:r>
              <a:rPr lang="en-US" sz="2800" u="sng" dirty="0" smtClean="0">
                <a:solidFill>
                  <a:srgbClr val="0070C0"/>
                </a:solidFill>
              </a:rPr>
              <a:t>poor</a:t>
            </a:r>
            <a:r>
              <a:rPr lang="en-US" sz="2800" dirty="0" smtClean="0"/>
              <a:t>)</a:t>
            </a:r>
            <a:endParaRPr lang="en-US" sz="2800" dirty="0"/>
          </a:p>
          <a:p>
            <a:pPr lvl="1"/>
            <a:r>
              <a:rPr lang="en-US" sz="2800" dirty="0" smtClean="0"/>
              <a:t>They had </a:t>
            </a:r>
            <a:r>
              <a:rPr lang="en-US" sz="2800" u="sng" dirty="0" smtClean="0">
                <a:solidFill>
                  <a:srgbClr val="0070C0"/>
                </a:solidFill>
              </a:rPr>
              <a:t>little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power</a:t>
            </a:r>
          </a:p>
          <a:p>
            <a:pPr lvl="1"/>
            <a:r>
              <a:rPr lang="en-US" sz="2800" dirty="0" smtClean="0"/>
              <a:t>Fought unpopular </a:t>
            </a:r>
            <a:r>
              <a:rPr lang="en-US" sz="2800" u="sng" dirty="0" smtClean="0">
                <a:solidFill>
                  <a:srgbClr val="0070C0"/>
                </a:solidFill>
              </a:rPr>
              <a:t>wars</a:t>
            </a:r>
            <a:r>
              <a:rPr lang="en-US" sz="2800" dirty="0" smtClean="0"/>
              <a:t> (begun by C. of P.S.)</a:t>
            </a:r>
          </a:p>
          <a:p>
            <a:pPr lvl="1"/>
            <a:r>
              <a:rPr lang="en-US" sz="2800" dirty="0"/>
              <a:t>Era of </a:t>
            </a:r>
            <a:r>
              <a:rPr lang="en-US" sz="2800" u="sng" dirty="0">
                <a:solidFill>
                  <a:srgbClr val="0070C0"/>
                </a:solidFill>
              </a:rPr>
              <a:t>corruption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u="sng" dirty="0">
                <a:solidFill>
                  <a:srgbClr val="0070C0"/>
                </a:solidFill>
              </a:rPr>
              <a:t>graft</a:t>
            </a:r>
          </a:p>
          <a:p>
            <a:pPr lvl="2"/>
            <a:r>
              <a:rPr lang="en-US" sz="2800" dirty="0"/>
              <a:t>Reaction to Reign of Terror’s </a:t>
            </a:r>
            <a:r>
              <a:rPr lang="en-US" sz="2800" dirty="0" smtClean="0"/>
              <a:t>deprivation</a:t>
            </a:r>
          </a:p>
          <a:p>
            <a:pPr lvl="0"/>
            <a:r>
              <a:rPr lang="en-US" sz="2800" dirty="0" smtClean="0"/>
              <a:t>Relied on </a:t>
            </a:r>
            <a:r>
              <a:rPr lang="en-US" sz="2800" u="sng" dirty="0" smtClean="0">
                <a:solidFill>
                  <a:srgbClr val="0070C0"/>
                </a:solidFill>
              </a:rPr>
              <a:t>military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might to </a:t>
            </a:r>
            <a:r>
              <a:rPr lang="en-US" sz="2800" u="sng" dirty="0" smtClean="0">
                <a:solidFill>
                  <a:srgbClr val="0070C0"/>
                </a:solidFill>
              </a:rPr>
              <a:t>stay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in power</a:t>
            </a:r>
          </a:p>
          <a:p>
            <a:pPr lvl="0">
              <a:spcBef>
                <a:spcPts val="600"/>
              </a:spcBef>
            </a:pPr>
            <a:r>
              <a:rPr lang="en-US" sz="3100" b="1" u="sng" dirty="0" smtClean="0">
                <a:solidFill>
                  <a:srgbClr val="0070C0"/>
                </a:solidFill>
              </a:rPr>
              <a:t>Napoleon Bonaparte</a:t>
            </a:r>
            <a:r>
              <a:rPr lang="en-US" sz="3100" dirty="0" smtClean="0"/>
              <a:t> </a:t>
            </a:r>
            <a:r>
              <a:rPr lang="en-US" sz="2800" dirty="0" smtClean="0"/>
              <a:t>(military general) </a:t>
            </a:r>
            <a:r>
              <a:rPr lang="en-US" sz="2800" u="sng" dirty="0" smtClean="0">
                <a:solidFill>
                  <a:srgbClr val="0070C0"/>
                </a:solidFill>
              </a:rPr>
              <a:t>overthrew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the government and took power.</a:t>
            </a:r>
          </a:p>
          <a:p>
            <a:pPr lvl="1"/>
            <a:r>
              <a:rPr lang="en-US" sz="2800" dirty="0" smtClean="0"/>
              <a:t>That’s a </a:t>
            </a:r>
            <a:r>
              <a:rPr lang="en-US" sz="3100" b="1" u="sng" dirty="0" smtClean="0">
                <a:solidFill>
                  <a:srgbClr val="0070C0"/>
                </a:solidFill>
              </a:rPr>
              <a:t>coup-de-tat</a:t>
            </a:r>
            <a:r>
              <a:rPr lang="en-US" sz="2800" dirty="0" smtClean="0"/>
              <a:t>!!!</a:t>
            </a:r>
          </a:p>
          <a:p>
            <a:endParaRPr lang="en-US" dirty="0"/>
          </a:p>
        </p:txBody>
      </p:sp>
      <p:pic>
        <p:nvPicPr>
          <p:cNvPr id="2050" name="Picture 2" descr="http://rds.yahoo.com/_ylt=A0PDoYDFD2hNzh8A.amjzbkF/SIG=12qakr3r0/EXP=1298694213/**http%3a/theempirefurniture.com/wp-content/uploads/2009/07/napole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" y="3048000"/>
            <a:ext cx="1948524" cy="228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Radical Revolution and Reaction</a:t>
            </a:r>
            <a:endParaRPr lang="en-US" dirty="0"/>
          </a:p>
        </p:txBody>
      </p:sp>
      <p:pic>
        <p:nvPicPr>
          <p:cNvPr id="7172" name="Picture 4" descr="http://rds.yahoo.com/_ylt=A0PDoS_5DWhNMjYAVbmjzbkF/SIG=12sq86901/EXP=1298693753/**http%3a/www.kollewin.com/EX/09-15-11/00a231618115a88ea7b0258a367872d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752600"/>
            <a:ext cx="3288082" cy="2400300"/>
          </a:xfrm>
          <a:prstGeom prst="rect">
            <a:avLst/>
          </a:prstGeom>
          <a:noFill/>
        </p:spPr>
      </p:pic>
      <p:pic>
        <p:nvPicPr>
          <p:cNvPr id="7174" name="Picture 6" descr="http://rds.yahoo.com/_ylt=A0PDoS0nEGhN.jsAmhKjzbkF/SIG=135peslmf/EXP=1298694311/**http%3a/democratictransitions.org/wp-content/uploads/2010/01/french-revolu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447800"/>
            <a:ext cx="3177124" cy="29432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1"/>
            <a:ext cx="6858000" cy="38862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600" dirty="0" smtClean="0"/>
              <a:t>Explain how the French Revolution became more radicalized.</a:t>
            </a:r>
          </a:p>
          <a:p>
            <a:pPr marL="457200" indent="-457200">
              <a:buAutoNum type="arabicPeriod"/>
            </a:pPr>
            <a:r>
              <a:rPr lang="en-US" sz="3600" dirty="0" smtClean="0"/>
              <a:t>Explain how the conditions in France allowed Napoleon to take power.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99294" cy="1461247"/>
          </a:xfrm>
        </p:spPr>
        <p:txBody>
          <a:bodyPr/>
          <a:lstStyle/>
          <a:p>
            <a:r>
              <a:rPr lang="en-US" dirty="0" smtClean="0"/>
              <a:t>A Move to Radicalism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7315200" cy="5181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 smtClean="0"/>
              <a:t>National Convention came together in 1792 to </a:t>
            </a:r>
            <a:r>
              <a:rPr lang="en-US" sz="2400" u="sng" dirty="0" smtClean="0">
                <a:solidFill>
                  <a:srgbClr val="0070C0"/>
                </a:solidFill>
              </a:rPr>
              <a:t>produce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new constitution</a:t>
            </a:r>
          </a:p>
          <a:p>
            <a:pPr lvl="1"/>
            <a:r>
              <a:rPr lang="en-US" sz="2400" dirty="0" smtClean="0"/>
              <a:t>Also acted as a ruling government</a:t>
            </a:r>
          </a:p>
          <a:p>
            <a:pPr lvl="1"/>
            <a:r>
              <a:rPr lang="en-US" sz="2400" dirty="0" smtClean="0"/>
              <a:t>First act- end the </a:t>
            </a:r>
            <a:r>
              <a:rPr lang="en-US" sz="2400" u="sng" dirty="0" smtClean="0">
                <a:solidFill>
                  <a:srgbClr val="0070C0"/>
                </a:solidFill>
              </a:rPr>
              <a:t>monarchy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and establish a </a:t>
            </a:r>
            <a:r>
              <a:rPr lang="en-US" sz="2400" u="sng" dirty="0" smtClean="0">
                <a:solidFill>
                  <a:srgbClr val="0070C0"/>
                </a:solidFill>
              </a:rPr>
              <a:t>French</a:t>
            </a:r>
            <a:r>
              <a:rPr lang="en-US" sz="2400" u="sng" dirty="0" smtClean="0">
                <a:solidFill>
                  <a:srgbClr val="00CC66"/>
                </a:solidFill>
              </a:rPr>
              <a:t> </a:t>
            </a:r>
            <a:r>
              <a:rPr lang="en-US" sz="2400" u="sng" dirty="0" smtClean="0">
                <a:solidFill>
                  <a:srgbClr val="0070C0"/>
                </a:solidFill>
              </a:rPr>
              <a:t>Republic</a:t>
            </a:r>
          </a:p>
          <a:p>
            <a:pPr lvl="1"/>
            <a:r>
              <a:rPr lang="en-US" sz="2400" dirty="0" smtClean="0"/>
              <a:t>Two </a:t>
            </a:r>
            <a:r>
              <a:rPr lang="en-US" sz="2400" u="sng" dirty="0" smtClean="0">
                <a:solidFill>
                  <a:srgbClr val="0070C0"/>
                </a:solidFill>
              </a:rPr>
              <a:t>factions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in the Jacobin Club: </a:t>
            </a:r>
          </a:p>
          <a:p>
            <a:pPr lvl="2"/>
            <a:r>
              <a:rPr lang="en-US" sz="2400" u="sng" dirty="0" smtClean="0">
                <a:solidFill>
                  <a:srgbClr val="0070C0"/>
                </a:solidFill>
              </a:rPr>
              <a:t>Girondins</a:t>
            </a:r>
            <a:r>
              <a:rPr lang="en-US" sz="2400" dirty="0" smtClean="0">
                <a:solidFill>
                  <a:srgbClr val="0070C0"/>
                </a:solidFill>
              </a:rPr>
              <a:t>-</a:t>
            </a:r>
            <a:r>
              <a:rPr lang="en-US" sz="2400" dirty="0" smtClean="0"/>
              <a:t> Rural people who wanted </a:t>
            </a:r>
            <a:r>
              <a:rPr lang="en-US" sz="2400" u="sng" dirty="0" smtClean="0">
                <a:solidFill>
                  <a:srgbClr val="0070C0"/>
                </a:solidFill>
              </a:rPr>
              <a:t>mercy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for the king</a:t>
            </a:r>
          </a:p>
          <a:p>
            <a:pPr lvl="2"/>
            <a:r>
              <a:rPr lang="en-US" sz="2400" u="sng" dirty="0">
                <a:solidFill>
                  <a:srgbClr val="0070C0"/>
                </a:solidFill>
              </a:rPr>
              <a:t>Mountains-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group of </a:t>
            </a:r>
            <a:r>
              <a:rPr lang="en-US" sz="2400" u="sng" dirty="0">
                <a:solidFill>
                  <a:srgbClr val="0070C0"/>
                </a:solidFill>
              </a:rPr>
              <a:t>radicals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that wanted the king to </a:t>
            </a:r>
            <a:r>
              <a:rPr lang="en-US" sz="2400" u="sng" dirty="0">
                <a:solidFill>
                  <a:srgbClr val="0070C0"/>
                </a:solidFill>
              </a:rPr>
              <a:t>die</a:t>
            </a:r>
            <a:r>
              <a:rPr lang="en-US" sz="2400" dirty="0"/>
              <a:t>.  </a:t>
            </a:r>
            <a:endParaRPr lang="en-US" sz="2400" dirty="0" smtClean="0"/>
          </a:p>
          <a:p>
            <a:pPr lvl="0">
              <a:spcBef>
                <a:spcPts val="600"/>
              </a:spcBef>
            </a:pPr>
            <a:r>
              <a:rPr lang="en-US" sz="2400" dirty="0" smtClean="0"/>
              <a:t>Louis XVI was </a:t>
            </a:r>
            <a:r>
              <a:rPr lang="en-US" sz="2400" u="sng" dirty="0" smtClean="0">
                <a:solidFill>
                  <a:srgbClr val="0070C0"/>
                </a:solidFill>
              </a:rPr>
              <a:t>beheaded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using a </a:t>
            </a:r>
            <a:r>
              <a:rPr lang="en-US" sz="2400" u="sng" dirty="0" smtClean="0">
                <a:solidFill>
                  <a:srgbClr val="0070C0"/>
                </a:solidFill>
              </a:rPr>
              <a:t>guillotine</a:t>
            </a:r>
            <a:r>
              <a:rPr lang="en-US" sz="2400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400" u="sng" dirty="0" smtClean="0">
                <a:solidFill>
                  <a:srgbClr val="0070C0"/>
                </a:solidFill>
              </a:rPr>
              <a:t>Nobles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were outraged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http://rds.yahoo.com/_ylt=A0PDoS_5DWhNMjYAVbmjzbkF/SIG=12sq86901/EXP=1298693753/**http%3a/www.kollewin.com/EX/09-15-11/00a231618115a88ea7b0258a367872d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114800"/>
            <a:ext cx="2192055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76400"/>
            <a:ext cx="7391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Other </a:t>
            </a:r>
            <a:r>
              <a:rPr lang="en-US" sz="2400" u="sng" dirty="0" smtClean="0">
                <a:solidFill>
                  <a:srgbClr val="0070C0"/>
                </a:solidFill>
              </a:rPr>
              <a:t>problems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for the National Convention:</a:t>
            </a:r>
          </a:p>
          <a:p>
            <a:pPr lvl="1"/>
            <a:r>
              <a:rPr lang="en-US" sz="2400" dirty="0" smtClean="0"/>
              <a:t>Paris Commune wanted more </a:t>
            </a:r>
            <a:r>
              <a:rPr lang="en-US" sz="2400" u="sng" dirty="0" smtClean="0">
                <a:solidFill>
                  <a:srgbClr val="0070C0"/>
                </a:solidFill>
              </a:rPr>
              <a:t>radical</a:t>
            </a:r>
            <a:r>
              <a:rPr lang="en-US" sz="2400" dirty="0" smtClean="0"/>
              <a:t> measures and did not </a:t>
            </a:r>
            <a:r>
              <a:rPr lang="en-US" sz="2400" u="sng" dirty="0" smtClean="0">
                <a:solidFill>
                  <a:srgbClr val="0070C0"/>
                </a:solidFill>
              </a:rPr>
              <a:t>accept</a:t>
            </a:r>
            <a:r>
              <a:rPr lang="en-US" sz="2400" dirty="0" smtClean="0"/>
              <a:t> the rule of the National Convention</a:t>
            </a:r>
          </a:p>
          <a:p>
            <a:pPr lvl="1"/>
            <a:r>
              <a:rPr lang="en-US" sz="2400" u="sng" dirty="0" smtClean="0">
                <a:solidFill>
                  <a:srgbClr val="0070C0"/>
                </a:solidFill>
              </a:rPr>
              <a:t>Execution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of the king outraged other </a:t>
            </a:r>
            <a:r>
              <a:rPr lang="en-US" sz="2400" u="sng" dirty="0" smtClean="0">
                <a:solidFill>
                  <a:srgbClr val="0070C0"/>
                </a:solidFill>
              </a:rPr>
              <a:t>monarchies</a:t>
            </a:r>
            <a:r>
              <a:rPr lang="en-US" sz="2400" dirty="0" smtClean="0"/>
              <a:t> (Spain, Portugal, Britain)</a:t>
            </a:r>
          </a:p>
          <a:p>
            <a:r>
              <a:rPr lang="en-US" sz="2400" dirty="0" smtClean="0"/>
              <a:t>In response to these problems, the NC formed the </a:t>
            </a:r>
            <a:r>
              <a:rPr lang="en-US" sz="2400" b="1" u="sng" dirty="0" smtClean="0">
                <a:solidFill>
                  <a:srgbClr val="0070C0"/>
                </a:solidFill>
              </a:rPr>
              <a:t>Committee of Public Safety</a:t>
            </a:r>
          </a:p>
          <a:p>
            <a:pPr lvl="1"/>
            <a:r>
              <a:rPr lang="en-US" sz="2400" dirty="0" smtClean="0"/>
              <a:t>Headed by </a:t>
            </a:r>
            <a:r>
              <a:rPr lang="en-US" sz="2400" b="1" u="sng" dirty="0" smtClean="0">
                <a:solidFill>
                  <a:srgbClr val="0070C0"/>
                </a:solidFill>
              </a:rPr>
              <a:t>Maximillien Robespierre</a:t>
            </a:r>
            <a:r>
              <a:rPr lang="en-US" sz="2400" dirty="0" smtClean="0"/>
              <a:t>, “</a:t>
            </a:r>
            <a:r>
              <a:rPr lang="en-US" sz="2400" u="sng" dirty="0" smtClean="0">
                <a:solidFill>
                  <a:srgbClr val="0070C0"/>
                </a:solidFill>
              </a:rPr>
              <a:t>The Incorruptible</a:t>
            </a:r>
            <a:r>
              <a:rPr lang="en-US" sz="2400" dirty="0" smtClean="0"/>
              <a:t>”</a:t>
            </a:r>
          </a:p>
          <a:p>
            <a:pPr lvl="2"/>
            <a:r>
              <a:rPr lang="en-US" sz="2400" dirty="0" smtClean="0"/>
              <a:t>Known for his </a:t>
            </a:r>
            <a:r>
              <a:rPr lang="en-US" sz="2400" u="sng" dirty="0" smtClean="0">
                <a:solidFill>
                  <a:srgbClr val="0070C0"/>
                </a:solidFill>
              </a:rPr>
              <a:t>honesty</a:t>
            </a:r>
          </a:p>
          <a:p>
            <a:pPr lvl="2"/>
            <a:r>
              <a:rPr lang="en-US" sz="2400" dirty="0" smtClean="0"/>
              <a:t>Liked </a:t>
            </a:r>
            <a:r>
              <a:rPr lang="en-US" sz="2400" u="sng" dirty="0" smtClean="0">
                <a:solidFill>
                  <a:srgbClr val="0070C0"/>
                </a:solidFill>
              </a:rPr>
              <a:t>Rousseau’s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idea of a </a:t>
            </a:r>
            <a:r>
              <a:rPr lang="en-US" sz="2400" u="sng" dirty="0" smtClean="0">
                <a:solidFill>
                  <a:srgbClr val="0070C0"/>
                </a:solidFill>
              </a:rPr>
              <a:t>social contract</a:t>
            </a:r>
          </a:p>
          <a:p>
            <a:pPr lvl="3"/>
            <a:r>
              <a:rPr lang="en-US" sz="2400" dirty="0" smtClean="0"/>
              <a:t>If you did not submit to the  </a:t>
            </a:r>
            <a:r>
              <a:rPr lang="en-US" sz="2400" u="sng" dirty="0" smtClean="0">
                <a:solidFill>
                  <a:srgbClr val="0070C0"/>
                </a:solidFill>
              </a:rPr>
              <a:t>general will</a:t>
            </a:r>
            <a:r>
              <a:rPr lang="en-US" sz="2400" dirty="0" smtClean="0"/>
              <a:t> (as he </a:t>
            </a:r>
            <a:r>
              <a:rPr lang="en-US" sz="2400" u="sng" dirty="0" smtClean="0">
                <a:solidFill>
                  <a:srgbClr val="0070C0"/>
                </a:solidFill>
              </a:rPr>
              <a:t>interprets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it) , you will be </a:t>
            </a:r>
            <a:r>
              <a:rPr lang="en-US" sz="2400" u="sng" dirty="0" smtClean="0">
                <a:solidFill>
                  <a:srgbClr val="0070C0"/>
                </a:solidFill>
              </a:rPr>
              <a:t>punished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99294" cy="1461247"/>
          </a:xfrm>
        </p:spPr>
        <p:txBody>
          <a:bodyPr/>
          <a:lstStyle/>
          <a:p>
            <a:r>
              <a:rPr lang="en-US" dirty="0" smtClean="0"/>
              <a:t>A Move to Radicalism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4191000"/>
            <a:ext cx="1847850" cy="2466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rds.yahoo.com/_ylt=A0PDoYC7DmhN1B8AaYGjzbkF/SIG=12dgllkt5/EXP=1298693947/**http%3a/www.kismeta.com/diGrasse/AquaImages/Agrapesho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218" y="4191000"/>
            <a:ext cx="2110154" cy="1300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99294" cy="1461247"/>
          </a:xfrm>
        </p:spPr>
        <p:txBody>
          <a:bodyPr/>
          <a:lstStyle/>
          <a:p>
            <a:r>
              <a:rPr lang="en-US" dirty="0" smtClean="0"/>
              <a:t>Reign of Terror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462" y="1676400"/>
            <a:ext cx="7331537" cy="5181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During the Reign of Terror (1793-1794), close to </a:t>
            </a:r>
            <a:r>
              <a:rPr lang="en-US" u="sng" dirty="0" smtClean="0">
                <a:solidFill>
                  <a:srgbClr val="0070C0"/>
                </a:solidFill>
              </a:rPr>
              <a:t>16,000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died on the </a:t>
            </a:r>
            <a:r>
              <a:rPr lang="en-US" u="sng" dirty="0" smtClean="0">
                <a:solidFill>
                  <a:srgbClr val="0070C0"/>
                </a:solidFill>
              </a:rPr>
              <a:t>guillotine</a:t>
            </a:r>
          </a:p>
          <a:p>
            <a:pPr lvl="1"/>
            <a:r>
              <a:rPr lang="en-US" sz="2200" dirty="0" smtClean="0"/>
              <a:t>Revolutionary </a:t>
            </a:r>
            <a:r>
              <a:rPr lang="en-US" sz="2200" u="sng" dirty="0" smtClean="0">
                <a:solidFill>
                  <a:srgbClr val="0070C0"/>
                </a:solidFill>
              </a:rPr>
              <a:t>courts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/>
              <a:t>prosecuted </a:t>
            </a:r>
            <a:r>
              <a:rPr lang="en-US" sz="2200" u="sng" dirty="0" smtClean="0">
                <a:solidFill>
                  <a:srgbClr val="0070C0"/>
                </a:solidFill>
              </a:rPr>
              <a:t>enemies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/>
              <a:t>of the revolution</a:t>
            </a:r>
          </a:p>
          <a:p>
            <a:pPr lvl="2"/>
            <a:r>
              <a:rPr lang="en-US" sz="2200" dirty="0" smtClean="0"/>
              <a:t>Lyon- </a:t>
            </a:r>
            <a:r>
              <a:rPr lang="en-US" sz="2200" u="sng" dirty="0" smtClean="0">
                <a:solidFill>
                  <a:srgbClr val="0070C0"/>
                </a:solidFill>
              </a:rPr>
              <a:t>1,880</a:t>
            </a:r>
            <a:r>
              <a:rPr lang="en-US" sz="2200" dirty="0" smtClean="0"/>
              <a:t> citizens died</a:t>
            </a:r>
          </a:p>
          <a:p>
            <a:pPr lvl="2"/>
            <a:r>
              <a:rPr lang="en-US" sz="2200" dirty="0" smtClean="0"/>
              <a:t>Nantes- </a:t>
            </a:r>
            <a:r>
              <a:rPr lang="en-US" sz="2200" u="sng" dirty="0" smtClean="0">
                <a:solidFill>
                  <a:srgbClr val="0070C0"/>
                </a:solidFill>
              </a:rPr>
              <a:t>sunk</a:t>
            </a:r>
            <a:r>
              <a:rPr lang="en-US" sz="2200" dirty="0" smtClean="0"/>
              <a:t> the people on </a:t>
            </a:r>
            <a:r>
              <a:rPr lang="en-US" sz="2200" u="sng" dirty="0" smtClean="0">
                <a:solidFill>
                  <a:srgbClr val="0070C0"/>
                </a:solidFill>
              </a:rPr>
              <a:t>barges</a:t>
            </a:r>
          </a:p>
          <a:p>
            <a:pPr lvl="3"/>
            <a:r>
              <a:rPr lang="en-US" sz="2200" dirty="0" smtClean="0"/>
              <a:t>About </a:t>
            </a:r>
            <a:r>
              <a:rPr lang="en-US" sz="2200" u="sng" dirty="0" smtClean="0">
                <a:solidFill>
                  <a:srgbClr val="0070C0"/>
                </a:solidFill>
              </a:rPr>
              <a:t>40,000</a:t>
            </a:r>
            <a:r>
              <a:rPr lang="en-US" sz="2200" dirty="0" smtClean="0"/>
              <a:t> died during this time</a:t>
            </a:r>
          </a:p>
          <a:p>
            <a:pPr lvl="1"/>
            <a:r>
              <a:rPr lang="en-US" sz="2200" dirty="0" smtClean="0"/>
              <a:t>When the guillotine was too </a:t>
            </a:r>
            <a:r>
              <a:rPr lang="en-US" sz="2200" u="sng" dirty="0" smtClean="0">
                <a:solidFill>
                  <a:srgbClr val="0070C0"/>
                </a:solidFill>
              </a:rPr>
              <a:t>slow</a:t>
            </a:r>
            <a:r>
              <a:rPr lang="en-US" sz="2200" dirty="0" smtClean="0"/>
              <a:t>, the </a:t>
            </a:r>
            <a:r>
              <a:rPr lang="en-US" sz="2200" u="sng" dirty="0" smtClean="0">
                <a:solidFill>
                  <a:srgbClr val="0070C0"/>
                </a:solidFill>
              </a:rPr>
              <a:t>grape shot </a:t>
            </a:r>
            <a:r>
              <a:rPr lang="en-US" sz="2200" dirty="0" smtClean="0"/>
              <a:t>was used to shoot condemned into open graves.</a:t>
            </a:r>
          </a:p>
          <a:p>
            <a:r>
              <a:rPr lang="en-US" dirty="0" smtClean="0"/>
              <a:t>The NC created a </a:t>
            </a:r>
            <a:r>
              <a:rPr lang="en-US" u="sng" dirty="0" smtClean="0">
                <a:solidFill>
                  <a:srgbClr val="0070C0"/>
                </a:solidFill>
              </a:rPr>
              <a:t>military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school </a:t>
            </a:r>
          </a:p>
          <a:p>
            <a:pPr lvl="1"/>
            <a:r>
              <a:rPr lang="en-US" sz="2200" dirty="0" smtClean="0"/>
              <a:t>Many of the young men </a:t>
            </a:r>
            <a:r>
              <a:rPr lang="en-US" sz="2200" u="sng" dirty="0" smtClean="0">
                <a:solidFill>
                  <a:srgbClr val="0070C0"/>
                </a:solidFill>
              </a:rPr>
              <a:t>resented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/>
              <a:t>them and </a:t>
            </a:r>
            <a:r>
              <a:rPr lang="en-US" sz="2200" u="sng" dirty="0" smtClean="0">
                <a:solidFill>
                  <a:srgbClr val="0070C0"/>
                </a:solidFill>
              </a:rPr>
              <a:t>fought</a:t>
            </a:r>
            <a:r>
              <a:rPr lang="en-US" sz="2200" dirty="0" smtClean="0"/>
              <a:t> against them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18" y="2286000"/>
            <a:ext cx="2110154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287" y="1752600"/>
            <a:ext cx="7351713" cy="4953000"/>
          </a:xfrm>
        </p:spPr>
        <p:txBody>
          <a:bodyPr>
            <a:noAutofit/>
          </a:bodyPr>
          <a:lstStyle/>
          <a:p>
            <a:r>
              <a:rPr lang="en-US" sz="2100" dirty="0" smtClean="0"/>
              <a:t>Dechristianization</a:t>
            </a:r>
          </a:p>
          <a:p>
            <a:pPr lvl="1"/>
            <a:r>
              <a:rPr lang="en-US" sz="2100" dirty="0" smtClean="0"/>
              <a:t>To maintain </a:t>
            </a:r>
            <a:r>
              <a:rPr lang="en-US" sz="2100" u="sng" dirty="0" smtClean="0">
                <a:solidFill>
                  <a:srgbClr val="0070C0"/>
                </a:solidFill>
              </a:rPr>
              <a:t>order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smtClean="0"/>
              <a:t>and create a </a:t>
            </a:r>
            <a:r>
              <a:rPr lang="en-US" sz="2100" u="sng" dirty="0" smtClean="0">
                <a:solidFill>
                  <a:srgbClr val="0070C0"/>
                </a:solidFill>
              </a:rPr>
              <a:t>Republic</a:t>
            </a:r>
            <a:r>
              <a:rPr lang="en-US" sz="2100" dirty="0" smtClean="0"/>
              <a:t> of </a:t>
            </a:r>
            <a:r>
              <a:rPr lang="en-US" sz="2100" u="sng" dirty="0" smtClean="0">
                <a:solidFill>
                  <a:srgbClr val="0070C0"/>
                </a:solidFill>
              </a:rPr>
              <a:t>Virtue</a:t>
            </a:r>
            <a:r>
              <a:rPr lang="en-US" sz="2100" dirty="0" smtClean="0"/>
              <a:t>, the Committee adopted a </a:t>
            </a:r>
            <a:r>
              <a:rPr lang="en-US" sz="2100" u="sng" dirty="0" smtClean="0">
                <a:solidFill>
                  <a:srgbClr val="0070C0"/>
                </a:solidFill>
              </a:rPr>
              <a:t>policy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smtClean="0"/>
              <a:t>of </a:t>
            </a:r>
            <a:r>
              <a:rPr lang="en-US" sz="2100" u="sng" dirty="0" smtClean="0">
                <a:solidFill>
                  <a:srgbClr val="0070C0"/>
                </a:solidFill>
              </a:rPr>
              <a:t>dechristianization</a:t>
            </a:r>
          </a:p>
          <a:p>
            <a:pPr lvl="2"/>
            <a:r>
              <a:rPr lang="en-US" sz="2100" dirty="0" smtClean="0"/>
              <a:t>Took “</a:t>
            </a:r>
            <a:r>
              <a:rPr lang="en-US" sz="2100" u="sng" dirty="0" smtClean="0">
                <a:solidFill>
                  <a:srgbClr val="0070C0"/>
                </a:solidFill>
              </a:rPr>
              <a:t>saint</a:t>
            </a:r>
            <a:r>
              <a:rPr lang="en-US" sz="2100" dirty="0" smtClean="0"/>
              <a:t>” out of </a:t>
            </a:r>
            <a:r>
              <a:rPr lang="en-US" sz="2100" u="sng" dirty="0" smtClean="0">
                <a:solidFill>
                  <a:srgbClr val="0070C0"/>
                </a:solidFill>
              </a:rPr>
              <a:t>street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smtClean="0"/>
              <a:t>names</a:t>
            </a:r>
          </a:p>
          <a:p>
            <a:pPr lvl="2"/>
            <a:r>
              <a:rPr lang="en-US" sz="2100" dirty="0" smtClean="0"/>
              <a:t>Cathedral of </a:t>
            </a:r>
            <a:r>
              <a:rPr lang="en-US" sz="2100" u="sng" dirty="0" smtClean="0">
                <a:solidFill>
                  <a:srgbClr val="0070C0"/>
                </a:solidFill>
              </a:rPr>
              <a:t>Notre Dame</a:t>
            </a:r>
            <a:r>
              <a:rPr lang="en-US" sz="2100" dirty="0" smtClean="0"/>
              <a:t> was rededicated as a “</a:t>
            </a:r>
            <a:r>
              <a:rPr lang="en-US" sz="2100" u="sng" dirty="0" smtClean="0">
                <a:solidFill>
                  <a:srgbClr val="0070C0"/>
                </a:solidFill>
              </a:rPr>
              <a:t>Temple of Reason</a:t>
            </a:r>
            <a:r>
              <a:rPr lang="en-US" sz="2100" dirty="0" smtClean="0"/>
              <a:t>”</a:t>
            </a:r>
          </a:p>
          <a:p>
            <a:pPr lvl="2"/>
            <a:r>
              <a:rPr lang="en-US" sz="2100" dirty="0" smtClean="0"/>
              <a:t>“</a:t>
            </a:r>
            <a:r>
              <a:rPr lang="en-US" sz="2100" u="sng" dirty="0" smtClean="0">
                <a:solidFill>
                  <a:srgbClr val="0070C0"/>
                </a:solidFill>
              </a:rPr>
              <a:t>Citizen</a:t>
            </a:r>
            <a:r>
              <a:rPr lang="en-US" sz="2100" dirty="0" smtClean="0"/>
              <a:t>” and “</a:t>
            </a:r>
            <a:r>
              <a:rPr lang="en-US" sz="2100" u="sng" dirty="0" smtClean="0">
                <a:solidFill>
                  <a:srgbClr val="0070C0"/>
                </a:solidFill>
              </a:rPr>
              <a:t>Citizeness</a:t>
            </a:r>
            <a:r>
              <a:rPr lang="en-US" sz="2100" dirty="0" smtClean="0"/>
              <a:t>” replaced Mr. and Mrs. </a:t>
            </a:r>
          </a:p>
          <a:p>
            <a:pPr lvl="2"/>
            <a:r>
              <a:rPr lang="en-US" sz="2100" dirty="0" smtClean="0"/>
              <a:t>New calendar- </a:t>
            </a:r>
            <a:r>
              <a:rPr lang="en-US" sz="2100" u="sng" dirty="0" smtClean="0">
                <a:solidFill>
                  <a:srgbClr val="0070C0"/>
                </a:solidFill>
              </a:rPr>
              <a:t>12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smtClean="0"/>
              <a:t>months, with </a:t>
            </a:r>
            <a:r>
              <a:rPr lang="en-US" sz="2100" u="sng" dirty="0" smtClean="0">
                <a:solidFill>
                  <a:srgbClr val="0070C0"/>
                </a:solidFill>
              </a:rPr>
              <a:t>3</a:t>
            </a:r>
            <a:r>
              <a:rPr lang="en-US" sz="2100" dirty="0" smtClean="0"/>
              <a:t> weeks of </a:t>
            </a:r>
            <a:r>
              <a:rPr lang="en-US" sz="2100" u="sng" dirty="0" smtClean="0">
                <a:solidFill>
                  <a:srgbClr val="0070C0"/>
                </a:solidFill>
              </a:rPr>
              <a:t>10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smtClean="0"/>
              <a:t>days</a:t>
            </a:r>
          </a:p>
          <a:p>
            <a:pPr lvl="3"/>
            <a:r>
              <a:rPr lang="en-US" sz="2100" u="sng" dirty="0" smtClean="0">
                <a:solidFill>
                  <a:srgbClr val="0070C0"/>
                </a:solidFill>
              </a:rPr>
              <a:t>10</a:t>
            </a:r>
            <a:r>
              <a:rPr lang="en-US" sz="2100" u="sng" baseline="30000" dirty="0" smtClean="0">
                <a:solidFill>
                  <a:srgbClr val="0070C0"/>
                </a:solidFill>
              </a:rPr>
              <a:t>th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smtClean="0"/>
              <a:t>day= day of </a:t>
            </a:r>
            <a:r>
              <a:rPr lang="en-US" sz="2100" u="sng" dirty="0" smtClean="0">
                <a:solidFill>
                  <a:srgbClr val="0070C0"/>
                </a:solidFill>
              </a:rPr>
              <a:t>rest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smtClean="0"/>
              <a:t>(No more </a:t>
            </a:r>
            <a:r>
              <a:rPr lang="en-US" sz="2100" u="sng" dirty="0" smtClean="0">
                <a:solidFill>
                  <a:srgbClr val="0070C0"/>
                </a:solidFill>
              </a:rPr>
              <a:t>Sundays</a:t>
            </a:r>
            <a:r>
              <a:rPr lang="en-US" sz="2100" dirty="0" smtClean="0"/>
              <a:t>)</a:t>
            </a:r>
          </a:p>
          <a:p>
            <a:pPr lvl="1"/>
            <a:r>
              <a:rPr lang="en-US" sz="2100" dirty="0" smtClean="0"/>
              <a:t>This policy made </a:t>
            </a:r>
            <a:r>
              <a:rPr lang="en-US" sz="2100" u="sng" dirty="0" smtClean="0">
                <a:solidFill>
                  <a:srgbClr val="0070C0"/>
                </a:solidFill>
              </a:rPr>
              <a:t>Catholics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smtClean="0"/>
              <a:t>new </a:t>
            </a:r>
            <a:r>
              <a:rPr lang="en-US" sz="2100" u="sng" dirty="0" smtClean="0">
                <a:solidFill>
                  <a:srgbClr val="0070C0"/>
                </a:solidFill>
              </a:rPr>
              <a:t>enemies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smtClean="0"/>
              <a:t>of the revolution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1792287" cy="2389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99294" cy="1461247"/>
          </a:xfrm>
        </p:spPr>
        <p:txBody>
          <a:bodyPr/>
          <a:lstStyle/>
          <a:p>
            <a:r>
              <a:rPr lang="en-US" dirty="0" smtClean="0"/>
              <a:t>Reign of Terror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0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99294" cy="1461247"/>
          </a:xfrm>
        </p:spPr>
        <p:txBody>
          <a:bodyPr/>
          <a:lstStyle/>
          <a:p>
            <a:r>
              <a:rPr lang="en-US" dirty="0" smtClean="0"/>
              <a:t>A Nation in 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76400"/>
            <a:ext cx="7467600" cy="5181600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/>
              <a:t>The Committee of Public Safety </a:t>
            </a:r>
            <a:r>
              <a:rPr lang="en-US" sz="4200" u="sng" dirty="0">
                <a:solidFill>
                  <a:srgbClr val="0070C0"/>
                </a:solidFill>
              </a:rPr>
              <a:t>decreed</a:t>
            </a:r>
            <a:r>
              <a:rPr lang="en-US" sz="4200" dirty="0">
                <a:solidFill>
                  <a:srgbClr val="0070C0"/>
                </a:solidFill>
              </a:rPr>
              <a:t> </a:t>
            </a:r>
            <a:r>
              <a:rPr lang="en-US" sz="4200" dirty="0"/>
              <a:t>a universal mobilization of the </a:t>
            </a:r>
            <a:r>
              <a:rPr lang="en-US" sz="4200" u="sng" dirty="0">
                <a:solidFill>
                  <a:srgbClr val="0070C0"/>
                </a:solidFill>
              </a:rPr>
              <a:t>nation</a:t>
            </a:r>
            <a:r>
              <a:rPr lang="en-US" sz="4200" dirty="0">
                <a:solidFill>
                  <a:srgbClr val="0070C0"/>
                </a:solidFill>
              </a:rPr>
              <a:t> </a:t>
            </a:r>
            <a:r>
              <a:rPr lang="en-US" sz="4200" dirty="0"/>
              <a:t>on Aug. 23, </a:t>
            </a:r>
            <a:r>
              <a:rPr lang="en-US" sz="4200" dirty="0" smtClean="0"/>
              <a:t>1793 </a:t>
            </a:r>
          </a:p>
          <a:p>
            <a:pPr lvl="1"/>
            <a:r>
              <a:rPr lang="en-US" sz="4200" dirty="0" smtClean="0"/>
              <a:t>By 1794, the French created an army of over </a:t>
            </a:r>
            <a:r>
              <a:rPr lang="en-US" sz="4200" u="sng" dirty="0" smtClean="0">
                <a:solidFill>
                  <a:srgbClr val="0070C0"/>
                </a:solidFill>
              </a:rPr>
              <a:t>one million </a:t>
            </a:r>
            <a:r>
              <a:rPr lang="en-US" sz="4200" dirty="0" smtClean="0"/>
              <a:t>people</a:t>
            </a:r>
          </a:p>
          <a:p>
            <a:pPr lvl="2"/>
            <a:r>
              <a:rPr lang="en-US" sz="4200" dirty="0" smtClean="0"/>
              <a:t>It pushed invading </a:t>
            </a:r>
            <a:r>
              <a:rPr lang="en-US" sz="4200" u="sng" dirty="0" smtClean="0">
                <a:solidFill>
                  <a:srgbClr val="0070C0"/>
                </a:solidFill>
              </a:rPr>
              <a:t>nations</a:t>
            </a:r>
            <a:r>
              <a:rPr lang="en-US" sz="4200" dirty="0" smtClean="0"/>
              <a:t> back</a:t>
            </a:r>
          </a:p>
          <a:p>
            <a:pPr lvl="2"/>
            <a:r>
              <a:rPr lang="en-US" sz="4200" dirty="0" smtClean="0"/>
              <a:t>It was a people’s </a:t>
            </a:r>
            <a:r>
              <a:rPr lang="en-US" sz="4200" u="sng" dirty="0" smtClean="0">
                <a:solidFill>
                  <a:srgbClr val="0070C0"/>
                </a:solidFill>
              </a:rPr>
              <a:t>army</a:t>
            </a:r>
            <a:r>
              <a:rPr lang="en-US" sz="4200" dirty="0" smtClean="0"/>
              <a:t> fighting a people’s </a:t>
            </a:r>
            <a:r>
              <a:rPr lang="en-US" sz="4200" u="sng" dirty="0" smtClean="0">
                <a:solidFill>
                  <a:srgbClr val="0070C0"/>
                </a:solidFill>
              </a:rPr>
              <a:t>war</a:t>
            </a:r>
            <a:r>
              <a:rPr lang="en-US" sz="4200" dirty="0" smtClean="0"/>
              <a:t> for a people’s </a:t>
            </a:r>
            <a:r>
              <a:rPr lang="en-US" sz="4200" u="sng" dirty="0" smtClean="0">
                <a:solidFill>
                  <a:srgbClr val="0070C0"/>
                </a:solidFill>
              </a:rPr>
              <a:t>gov’t</a:t>
            </a:r>
          </a:p>
          <a:p>
            <a:pPr lvl="0"/>
            <a:r>
              <a:rPr lang="en-US" sz="4200" dirty="0" smtClean="0"/>
              <a:t>Maximillien </a:t>
            </a:r>
            <a:r>
              <a:rPr lang="en-US" sz="4200" u="sng" dirty="0" smtClean="0">
                <a:solidFill>
                  <a:srgbClr val="0070C0"/>
                </a:solidFill>
              </a:rPr>
              <a:t>Robespierre</a:t>
            </a:r>
            <a:r>
              <a:rPr lang="en-US" sz="4200" dirty="0" smtClean="0">
                <a:solidFill>
                  <a:srgbClr val="0070C0"/>
                </a:solidFill>
              </a:rPr>
              <a:t> </a:t>
            </a:r>
            <a:r>
              <a:rPr lang="en-US" sz="4200" dirty="0" smtClean="0"/>
              <a:t>was a radical who stabilized the </a:t>
            </a:r>
            <a:r>
              <a:rPr lang="en-US" sz="4200" u="sng" dirty="0" smtClean="0">
                <a:solidFill>
                  <a:srgbClr val="0070C0"/>
                </a:solidFill>
              </a:rPr>
              <a:t>government</a:t>
            </a:r>
          </a:p>
          <a:p>
            <a:pPr lvl="1"/>
            <a:r>
              <a:rPr lang="en-US" sz="4200" dirty="0" smtClean="0"/>
              <a:t>He was </a:t>
            </a:r>
            <a:r>
              <a:rPr lang="en-US" sz="4200" u="sng" dirty="0" smtClean="0">
                <a:solidFill>
                  <a:srgbClr val="0070C0"/>
                </a:solidFill>
              </a:rPr>
              <a:t>obsessed</a:t>
            </a:r>
            <a:r>
              <a:rPr lang="en-US" sz="4200" dirty="0" smtClean="0"/>
              <a:t> with ridding France of its </a:t>
            </a:r>
            <a:r>
              <a:rPr lang="en-US" sz="4200" u="sng" dirty="0" smtClean="0">
                <a:solidFill>
                  <a:srgbClr val="0070C0"/>
                </a:solidFill>
              </a:rPr>
              <a:t>domestic</a:t>
            </a:r>
            <a:r>
              <a:rPr lang="en-US" sz="4200" dirty="0" smtClean="0">
                <a:solidFill>
                  <a:srgbClr val="0070C0"/>
                </a:solidFill>
              </a:rPr>
              <a:t> </a:t>
            </a:r>
            <a:r>
              <a:rPr lang="en-US" sz="4200" dirty="0" smtClean="0"/>
              <a:t>enemies</a:t>
            </a:r>
          </a:p>
          <a:p>
            <a:pPr lvl="2"/>
            <a:r>
              <a:rPr lang="en-US" sz="4200" dirty="0" smtClean="0"/>
              <a:t>Only then, could they have a Republic of Virtue</a:t>
            </a:r>
            <a:endParaRPr lang="en-US" sz="4200" dirty="0"/>
          </a:p>
          <a:p>
            <a:pPr lvl="1"/>
            <a:r>
              <a:rPr lang="en-US" sz="4200" dirty="0" smtClean="0"/>
              <a:t>He was </a:t>
            </a:r>
            <a:r>
              <a:rPr lang="en-US" sz="4200" u="sng" dirty="0" smtClean="0">
                <a:solidFill>
                  <a:srgbClr val="0070C0"/>
                </a:solidFill>
              </a:rPr>
              <a:t>beheaded</a:t>
            </a:r>
            <a:r>
              <a:rPr lang="en-US" sz="4200" dirty="0" smtClean="0">
                <a:solidFill>
                  <a:srgbClr val="0070C0"/>
                </a:solidFill>
              </a:rPr>
              <a:t> </a:t>
            </a:r>
            <a:r>
              <a:rPr lang="en-US" sz="4200" dirty="0" smtClean="0"/>
              <a:t>because many thought he was too </a:t>
            </a:r>
            <a:r>
              <a:rPr lang="en-US" sz="4200" u="sng" dirty="0" smtClean="0">
                <a:solidFill>
                  <a:srgbClr val="0070C0"/>
                </a:solidFill>
              </a:rPr>
              <a:t>powerful</a:t>
            </a:r>
            <a:r>
              <a:rPr lang="en-US" sz="4200" dirty="0" smtClean="0"/>
              <a:t>/</a:t>
            </a:r>
            <a:r>
              <a:rPr lang="en-US" sz="4200" u="sng" dirty="0" smtClean="0">
                <a:solidFill>
                  <a:srgbClr val="0070C0"/>
                </a:solidFill>
              </a:rPr>
              <a:t>radical</a:t>
            </a:r>
          </a:p>
          <a:p>
            <a:pPr lvl="2"/>
            <a:r>
              <a:rPr lang="en-US" sz="4200" dirty="0" smtClean="0"/>
              <a:t>Reign of Terror was </a:t>
            </a:r>
            <a:r>
              <a:rPr lang="en-US" sz="4200" u="sng" dirty="0" smtClean="0">
                <a:solidFill>
                  <a:srgbClr val="0070C0"/>
                </a:solidFill>
              </a:rPr>
              <a:t>ended</a:t>
            </a:r>
            <a:r>
              <a:rPr lang="en-US" sz="4200" dirty="0" smtClean="0">
                <a:solidFill>
                  <a:srgbClr val="0070C0"/>
                </a:solidFill>
              </a:rPr>
              <a:t> </a:t>
            </a:r>
            <a:r>
              <a:rPr lang="en-US" sz="4200" dirty="0" smtClean="0"/>
              <a:t>and</a:t>
            </a:r>
            <a:r>
              <a:rPr lang="en-US" sz="4200" dirty="0" smtClean="0">
                <a:solidFill>
                  <a:srgbClr val="0070C0"/>
                </a:solidFill>
              </a:rPr>
              <a:t> </a:t>
            </a:r>
            <a:r>
              <a:rPr lang="en-US" sz="4200" u="sng" dirty="0">
                <a:solidFill>
                  <a:srgbClr val="0070C0"/>
                </a:solidFill>
              </a:rPr>
              <a:t>Jacobins</a:t>
            </a:r>
            <a:r>
              <a:rPr lang="en-US" sz="4200" dirty="0">
                <a:solidFill>
                  <a:srgbClr val="0070C0"/>
                </a:solidFill>
              </a:rPr>
              <a:t> </a:t>
            </a:r>
            <a:r>
              <a:rPr lang="en-US" sz="4200" dirty="0"/>
              <a:t>lost power</a:t>
            </a:r>
          </a:p>
          <a:p>
            <a:pPr lvl="2"/>
            <a:endParaRPr lang="en-US" sz="3300" u="sng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http://rds.yahoo.com/_ylt=A0PDoS_gDWhNeDgAuFCjzbkF/SIG=135ml3rft/EXP=1298693728/**http%3a/upload.wikimedia.org/wikipedia/commons/a/a2/Arrestation_de_Robespier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1126"/>
            <a:ext cx="1828800" cy="22126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99294" cy="1461247"/>
          </a:xfrm>
        </p:spPr>
        <p:txBody>
          <a:bodyPr/>
          <a:lstStyle/>
          <a:p>
            <a:r>
              <a:rPr lang="en-US" dirty="0" smtClean="0"/>
              <a:t>The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7315200" cy="51816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A new </a:t>
            </a:r>
            <a:r>
              <a:rPr lang="en-US" sz="2400" u="sng" dirty="0" smtClean="0">
                <a:solidFill>
                  <a:srgbClr val="0070C0"/>
                </a:solidFill>
              </a:rPr>
              <a:t>constitution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was drafted with a desire for </a:t>
            </a:r>
            <a:r>
              <a:rPr lang="en-US" sz="2400" u="sng" dirty="0" smtClean="0">
                <a:solidFill>
                  <a:srgbClr val="0070C0"/>
                </a:solidFill>
              </a:rPr>
              <a:t>stability</a:t>
            </a:r>
            <a:endParaRPr lang="en-US" sz="2400" u="sng" dirty="0">
              <a:solidFill>
                <a:srgbClr val="0070C0"/>
              </a:solidFill>
            </a:endParaRPr>
          </a:p>
          <a:p>
            <a:pPr lvl="1"/>
            <a:r>
              <a:rPr lang="en-US" sz="2400" u="sng" dirty="0" smtClean="0">
                <a:solidFill>
                  <a:srgbClr val="0070C0"/>
                </a:solidFill>
              </a:rPr>
              <a:t>Constitution of 1795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established legislative assembly with </a:t>
            </a:r>
            <a:r>
              <a:rPr lang="en-US" sz="2400" u="sng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chambers</a:t>
            </a:r>
          </a:p>
          <a:p>
            <a:pPr lvl="2"/>
            <a:r>
              <a:rPr lang="en-US" sz="2400" dirty="0" smtClean="0"/>
              <a:t>Electors (</a:t>
            </a:r>
            <a:r>
              <a:rPr lang="en-US" sz="2400" u="sng" dirty="0" smtClean="0">
                <a:solidFill>
                  <a:srgbClr val="0070C0"/>
                </a:solidFill>
              </a:rPr>
              <a:t>voters</a:t>
            </a:r>
            <a:r>
              <a:rPr lang="en-US" sz="2400" dirty="0" smtClean="0"/>
              <a:t>) chose </a:t>
            </a:r>
            <a:r>
              <a:rPr lang="en-US" sz="2400" u="sng" dirty="0" smtClean="0">
                <a:solidFill>
                  <a:srgbClr val="0070C0"/>
                </a:solidFill>
              </a:rPr>
              <a:t>500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to the Council of </a:t>
            </a:r>
            <a:r>
              <a:rPr lang="en-US" sz="2400" u="sng" dirty="0" smtClean="0">
                <a:solidFill>
                  <a:srgbClr val="0070C0"/>
                </a:solidFill>
              </a:rPr>
              <a:t>500</a:t>
            </a:r>
          </a:p>
          <a:p>
            <a:pPr lvl="2"/>
            <a:r>
              <a:rPr lang="en-US" sz="2400" u="sng" dirty="0" smtClean="0">
                <a:solidFill>
                  <a:srgbClr val="0070C0"/>
                </a:solidFill>
              </a:rPr>
              <a:t>250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to the Council of </a:t>
            </a:r>
            <a:r>
              <a:rPr lang="en-US" sz="2400" u="sng" dirty="0" smtClean="0">
                <a:solidFill>
                  <a:srgbClr val="0070C0"/>
                </a:solidFill>
              </a:rPr>
              <a:t>Elders</a:t>
            </a:r>
          </a:p>
          <a:p>
            <a:pPr lvl="1"/>
            <a:r>
              <a:rPr lang="en-US" sz="2400" dirty="0" smtClean="0"/>
              <a:t>From a list given to the C. of </a:t>
            </a:r>
            <a:r>
              <a:rPr lang="en-US" sz="2400" u="sng" dirty="0" smtClean="0">
                <a:solidFill>
                  <a:srgbClr val="0070C0"/>
                </a:solidFill>
              </a:rPr>
              <a:t>Elders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from the C. of </a:t>
            </a:r>
            <a:r>
              <a:rPr lang="en-US" sz="2400" u="sng" dirty="0" smtClean="0">
                <a:solidFill>
                  <a:srgbClr val="0070C0"/>
                </a:solidFill>
              </a:rPr>
              <a:t>500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they chose </a:t>
            </a:r>
            <a:r>
              <a:rPr lang="en-US" sz="2400" u="sng" dirty="0" smtClean="0">
                <a:solidFill>
                  <a:srgbClr val="0070C0"/>
                </a:solidFill>
              </a:rPr>
              <a:t>5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people to serve in the </a:t>
            </a:r>
            <a:r>
              <a:rPr lang="en-US" sz="2400" u="sng" dirty="0" smtClean="0">
                <a:solidFill>
                  <a:srgbClr val="0070C0"/>
                </a:solidFill>
              </a:rPr>
              <a:t>Directory</a:t>
            </a:r>
            <a:r>
              <a:rPr lang="en-US" sz="2400" dirty="0" smtClean="0"/>
              <a:t> (</a:t>
            </a:r>
            <a:r>
              <a:rPr lang="en-US" sz="2400" u="sng" dirty="0" smtClean="0">
                <a:solidFill>
                  <a:srgbClr val="0070C0"/>
                </a:solidFill>
              </a:rPr>
              <a:t>executive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branch)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2514600" cy="1809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179</TotalTime>
  <Words>636</Words>
  <Application>Microsoft Office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</vt:lpstr>
      <vt:lpstr>PowerPoint Presentation</vt:lpstr>
      <vt:lpstr>Radical Revolution and Reaction</vt:lpstr>
      <vt:lpstr>Big Ideas</vt:lpstr>
      <vt:lpstr>A Move to Radicalism</vt:lpstr>
      <vt:lpstr>A Move to Radicalism</vt:lpstr>
      <vt:lpstr>Reign of Terror</vt:lpstr>
      <vt:lpstr>Reign of Terror</vt:lpstr>
      <vt:lpstr>A Nation in Arms</vt:lpstr>
      <vt:lpstr>The Directory</vt:lpstr>
      <vt:lpstr>The Directory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Radical Revolution and Reaction</dc:title>
  <dc:creator>afitzgerald</dc:creator>
  <cp:lastModifiedBy>Fitzgerald, Amy</cp:lastModifiedBy>
  <cp:revision>17</cp:revision>
  <dcterms:created xsi:type="dcterms:W3CDTF">2009-02-09T13:26:11Z</dcterms:created>
  <dcterms:modified xsi:type="dcterms:W3CDTF">2013-02-06T14:07:16Z</dcterms:modified>
</cp:coreProperties>
</file>