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2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55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-215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9AC1785D-E30F-3B45-A81C-CB54B0195012}" type="datetimeFigureOut">
              <a:rPr lang="en-US" smtClean="0"/>
              <a:t>10/15/15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D65E7506-0CBD-AC47-B403-24FE01392B0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1785D-E30F-3B45-A81C-CB54B0195012}" type="datetimeFigureOut">
              <a:rPr lang="en-US" smtClean="0"/>
              <a:t>10/15/15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E7506-0CBD-AC47-B403-24FE01392B0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1785D-E30F-3B45-A81C-CB54B0195012}" type="datetimeFigureOut">
              <a:rPr lang="en-US" smtClean="0"/>
              <a:t>10/15/15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E7506-0CBD-AC47-B403-24FE01392B0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1785D-E30F-3B45-A81C-CB54B0195012}" type="datetimeFigureOut">
              <a:rPr lang="en-US" smtClean="0"/>
              <a:t>10/15/15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E7506-0CBD-AC47-B403-24FE01392B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1785D-E30F-3B45-A81C-CB54B0195012}" type="datetimeFigureOut">
              <a:rPr lang="en-US" smtClean="0"/>
              <a:t>10/15/15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E7506-0CBD-AC47-B403-24FE01392B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1785D-E30F-3B45-A81C-CB54B0195012}" type="datetimeFigureOut">
              <a:rPr lang="en-US" smtClean="0"/>
              <a:t>10/15/15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E7506-0CBD-AC47-B403-24FE01392B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1785D-E30F-3B45-A81C-CB54B0195012}" type="datetimeFigureOut">
              <a:rPr lang="en-US" smtClean="0"/>
              <a:t>10/15/15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E7506-0CBD-AC47-B403-24FE01392B0B}" type="slidenum">
              <a:rPr lang="en-US" smtClean="0"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1785D-E30F-3B45-A81C-CB54B0195012}" type="datetimeFigureOut">
              <a:rPr lang="en-US" smtClean="0"/>
              <a:t>10/15/15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E7506-0CBD-AC47-B403-24FE01392B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1785D-E30F-3B45-A81C-CB54B0195012}" type="datetimeFigureOut">
              <a:rPr lang="en-US" smtClean="0"/>
              <a:t>10/15/15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E7506-0CBD-AC47-B403-24FE01392B0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1785D-E30F-3B45-A81C-CB54B0195012}" type="datetimeFigureOut">
              <a:rPr lang="en-US" smtClean="0"/>
              <a:t>10/15/15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E7506-0CBD-AC47-B403-24FE01392B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1785D-E30F-3B45-A81C-CB54B0195012}" type="datetimeFigureOut">
              <a:rPr lang="en-US" smtClean="0"/>
              <a:t>10/15/15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E7506-0CBD-AC47-B403-24FE01392B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1785D-E30F-3B45-A81C-CB54B0195012}" type="datetimeFigureOut">
              <a:rPr lang="en-US" smtClean="0"/>
              <a:t>10/15/15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E7506-0CBD-AC47-B403-24FE01392B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1785D-E30F-3B45-A81C-CB54B0195012}" type="datetimeFigureOut">
              <a:rPr lang="en-US" smtClean="0"/>
              <a:t>10/15/15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E7506-0CBD-AC47-B403-24FE01392B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9AC1785D-E30F-3B45-A81C-CB54B0195012}" type="datetimeFigureOut">
              <a:rPr lang="en-US" smtClean="0"/>
              <a:t>10/15/15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D65E7506-0CBD-AC47-B403-24FE01392B0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1785D-E30F-3B45-A81C-CB54B0195012}" type="datetimeFigureOut">
              <a:rPr lang="en-US" smtClean="0"/>
              <a:t>10/15/15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E7506-0CBD-AC47-B403-24FE01392B0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1785D-E30F-3B45-A81C-CB54B0195012}" type="datetimeFigureOut">
              <a:rPr lang="en-US" smtClean="0"/>
              <a:t>10/15/15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E7506-0CBD-AC47-B403-24FE01392B0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1785D-E30F-3B45-A81C-CB54B0195012}" type="datetimeFigureOut">
              <a:rPr lang="en-US" smtClean="0"/>
              <a:t>10/15/15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E7506-0CBD-AC47-B403-24FE01392B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1785D-E30F-3B45-A81C-CB54B0195012}" type="datetimeFigureOut">
              <a:rPr lang="en-US" smtClean="0"/>
              <a:t>10/15/15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E7506-0CBD-AC47-B403-24FE01392B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1785D-E30F-3B45-A81C-CB54B0195012}" type="datetimeFigureOut">
              <a:rPr lang="en-US" smtClean="0"/>
              <a:t>10/15/15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E7506-0CBD-AC47-B403-24FE01392B0B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1785D-E30F-3B45-A81C-CB54B0195012}" type="datetimeFigureOut">
              <a:rPr lang="en-US" smtClean="0"/>
              <a:t>10/15/15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E7506-0CBD-AC47-B403-24FE01392B0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6.png"/><Relationship Id="rId23" Type="http://schemas.openxmlformats.org/officeDocument/2006/relationships/image" Target="../media/image7.png"/><Relationship Id="rId24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9AC1785D-E30F-3B45-A81C-CB54B0195012}" type="datetimeFigureOut">
              <a:rPr lang="en-US" smtClean="0"/>
              <a:t>10/15/15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D65E7506-0CBD-AC47-B403-24FE01392B0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3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36750" y="2087033"/>
            <a:ext cx="6750050" cy="1914144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8000" dirty="0" smtClean="0">
                <a:latin typeface="Lucida Blackletter"/>
                <a:cs typeface="Lucida Blackletter"/>
              </a:rPr>
              <a:t>The Protestant Reformation</a:t>
            </a:r>
            <a:endParaRPr lang="en-US" sz="8000" dirty="0">
              <a:latin typeface="Lucida Blackletter"/>
              <a:cs typeface="Lucida Blackletter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93" b="96392" l="8494" r="89575">
                        <a14:foregroundMark x1="45560" y1="74742" x2="45560" y2="74742"/>
                        <a14:foregroundMark x1="44788" y1="36082" x2="44788" y2="36082"/>
                        <a14:foregroundMark x1="53282" y1="32990" x2="53282" y2="3299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82484" y="4102099"/>
            <a:ext cx="32893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688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334" y="503238"/>
            <a:ext cx="8561916" cy="868362"/>
          </a:xfrm>
        </p:spPr>
        <p:txBody>
          <a:bodyPr/>
          <a:lstStyle/>
          <a:p>
            <a:pPr algn="l"/>
            <a:r>
              <a:rPr lang="en-US" dirty="0" smtClean="0">
                <a:latin typeface="Lucida Blackletter"/>
                <a:cs typeface="Lucida Blackletter"/>
              </a:rPr>
              <a:t>Erasmus &amp; Christian Humanism</a:t>
            </a:r>
            <a:endParaRPr lang="en-US" dirty="0">
              <a:latin typeface="Lucida Blackletter"/>
              <a:cs typeface="Lucida Blacklett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6953250" cy="5132916"/>
          </a:xfrm>
        </p:spPr>
        <p:txBody>
          <a:bodyPr>
            <a:noAutofit/>
          </a:bodyPr>
          <a:lstStyle/>
          <a:p>
            <a:r>
              <a:rPr lang="en-US" sz="2000" dirty="0" smtClean="0"/>
              <a:t>Italian humanism spread to </a:t>
            </a:r>
            <a:r>
              <a:rPr lang="en-US" sz="2000" u="sng" dirty="0" smtClean="0"/>
              <a:t>Northern</a:t>
            </a:r>
            <a:r>
              <a:rPr lang="en-US" sz="2000" dirty="0" smtClean="0"/>
              <a:t> Europe</a:t>
            </a:r>
          </a:p>
          <a:p>
            <a:pPr lvl="1"/>
            <a:r>
              <a:rPr lang="en-US" sz="2000" dirty="0" smtClean="0"/>
              <a:t>Created </a:t>
            </a:r>
            <a:r>
              <a:rPr lang="en-US" sz="2000" b="1" u="sng" dirty="0" smtClean="0">
                <a:solidFill>
                  <a:srgbClr val="720808"/>
                </a:solidFill>
              </a:rPr>
              <a:t>Christian Humanism</a:t>
            </a:r>
          </a:p>
          <a:p>
            <a:pPr lvl="2"/>
            <a:r>
              <a:rPr lang="en-US" dirty="0" smtClean="0"/>
              <a:t>Believed </a:t>
            </a:r>
            <a:r>
              <a:rPr lang="en-US" dirty="0"/>
              <a:t>in the </a:t>
            </a:r>
            <a:r>
              <a:rPr lang="en-US" u="sng" dirty="0"/>
              <a:t>ability</a:t>
            </a:r>
            <a:r>
              <a:rPr lang="en-US" dirty="0"/>
              <a:t> of human beings to </a:t>
            </a:r>
            <a:r>
              <a:rPr lang="en-US" u="sng" dirty="0"/>
              <a:t>reason</a:t>
            </a:r>
            <a:r>
              <a:rPr lang="en-US" dirty="0"/>
              <a:t> and </a:t>
            </a:r>
            <a:r>
              <a:rPr lang="en-US" u="sng" dirty="0"/>
              <a:t>improve</a:t>
            </a:r>
            <a:r>
              <a:rPr lang="en-US" dirty="0"/>
              <a:t> </a:t>
            </a:r>
            <a:r>
              <a:rPr lang="en-US" dirty="0" smtClean="0"/>
              <a:t>themselves</a:t>
            </a:r>
          </a:p>
          <a:p>
            <a:pPr lvl="3"/>
            <a:r>
              <a:rPr lang="en-US" sz="2000" dirty="0" smtClean="0"/>
              <a:t>Goal: </a:t>
            </a:r>
            <a:r>
              <a:rPr lang="en-US" sz="2000" u="sng" dirty="0" smtClean="0"/>
              <a:t>reform</a:t>
            </a:r>
            <a:r>
              <a:rPr lang="en-US" sz="2000" dirty="0" smtClean="0"/>
              <a:t> the Catholic Church through inner </a:t>
            </a:r>
            <a:r>
              <a:rPr lang="en-US" sz="2000" u="sng" dirty="0" smtClean="0"/>
              <a:t>piety</a:t>
            </a:r>
            <a:r>
              <a:rPr lang="en-US" sz="2000" dirty="0" smtClean="0"/>
              <a:t> (religious feeling)</a:t>
            </a:r>
          </a:p>
          <a:p>
            <a:r>
              <a:rPr lang="en-US" sz="2000" dirty="0" smtClean="0"/>
              <a:t>The best known Christian Humanist=</a:t>
            </a:r>
            <a:r>
              <a:rPr lang="en-US" sz="2000" b="1" u="sng" dirty="0" smtClean="0">
                <a:solidFill>
                  <a:schemeClr val="accent1"/>
                </a:solidFill>
              </a:rPr>
              <a:t>Desiderius Erasmus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</a:rPr>
              <a:t>Developed </a:t>
            </a:r>
            <a:r>
              <a:rPr lang="en-US" sz="2000" dirty="0">
                <a:solidFill>
                  <a:srgbClr val="000000"/>
                </a:solidFill>
              </a:rPr>
              <a:t>what he </a:t>
            </a:r>
            <a:r>
              <a:rPr lang="en-US" sz="2000" dirty="0" smtClean="0">
                <a:solidFill>
                  <a:srgbClr val="000000"/>
                </a:solidFill>
              </a:rPr>
              <a:t>called </a:t>
            </a:r>
            <a:r>
              <a:rPr lang="ja-JP" altLang="en-US" sz="2000" dirty="0" smtClean="0">
                <a:solidFill>
                  <a:srgbClr val="000000"/>
                </a:solidFill>
              </a:rPr>
              <a:t>“</a:t>
            </a:r>
            <a:r>
              <a:rPr lang="en-US" sz="2000" dirty="0">
                <a:solidFill>
                  <a:srgbClr val="000000"/>
                </a:solidFill>
              </a:rPr>
              <a:t>the </a:t>
            </a:r>
            <a:r>
              <a:rPr lang="en-US" sz="2000" u="sng" dirty="0">
                <a:solidFill>
                  <a:srgbClr val="000000"/>
                </a:solidFill>
              </a:rPr>
              <a:t>philosophy</a:t>
            </a:r>
            <a:r>
              <a:rPr lang="en-US" sz="2000" dirty="0">
                <a:solidFill>
                  <a:srgbClr val="000000"/>
                </a:solidFill>
              </a:rPr>
              <a:t> of </a:t>
            </a:r>
            <a:r>
              <a:rPr lang="en-US" sz="2000" dirty="0" smtClean="0">
                <a:solidFill>
                  <a:srgbClr val="000000"/>
                </a:solidFill>
              </a:rPr>
              <a:t>Christ</a:t>
            </a:r>
            <a:r>
              <a:rPr lang="ja-JP" altLang="en-US" sz="2000" dirty="0" smtClean="0">
                <a:solidFill>
                  <a:srgbClr val="000000"/>
                </a:solidFill>
              </a:rPr>
              <a:t>”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Showed </a:t>
            </a:r>
            <a:r>
              <a:rPr lang="en-US" dirty="0">
                <a:solidFill>
                  <a:srgbClr val="000000"/>
                </a:solidFill>
              </a:rPr>
              <a:t>people how to live </a:t>
            </a:r>
            <a:r>
              <a:rPr lang="en-US" u="sng" dirty="0">
                <a:solidFill>
                  <a:srgbClr val="000000"/>
                </a:solidFill>
              </a:rPr>
              <a:t>good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lives daily rather </a:t>
            </a:r>
            <a:r>
              <a:rPr lang="en-US" dirty="0">
                <a:solidFill>
                  <a:srgbClr val="000000"/>
                </a:solidFill>
              </a:rPr>
              <a:t>than how to achieve </a:t>
            </a:r>
            <a:r>
              <a:rPr lang="en-US" u="sng" dirty="0" smtClean="0">
                <a:solidFill>
                  <a:srgbClr val="000000"/>
                </a:solidFill>
              </a:rPr>
              <a:t>salvation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Stressed </a:t>
            </a:r>
            <a:r>
              <a:rPr lang="en-US" dirty="0">
                <a:solidFill>
                  <a:srgbClr val="000000"/>
                </a:solidFill>
              </a:rPr>
              <a:t>inward piety, not external </a:t>
            </a:r>
            <a:r>
              <a:rPr lang="en-US" u="sng" dirty="0">
                <a:solidFill>
                  <a:srgbClr val="000000"/>
                </a:solidFill>
              </a:rPr>
              <a:t>observance</a:t>
            </a:r>
            <a:r>
              <a:rPr lang="en-US" dirty="0">
                <a:solidFill>
                  <a:srgbClr val="000000"/>
                </a:solidFill>
              </a:rPr>
              <a:t> of rules and </a:t>
            </a:r>
            <a:r>
              <a:rPr lang="en-US" dirty="0" smtClean="0">
                <a:solidFill>
                  <a:srgbClr val="000000"/>
                </a:solidFill>
              </a:rPr>
              <a:t>rituals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Wrote </a:t>
            </a:r>
            <a:r>
              <a:rPr lang="en-US" i="1" dirty="0" smtClean="0">
                <a:solidFill>
                  <a:srgbClr val="000000"/>
                </a:solidFill>
              </a:rPr>
              <a:t>The Praise of Folly</a:t>
            </a:r>
            <a:r>
              <a:rPr lang="en-US" dirty="0" smtClean="0">
                <a:solidFill>
                  <a:srgbClr val="000000"/>
                </a:solidFill>
              </a:rPr>
              <a:t>- criticized the </a:t>
            </a:r>
            <a:r>
              <a:rPr lang="en-US" u="sng" dirty="0" smtClean="0">
                <a:solidFill>
                  <a:srgbClr val="000000"/>
                </a:solidFill>
              </a:rPr>
              <a:t>monks</a:t>
            </a:r>
          </a:p>
          <a:p>
            <a:pPr lvl="2"/>
            <a:r>
              <a:rPr lang="ja-JP" altLang="en-US" dirty="0">
                <a:solidFill>
                  <a:srgbClr val="000000"/>
                </a:solidFill>
              </a:rPr>
              <a:t>“</a:t>
            </a:r>
            <a:r>
              <a:rPr lang="en-US" dirty="0">
                <a:solidFill>
                  <a:srgbClr val="000000"/>
                </a:solidFill>
              </a:rPr>
              <a:t>Erasmus laid the </a:t>
            </a:r>
            <a:r>
              <a:rPr lang="en-US" u="sng" dirty="0">
                <a:solidFill>
                  <a:srgbClr val="000000"/>
                </a:solidFill>
              </a:rPr>
              <a:t>egg</a:t>
            </a:r>
            <a:r>
              <a:rPr lang="en-US" dirty="0">
                <a:solidFill>
                  <a:srgbClr val="000000"/>
                </a:solidFill>
              </a:rPr>
              <a:t> that Luther </a:t>
            </a:r>
            <a:r>
              <a:rPr lang="en-US" u="sng" dirty="0">
                <a:solidFill>
                  <a:srgbClr val="000000"/>
                </a:solidFill>
              </a:rPr>
              <a:t>hatched</a:t>
            </a:r>
            <a:r>
              <a:rPr lang="en-US" dirty="0">
                <a:solidFill>
                  <a:srgbClr val="000000"/>
                </a:solidFill>
              </a:rPr>
              <a:t>.</a:t>
            </a:r>
            <a:r>
              <a:rPr lang="ja-JP" altLang="en-US" dirty="0">
                <a:solidFill>
                  <a:srgbClr val="000000"/>
                </a:solidFill>
              </a:rPr>
              <a:t>”</a:t>
            </a:r>
            <a:r>
              <a:rPr lang="en-US" dirty="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3250" y="2529416"/>
            <a:ext cx="2055722" cy="27209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05706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085" y="1399116"/>
            <a:ext cx="7006166" cy="5242983"/>
          </a:xfrm>
        </p:spPr>
        <p:txBody>
          <a:bodyPr>
            <a:noAutofit/>
          </a:bodyPr>
          <a:lstStyle/>
          <a:p>
            <a:r>
              <a:rPr lang="en-US" sz="2000" dirty="0" smtClean="0"/>
              <a:t>Many people were calling for </a:t>
            </a:r>
            <a:r>
              <a:rPr lang="en-US" sz="2000" u="sng" dirty="0" smtClean="0"/>
              <a:t>reform</a:t>
            </a:r>
            <a:r>
              <a:rPr lang="en-US" sz="2000" dirty="0" smtClean="0"/>
              <a:t> of the Church</a:t>
            </a:r>
          </a:p>
          <a:p>
            <a:pPr lvl="1"/>
            <a:r>
              <a:rPr lang="en-US" sz="2000" dirty="0" smtClean="0"/>
              <a:t>Uneducated priests didn’t understand the mass or how to achieve </a:t>
            </a:r>
            <a:r>
              <a:rPr lang="en-US" sz="2000" b="1" u="sng" dirty="0" smtClean="0">
                <a:solidFill>
                  <a:srgbClr val="860908"/>
                </a:solidFill>
              </a:rPr>
              <a:t>salvation</a:t>
            </a:r>
            <a:r>
              <a:rPr lang="en-US" sz="2000" dirty="0" smtClean="0">
                <a:solidFill>
                  <a:srgbClr val="860908"/>
                </a:solidFill>
              </a:rPr>
              <a:t> </a:t>
            </a:r>
            <a:r>
              <a:rPr lang="en-US" sz="2000" dirty="0" smtClean="0"/>
              <a:t>(acceptance into Heaven)</a:t>
            </a:r>
          </a:p>
          <a:p>
            <a:pPr lvl="2"/>
            <a:r>
              <a:rPr lang="en-US" b="1" u="sng" dirty="0" smtClean="0">
                <a:solidFill>
                  <a:srgbClr val="860908"/>
                </a:solidFill>
              </a:rPr>
              <a:t>Absenteeism</a:t>
            </a:r>
            <a:r>
              <a:rPr lang="en-US" dirty="0" smtClean="0"/>
              <a:t>- Many priests </a:t>
            </a:r>
            <a:r>
              <a:rPr lang="en-US" u="sng" dirty="0" smtClean="0"/>
              <a:t>neglected</a:t>
            </a:r>
            <a:r>
              <a:rPr lang="en-US" dirty="0" smtClean="0"/>
              <a:t> their parish because they didn’t live there.</a:t>
            </a:r>
          </a:p>
          <a:p>
            <a:pPr lvl="1"/>
            <a:r>
              <a:rPr lang="en-US" sz="2000" dirty="0" smtClean="0"/>
              <a:t>Wealthy bishops were more interested in making </a:t>
            </a:r>
            <a:r>
              <a:rPr lang="en-US" sz="2000" u="sng" dirty="0" smtClean="0"/>
              <a:t>money</a:t>
            </a:r>
          </a:p>
          <a:p>
            <a:pPr lvl="2"/>
            <a:r>
              <a:rPr lang="en-US" b="1" u="sng" dirty="0" smtClean="0">
                <a:solidFill>
                  <a:srgbClr val="860908"/>
                </a:solidFill>
              </a:rPr>
              <a:t>Simony</a:t>
            </a:r>
            <a:r>
              <a:rPr lang="en-US" dirty="0" smtClean="0"/>
              <a:t>- Accepting </a:t>
            </a:r>
            <a:r>
              <a:rPr lang="en-US" u="sng" dirty="0" smtClean="0"/>
              <a:t>bribes</a:t>
            </a:r>
            <a:r>
              <a:rPr lang="en-US" dirty="0" smtClean="0"/>
              <a:t> for Church offices</a:t>
            </a:r>
          </a:p>
          <a:p>
            <a:pPr lvl="1"/>
            <a:r>
              <a:rPr lang="en-US" sz="2000" b="1" u="sng" dirty="0" smtClean="0">
                <a:solidFill>
                  <a:srgbClr val="860908"/>
                </a:solidFill>
              </a:rPr>
              <a:t>Immoral Popes</a:t>
            </a:r>
          </a:p>
          <a:p>
            <a:pPr lvl="2"/>
            <a:r>
              <a:rPr lang="en-US" dirty="0" smtClean="0"/>
              <a:t>Alexander VI had a </a:t>
            </a:r>
            <a:r>
              <a:rPr lang="en-US" u="sng" dirty="0" smtClean="0"/>
              <a:t>mistress</a:t>
            </a:r>
            <a:r>
              <a:rPr lang="en-US" dirty="0" smtClean="0"/>
              <a:t> and </a:t>
            </a:r>
            <a:r>
              <a:rPr lang="en-US" u="sng" dirty="0" smtClean="0"/>
              <a:t>7</a:t>
            </a:r>
            <a:r>
              <a:rPr lang="en-US" dirty="0" smtClean="0"/>
              <a:t> children</a:t>
            </a:r>
          </a:p>
          <a:p>
            <a:pPr lvl="3"/>
            <a:r>
              <a:rPr lang="en-US" sz="1600" dirty="0" err="1" smtClean="0"/>
              <a:t>Cesare</a:t>
            </a:r>
            <a:r>
              <a:rPr lang="en-US" sz="1600" dirty="0" smtClean="0"/>
              <a:t> Borgia (son) inspiration for </a:t>
            </a:r>
            <a:r>
              <a:rPr lang="en-US" sz="1600" i="1" dirty="0" smtClean="0"/>
              <a:t>The Prince</a:t>
            </a:r>
          </a:p>
          <a:p>
            <a:pPr lvl="2"/>
            <a:r>
              <a:rPr lang="en-US" dirty="0" err="1" smtClean="0"/>
              <a:t>Sixtus</a:t>
            </a:r>
            <a:r>
              <a:rPr lang="en-US" dirty="0" smtClean="0"/>
              <a:t> planned to </a:t>
            </a:r>
            <a:r>
              <a:rPr lang="en-US" u="sng" dirty="0" smtClean="0"/>
              <a:t>assassinate</a:t>
            </a:r>
            <a:r>
              <a:rPr lang="en-US" dirty="0" smtClean="0"/>
              <a:t> Lorenzo de Medici</a:t>
            </a:r>
          </a:p>
          <a:p>
            <a:pPr lvl="1">
              <a:lnSpc>
                <a:spcPct val="86000"/>
              </a:lnSpc>
              <a:spcBef>
                <a:spcPct val="16000"/>
              </a:spcBef>
              <a:spcAft>
                <a:spcPct val="16000"/>
              </a:spcAft>
            </a:pPr>
            <a:r>
              <a:rPr lang="en-US" sz="2000" b="1" u="sng" dirty="0" smtClean="0">
                <a:solidFill>
                  <a:srgbClr val="860908"/>
                </a:solidFill>
              </a:rPr>
              <a:t>Nepotism</a:t>
            </a:r>
            <a:r>
              <a:rPr lang="en-US" sz="2000" dirty="0" smtClean="0">
                <a:solidFill>
                  <a:srgbClr val="000000"/>
                </a:solidFill>
              </a:rPr>
              <a:t>- give important jobs in the Church to </a:t>
            </a:r>
            <a:r>
              <a:rPr lang="en-US" sz="2000" u="sng" dirty="0" smtClean="0">
                <a:solidFill>
                  <a:srgbClr val="000000"/>
                </a:solidFill>
              </a:rPr>
              <a:t>relatives</a:t>
            </a:r>
          </a:p>
          <a:p>
            <a:pPr lvl="1">
              <a:lnSpc>
                <a:spcPct val="85000"/>
              </a:lnSpc>
              <a:spcBef>
                <a:spcPct val="15000"/>
              </a:spcBef>
              <a:spcAft>
                <a:spcPct val="15000"/>
              </a:spcAft>
            </a:pPr>
            <a:r>
              <a:rPr lang="en-US" sz="2000" b="1" u="sng" dirty="0">
                <a:solidFill>
                  <a:srgbClr val="860908"/>
                </a:solidFill>
              </a:rPr>
              <a:t>Selling indulgences</a:t>
            </a:r>
          </a:p>
          <a:p>
            <a:pPr lvl="2">
              <a:lnSpc>
                <a:spcPct val="85000"/>
              </a:lnSpc>
              <a:spcBef>
                <a:spcPct val="15000"/>
              </a:spcBef>
              <a:spcAft>
                <a:spcPct val="15000"/>
              </a:spcAft>
            </a:pPr>
            <a:r>
              <a:rPr lang="en-US" sz="1800" dirty="0" smtClean="0">
                <a:solidFill>
                  <a:srgbClr val="000000"/>
                </a:solidFill>
              </a:rPr>
              <a:t>A release </a:t>
            </a:r>
            <a:r>
              <a:rPr lang="en-US" sz="1800" dirty="0">
                <a:solidFill>
                  <a:srgbClr val="000000"/>
                </a:solidFill>
              </a:rPr>
              <a:t>from all or part of </a:t>
            </a:r>
            <a:r>
              <a:rPr lang="en-US" sz="1800" u="sng" dirty="0">
                <a:solidFill>
                  <a:srgbClr val="000000"/>
                </a:solidFill>
              </a:rPr>
              <a:t>punishment</a:t>
            </a:r>
            <a:r>
              <a:rPr lang="en-US" sz="1800" dirty="0">
                <a:solidFill>
                  <a:srgbClr val="000000"/>
                </a:solidFill>
              </a:rPr>
              <a:t> for </a:t>
            </a:r>
            <a:r>
              <a:rPr lang="en-US" sz="1800" dirty="0" smtClean="0">
                <a:solidFill>
                  <a:srgbClr val="000000"/>
                </a:solidFill>
              </a:rPr>
              <a:t>sins</a:t>
            </a:r>
          </a:p>
          <a:p>
            <a:pPr lvl="2">
              <a:lnSpc>
                <a:spcPct val="85000"/>
              </a:lnSpc>
              <a:spcBef>
                <a:spcPct val="15000"/>
              </a:spcBef>
              <a:spcAft>
                <a:spcPct val="15000"/>
              </a:spcAft>
            </a:pPr>
            <a:r>
              <a:rPr lang="en-US" sz="1800" dirty="0" smtClean="0">
                <a:solidFill>
                  <a:srgbClr val="000000"/>
                </a:solidFill>
              </a:rPr>
              <a:t>Using money to build </a:t>
            </a:r>
            <a:r>
              <a:rPr lang="en-US" sz="1800" u="sng" dirty="0" smtClean="0">
                <a:solidFill>
                  <a:srgbClr val="000000"/>
                </a:solidFill>
              </a:rPr>
              <a:t>St. Peter’s Basilica</a:t>
            </a:r>
            <a:r>
              <a:rPr lang="en-US" sz="1800" dirty="0" smtClean="0">
                <a:solidFill>
                  <a:srgbClr val="000000"/>
                </a:solidFill>
              </a:rPr>
              <a:t>, fund </a:t>
            </a:r>
            <a:r>
              <a:rPr lang="en-US" sz="1800" u="sng" dirty="0" smtClean="0">
                <a:solidFill>
                  <a:srgbClr val="000000"/>
                </a:solidFill>
              </a:rPr>
              <a:t>wars</a:t>
            </a:r>
            <a:r>
              <a:rPr lang="en-US" sz="1800" dirty="0" smtClean="0">
                <a:solidFill>
                  <a:srgbClr val="000000"/>
                </a:solidFill>
              </a:rPr>
              <a:t>, etc.</a:t>
            </a:r>
            <a:endParaRPr lang="en-US" sz="1800" dirty="0">
              <a:solidFill>
                <a:srgbClr val="000000"/>
              </a:solidFill>
            </a:endParaRPr>
          </a:p>
          <a:p>
            <a:pPr lvl="1">
              <a:lnSpc>
                <a:spcPct val="86000"/>
              </a:lnSpc>
              <a:spcBef>
                <a:spcPct val="16000"/>
              </a:spcBef>
              <a:spcAft>
                <a:spcPct val="16000"/>
              </a:spcAft>
            </a:pPr>
            <a:endParaRPr lang="en-US" dirty="0" smtClean="0">
              <a:solidFill>
                <a:srgbClr val="000000"/>
              </a:solidFill>
            </a:endParaRPr>
          </a:p>
          <a:p>
            <a:pPr lvl="2">
              <a:lnSpc>
                <a:spcPct val="86000"/>
              </a:lnSpc>
              <a:spcBef>
                <a:spcPct val="16000"/>
              </a:spcBef>
              <a:spcAft>
                <a:spcPct val="16000"/>
              </a:spcAft>
            </a:pPr>
            <a:endParaRPr lang="en-US" sz="2200" dirty="0">
              <a:solidFill>
                <a:srgbClr val="000000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96334" y="503238"/>
            <a:ext cx="8561916" cy="868362"/>
          </a:xfrm>
        </p:spPr>
        <p:txBody>
          <a:bodyPr/>
          <a:lstStyle/>
          <a:p>
            <a:pPr algn="l"/>
            <a:r>
              <a:rPr lang="en-US" dirty="0" smtClean="0">
                <a:latin typeface="Lucida Blackletter"/>
                <a:cs typeface="Lucida Blackletter"/>
              </a:rPr>
              <a:t>Corruption in the Church</a:t>
            </a:r>
            <a:endParaRPr lang="en-US" dirty="0">
              <a:latin typeface="Lucida Blackletter"/>
              <a:cs typeface="Lucida Blackletter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7033" y="4361510"/>
            <a:ext cx="1811866" cy="21641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7033" y="1703918"/>
            <a:ext cx="1811866" cy="23946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44502" y="2487082"/>
            <a:ext cx="529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>
                    <a:lumMod val="90000"/>
                    <a:lumOff val="10000"/>
                  </a:schemeClr>
                </a:solidFill>
              </a:rPr>
              <a:t>1</a:t>
            </a:r>
            <a:endParaRPr lang="en-US" dirty="0">
              <a:solidFill>
                <a:schemeClr val="accent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5669" y="3539066"/>
            <a:ext cx="529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>
                    <a:lumMod val="90000"/>
                    <a:lumOff val="10000"/>
                  </a:schemeClr>
                </a:solidFill>
              </a:rPr>
              <a:t>2</a:t>
            </a:r>
            <a:endParaRPr lang="en-US" dirty="0">
              <a:solidFill>
                <a:schemeClr val="accent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751" y="3913935"/>
            <a:ext cx="529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>
                    <a:lumMod val="90000"/>
                    <a:lumOff val="10000"/>
                  </a:schemeClr>
                </a:solidFill>
              </a:rPr>
              <a:t>3</a:t>
            </a:r>
            <a:endParaRPr lang="en-US" dirty="0">
              <a:solidFill>
                <a:schemeClr val="accent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336" y="5327649"/>
            <a:ext cx="529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>
                    <a:lumMod val="90000"/>
                    <a:lumOff val="10000"/>
                  </a:schemeClr>
                </a:solidFill>
              </a:rPr>
              <a:t>4</a:t>
            </a:r>
            <a:endParaRPr lang="en-US" dirty="0">
              <a:solidFill>
                <a:schemeClr val="accent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920" y="5700128"/>
            <a:ext cx="529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>
                    <a:lumMod val="90000"/>
                    <a:lumOff val="10000"/>
                  </a:schemeClr>
                </a:solidFill>
              </a:rPr>
              <a:t>5</a:t>
            </a:r>
            <a:endParaRPr lang="en-US" dirty="0">
              <a:solidFill>
                <a:schemeClr val="accent2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619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74086" y="1399116"/>
            <a:ext cx="6455832" cy="5242983"/>
          </a:xfrm>
          <a:prstGeom prst="rect">
            <a:avLst/>
          </a:prstGeom>
        </p:spPr>
        <p:txBody>
          <a:bodyPr>
            <a:normAutofit/>
          </a:bodyPr>
          <a:lstStyle>
            <a:lvl1pPr marL="463550" indent="-463550" algn="l" defTabSz="914400" rtl="0" eaLnBrk="1" latinLnBrk="0" hangingPunct="1">
              <a:spcBef>
                <a:spcPts val="2000"/>
              </a:spcBef>
              <a:buSzPct val="9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3"/>
              </a:buBlip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5713" indent="-341313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7025" indent="-341313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8338" indent="-341313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90763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25725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4"/>
              </a:buBlip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0213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3113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3"/>
              </a:buBlip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Bef>
                <a:spcPct val="15000"/>
              </a:spcBef>
              <a:spcAft>
                <a:spcPct val="15000"/>
              </a:spcAft>
            </a:pPr>
            <a:r>
              <a:rPr lang="en-US" b="1" u="sng" dirty="0" smtClean="0">
                <a:solidFill>
                  <a:srgbClr val="860908"/>
                </a:solidFill>
              </a:rPr>
              <a:t>Martin Luther </a:t>
            </a:r>
            <a:r>
              <a:rPr lang="en-US" dirty="0" smtClean="0">
                <a:solidFill>
                  <a:srgbClr val="000000"/>
                </a:solidFill>
              </a:rPr>
              <a:t>was a </a:t>
            </a:r>
            <a:r>
              <a:rPr lang="en-US" u="sng" dirty="0" smtClean="0">
                <a:solidFill>
                  <a:srgbClr val="000000"/>
                </a:solidFill>
              </a:rPr>
              <a:t>monk</a:t>
            </a:r>
            <a:r>
              <a:rPr lang="en-US" dirty="0" smtClean="0">
                <a:solidFill>
                  <a:srgbClr val="000000"/>
                </a:solidFill>
              </a:rPr>
              <a:t> and professor at the University of Wittenberg</a:t>
            </a:r>
          </a:p>
          <a:p>
            <a:pPr lvl="1">
              <a:lnSpc>
                <a:spcPct val="85000"/>
              </a:lnSpc>
              <a:spcBef>
                <a:spcPct val="15000"/>
              </a:spcBef>
              <a:spcAft>
                <a:spcPct val="15000"/>
              </a:spcAft>
            </a:pPr>
            <a:r>
              <a:rPr lang="en-US" dirty="0" smtClean="0">
                <a:solidFill>
                  <a:srgbClr val="000000"/>
                </a:solidFill>
              </a:rPr>
              <a:t>Through his study of the </a:t>
            </a:r>
            <a:r>
              <a:rPr lang="en-US" u="sng" dirty="0" smtClean="0">
                <a:solidFill>
                  <a:srgbClr val="000000"/>
                </a:solidFill>
              </a:rPr>
              <a:t>Bible</a:t>
            </a:r>
            <a:r>
              <a:rPr lang="en-US" dirty="0" smtClean="0">
                <a:solidFill>
                  <a:srgbClr val="000000"/>
                </a:solidFill>
              </a:rPr>
              <a:t>, he came to believe that </a:t>
            </a:r>
            <a:r>
              <a:rPr lang="en-US" u="sng" dirty="0" smtClean="0">
                <a:solidFill>
                  <a:srgbClr val="000000"/>
                </a:solidFill>
              </a:rPr>
              <a:t>faith alone </a:t>
            </a:r>
            <a:r>
              <a:rPr lang="en-US" dirty="0" smtClean="0">
                <a:solidFill>
                  <a:srgbClr val="000000"/>
                </a:solidFill>
              </a:rPr>
              <a:t>was needed for salvation (Catholics believe in faith and good works)</a:t>
            </a:r>
          </a:p>
          <a:p>
            <a:pPr lvl="2">
              <a:lnSpc>
                <a:spcPct val="85000"/>
              </a:lnSpc>
              <a:spcBef>
                <a:spcPct val="15000"/>
              </a:spcBef>
              <a:spcAft>
                <a:spcPct val="15000"/>
              </a:spcAft>
            </a:pPr>
            <a:r>
              <a:rPr lang="en-US" dirty="0" smtClean="0">
                <a:solidFill>
                  <a:srgbClr val="000000"/>
                </a:solidFill>
              </a:rPr>
              <a:t>God is </a:t>
            </a:r>
            <a:r>
              <a:rPr lang="en-US" u="sng" dirty="0" smtClean="0">
                <a:solidFill>
                  <a:srgbClr val="000000"/>
                </a:solidFill>
              </a:rPr>
              <a:t>merciful</a:t>
            </a:r>
            <a:r>
              <a:rPr lang="en-US" dirty="0" smtClean="0">
                <a:solidFill>
                  <a:srgbClr val="000000"/>
                </a:solidFill>
              </a:rPr>
              <a:t>, so he forgives </a:t>
            </a:r>
            <a:r>
              <a:rPr lang="en-US" u="sng" dirty="0" smtClean="0">
                <a:solidFill>
                  <a:srgbClr val="000000"/>
                </a:solidFill>
              </a:rPr>
              <a:t>sins</a:t>
            </a:r>
          </a:p>
          <a:p>
            <a:pPr lvl="2">
              <a:lnSpc>
                <a:spcPct val="85000"/>
              </a:lnSpc>
              <a:spcBef>
                <a:spcPct val="15000"/>
              </a:spcBef>
              <a:spcAft>
                <a:spcPct val="15000"/>
              </a:spcAft>
            </a:pPr>
            <a:r>
              <a:rPr lang="en-US" dirty="0" smtClean="0">
                <a:solidFill>
                  <a:srgbClr val="000000"/>
                </a:solidFill>
              </a:rPr>
              <a:t>Believed selling </a:t>
            </a:r>
            <a:r>
              <a:rPr lang="en-US" u="sng" dirty="0" smtClean="0">
                <a:solidFill>
                  <a:srgbClr val="000000"/>
                </a:solidFill>
              </a:rPr>
              <a:t>indulgences</a:t>
            </a:r>
            <a:r>
              <a:rPr lang="en-US" dirty="0" smtClean="0">
                <a:solidFill>
                  <a:srgbClr val="000000"/>
                </a:solidFill>
              </a:rPr>
              <a:t> harmed people’s chance at salvation</a:t>
            </a:r>
          </a:p>
          <a:p>
            <a:pPr lvl="1">
              <a:lnSpc>
                <a:spcPct val="85000"/>
              </a:lnSpc>
              <a:spcBef>
                <a:spcPct val="15000"/>
              </a:spcBef>
              <a:spcAft>
                <a:spcPct val="15000"/>
              </a:spcAft>
            </a:pPr>
            <a:r>
              <a:rPr lang="en-US" dirty="0" smtClean="0">
                <a:solidFill>
                  <a:srgbClr val="000000"/>
                </a:solidFill>
              </a:rPr>
              <a:t>Wrote the </a:t>
            </a:r>
            <a:r>
              <a:rPr lang="en-US" sz="2800" b="1" u="sng" dirty="0" smtClean="0">
                <a:solidFill>
                  <a:srgbClr val="860908"/>
                </a:solidFill>
              </a:rPr>
              <a:t>95 Theses</a:t>
            </a:r>
            <a:endParaRPr lang="en-US" b="1" u="sng" dirty="0" smtClean="0">
              <a:solidFill>
                <a:srgbClr val="860908"/>
              </a:solidFill>
            </a:endParaRPr>
          </a:p>
          <a:p>
            <a:pPr lvl="2">
              <a:lnSpc>
                <a:spcPct val="85000"/>
              </a:lnSpc>
              <a:spcBef>
                <a:spcPct val="15000"/>
              </a:spcBef>
              <a:spcAft>
                <a:spcPct val="15000"/>
              </a:spcAft>
            </a:pPr>
            <a:r>
              <a:rPr lang="en-US" dirty="0" smtClean="0">
                <a:solidFill>
                  <a:srgbClr val="000000"/>
                </a:solidFill>
              </a:rPr>
              <a:t>Nailed it to the door of the Wittenberg Chapel on </a:t>
            </a:r>
            <a:r>
              <a:rPr lang="en-US" b="1" u="sng" dirty="0" smtClean="0">
                <a:solidFill>
                  <a:srgbClr val="860908"/>
                </a:solidFill>
              </a:rPr>
              <a:t>October 31, 1517</a:t>
            </a:r>
          </a:p>
          <a:p>
            <a:pPr lvl="2">
              <a:lnSpc>
                <a:spcPct val="85000"/>
              </a:lnSpc>
              <a:spcBef>
                <a:spcPct val="15000"/>
              </a:spcBef>
              <a:spcAft>
                <a:spcPct val="15000"/>
              </a:spcAft>
            </a:pPr>
            <a:r>
              <a:rPr lang="en-US" dirty="0" smtClean="0">
                <a:solidFill>
                  <a:srgbClr val="000000"/>
                </a:solidFill>
              </a:rPr>
              <a:t>Thousands of </a:t>
            </a:r>
            <a:r>
              <a:rPr lang="en-US" u="sng" dirty="0" smtClean="0">
                <a:solidFill>
                  <a:srgbClr val="000000"/>
                </a:solidFill>
              </a:rPr>
              <a:t>copies</a:t>
            </a:r>
            <a:r>
              <a:rPr lang="en-US" dirty="0" smtClean="0">
                <a:solidFill>
                  <a:srgbClr val="000000"/>
                </a:solidFill>
              </a:rPr>
              <a:t> were </a:t>
            </a:r>
            <a:r>
              <a:rPr lang="en-US" u="sng" dirty="0" smtClean="0">
                <a:solidFill>
                  <a:srgbClr val="000000"/>
                </a:solidFill>
              </a:rPr>
              <a:t>printed</a:t>
            </a:r>
          </a:p>
          <a:p>
            <a:pPr lvl="3">
              <a:lnSpc>
                <a:spcPct val="85000"/>
              </a:lnSpc>
              <a:spcBef>
                <a:spcPct val="15000"/>
              </a:spcBef>
              <a:spcAft>
                <a:spcPct val="15000"/>
              </a:spcAft>
            </a:pPr>
            <a:r>
              <a:rPr lang="en-US" dirty="0" smtClean="0">
                <a:solidFill>
                  <a:srgbClr val="000000"/>
                </a:solidFill>
              </a:rPr>
              <a:t>Exposed the </a:t>
            </a:r>
            <a:r>
              <a:rPr lang="en-US" u="sng" dirty="0" smtClean="0">
                <a:solidFill>
                  <a:srgbClr val="000000"/>
                </a:solidFill>
              </a:rPr>
              <a:t>corruption</a:t>
            </a:r>
            <a:r>
              <a:rPr lang="en-US" dirty="0" smtClean="0">
                <a:solidFill>
                  <a:srgbClr val="000000"/>
                </a:solidFill>
              </a:rPr>
              <a:t> of the Church</a:t>
            </a:r>
          </a:p>
          <a:p>
            <a:pPr lvl="2">
              <a:lnSpc>
                <a:spcPct val="85000"/>
              </a:lnSpc>
              <a:spcBef>
                <a:spcPct val="15000"/>
              </a:spcBef>
              <a:spcAft>
                <a:spcPct val="15000"/>
              </a:spcAft>
            </a:pPr>
            <a:endParaRPr lang="en-US" dirty="0" smtClean="0">
              <a:solidFill>
                <a:srgbClr val="000000"/>
              </a:solidFill>
            </a:endParaRPr>
          </a:p>
          <a:p>
            <a:pPr lvl="1">
              <a:lnSpc>
                <a:spcPct val="85000"/>
              </a:lnSpc>
              <a:spcBef>
                <a:spcPct val="15000"/>
              </a:spcBef>
              <a:spcAft>
                <a:spcPct val="1500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96334" y="503238"/>
            <a:ext cx="8561916" cy="8683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latin typeface="Lucida Blackletter"/>
                <a:cs typeface="Lucida Blackletter"/>
              </a:rPr>
              <a:t>Martin Luther</a:t>
            </a:r>
            <a:endParaRPr lang="en-US" dirty="0">
              <a:latin typeface="Lucida Blackletter"/>
              <a:cs typeface="Lucida Blackletter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2624" y="3488265"/>
            <a:ext cx="1825626" cy="28998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32624" y="624416"/>
            <a:ext cx="1825626" cy="24341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11814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298873"/>
            <a:ext cx="6196540" cy="540808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Ideas of Luther</a:t>
            </a:r>
          </a:p>
          <a:p>
            <a:pPr lvl="1"/>
            <a:r>
              <a:rPr lang="en-US" u="sng" dirty="0" smtClean="0"/>
              <a:t>Purgatory</a:t>
            </a:r>
            <a:r>
              <a:rPr lang="en-US" dirty="0" smtClean="0"/>
              <a:t> was a false doctrine</a:t>
            </a:r>
          </a:p>
          <a:p>
            <a:pPr lvl="1"/>
            <a:r>
              <a:rPr lang="en-US" dirty="0" smtClean="0"/>
              <a:t>Salvation was through </a:t>
            </a:r>
            <a:r>
              <a:rPr lang="en-US" u="sng" dirty="0" smtClean="0"/>
              <a:t>faith alone</a:t>
            </a:r>
          </a:p>
          <a:p>
            <a:pPr lvl="1"/>
            <a:r>
              <a:rPr lang="en-US" dirty="0" smtClean="0"/>
              <a:t>The </a:t>
            </a:r>
            <a:r>
              <a:rPr lang="en-US" u="sng" dirty="0" smtClean="0"/>
              <a:t>Bible</a:t>
            </a:r>
            <a:r>
              <a:rPr lang="en-US" dirty="0" smtClean="0"/>
              <a:t> alone should be the </a:t>
            </a:r>
            <a:r>
              <a:rPr lang="en-US" u="sng" dirty="0" smtClean="0"/>
              <a:t>final</a:t>
            </a:r>
            <a:r>
              <a:rPr lang="en-US" dirty="0" smtClean="0"/>
              <a:t> authority for truth</a:t>
            </a:r>
          </a:p>
          <a:p>
            <a:pPr lvl="1"/>
            <a:r>
              <a:rPr lang="en-US" u="sng" dirty="0" smtClean="0"/>
              <a:t>Baptism</a:t>
            </a:r>
            <a:r>
              <a:rPr lang="en-US" dirty="0" smtClean="0"/>
              <a:t> and </a:t>
            </a:r>
            <a:r>
              <a:rPr lang="en-US" u="sng" dirty="0" smtClean="0"/>
              <a:t>Eucharist</a:t>
            </a:r>
            <a:r>
              <a:rPr lang="en-US" dirty="0" smtClean="0"/>
              <a:t> are only valid sacraments</a:t>
            </a:r>
          </a:p>
          <a:p>
            <a:pPr lvl="2"/>
            <a:r>
              <a:rPr lang="en-US" dirty="0" smtClean="0"/>
              <a:t>Only ones with </a:t>
            </a:r>
            <a:r>
              <a:rPr lang="en-US" u="sng" dirty="0" smtClean="0"/>
              <a:t>scriptural</a:t>
            </a:r>
            <a:r>
              <a:rPr lang="en-US" dirty="0" smtClean="0"/>
              <a:t> support</a:t>
            </a:r>
          </a:p>
          <a:p>
            <a:pPr lvl="1"/>
            <a:r>
              <a:rPr lang="en-US" dirty="0" smtClean="0"/>
              <a:t>Eucharist is not a </a:t>
            </a:r>
            <a:r>
              <a:rPr lang="en-US" u="sng" dirty="0" smtClean="0"/>
              <a:t>transformation</a:t>
            </a:r>
            <a:r>
              <a:rPr lang="en-US" dirty="0" smtClean="0"/>
              <a:t> of bread and wine into body and blood of Christ</a:t>
            </a:r>
          </a:p>
          <a:p>
            <a:pPr lvl="2"/>
            <a:r>
              <a:rPr lang="en-US" dirty="0" smtClean="0"/>
              <a:t>Christ is just </a:t>
            </a:r>
            <a:r>
              <a:rPr lang="en-US" u="sng" dirty="0" smtClean="0"/>
              <a:t>present</a:t>
            </a:r>
            <a:r>
              <a:rPr lang="en-US" dirty="0" smtClean="0"/>
              <a:t> through it</a:t>
            </a:r>
          </a:p>
          <a:p>
            <a:r>
              <a:rPr lang="en-US" sz="2200" dirty="0"/>
              <a:t>1520- Luther wanted the </a:t>
            </a:r>
            <a:r>
              <a:rPr lang="en-US" sz="2200" u="sng" dirty="0"/>
              <a:t>German</a:t>
            </a:r>
            <a:r>
              <a:rPr lang="en-US" sz="2200" dirty="0"/>
              <a:t> princes to overthrow the </a:t>
            </a:r>
            <a:r>
              <a:rPr lang="en-US" sz="2200" u="sng" dirty="0"/>
              <a:t>papacy</a:t>
            </a:r>
            <a:r>
              <a:rPr lang="en-US" sz="2200" dirty="0"/>
              <a:t>, to make a </a:t>
            </a:r>
            <a:r>
              <a:rPr lang="en-US" sz="2200" u="sng" dirty="0"/>
              <a:t>reformed</a:t>
            </a:r>
            <a:r>
              <a:rPr lang="en-US" sz="2200" dirty="0"/>
              <a:t> German </a:t>
            </a:r>
            <a:r>
              <a:rPr lang="en-US" sz="2200" dirty="0" smtClean="0"/>
              <a:t>church, using his ideas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96334" y="503238"/>
            <a:ext cx="8561916" cy="8683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latin typeface="Lucida Blackletter"/>
                <a:cs typeface="Lucida Blackletter"/>
              </a:rPr>
              <a:t>Martin Luther</a:t>
            </a:r>
            <a:endParaRPr lang="en-US" dirty="0">
              <a:latin typeface="Lucida Blackletter"/>
              <a:cs typeface="Lucida Blackletter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6541" y="1598084"/>
            <a:ext cx="2778125" cy="18520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1167" y="4002915"/>
            <a:ext cx="2402416" cy="21396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3776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5766"/>
            <a:ext cx="8993715" cy="5486400"/>
          </a:xfrm>
        </p:spPr>
        <p:txBody>
          <a:bodyPr/>
          <a:lstStyle/>
          <a:p>
            <a:r>
              <a:rPr lang="en-US" dirty="0" smtClean="0"/>
              <a:t>1521- Luther was </a:t>
            </a:r>
            <a:r>
              <a:rPr lang="en-US" u="sng" dirty="0" smtClean="0"/>
              <a:t>excommunicated</a:t>
            </a:r>
          </a:p>
          <a:p>
            <a:pPr lvl="1"/>
            <a:r>
              <a:rPr lang="en-US" dirty="0" smtClean="0"/>
              <a:t>Summoned to appear before the </a:t>
            </a:r>
            <a:r>
              <a:rPr lang="en-US" u="sng" dirty="0" smtClean="0"/>
              <a:t>imperial diet</a:t>
            </a:r>
          </a:p>
          <a:p>
            <a:pPr lvl="2"/>
            <a:r>
              <a:rPr lang="en-US" u="sng" dirty="0" smtClean="0"/>
              <a:t>Charles V</a:t>
            </a:r>
            <a:r>
              <a:rPr lang="en-US" dirty="0" smtClean="0"/>
              <a:t> tried to get him to </a:t>
            </a:r>
            <a:r>
              <a:rPr lang="en-US" u="sng" dirty="0" smtClean="0"/>
              <a:t>change</a:t>
            </a:r>
            <a:r>
              <a:rPr lang="en-US" dirty="0" smtClean="0"/>
              <a:t> his ideas</a:t>
            </a:r>
          </a:p>
          <a:p>
            <a:pPr lvl="2"/>
            <a:r>
              <a:rPr lang="en-US" dirty="0" smtClean="0"/>
              <a:t>Luther </a:t>
            </a:r>
            <a:r>
              <a:rPr lang="en-US" u="sng" dirty="0" smtClean="0"/>
              <a:t>refused</a:t>
            </a:r>
            <a:r>
              <a:rPr lang="en-US" dirty="0" smtClean="0"/>
              <a:t> (it went against his better </a:t>
            </a:r>
            <a:r>
              <a:rPr lang="en-US" u="sng" dirty="0" smtClean="0"/>
              <a:t>conscience</a:t>
            </a:r>
            <a:r>
              <a:rPr lang="en-US" dirty="0" smtClean="0"/>
              <a:t>)</a:t>
            </a:r>
          </a:p>
          <a:p>
            <a:r>
              <a:rPr lang="en-US" b="1" dirty="0" smtClean="0">
                <a:solidFill>
                  <a:srgbClr val="860908"/>
                </a:solidFill>
              </a:rPr>
              <a:t>Edict of Worms</a:t>
            </a:r>
          </a:p>
          <a:p>
            <a:pPr lvl="1"/>
            <a:r>
              <a:rPr lang="en-US" dirty="0" smtClean="0"/>
              <a:t>Luther was an </a:t>
            </a:r>
            <a:r>
              <a:rPr lang="en-US" u="sng" dirty="0" smtClean="0"/>
              <a:t>outlaw</a:t>
            </a:r>
            <a:r>
              <a:rPr lang="en-US" dirty="0" smtClean="0"/>
              <a:t> in the empire</a:t>
            </a:r>
          </a:p>
          <a:p>
            <a:pPr lvl="2"/>
            <a:r>
              <a:rPr lang="en-US" dirty="0" smtClean="0"/>
              <a:t>All books to be </a:t>
            </a:r>
            <a:r>
              <a:rPr lang="en-US" u="sng" dirty="0" smtClean="0"/>
              <a:t>burned</a:t>
            </a:r>
            <a:r>
              <a:rPr lang="en-US" dirty="0" smtClean="0"/>
              <a:t> and he was to be delivered to Emperor</a:t>
            </a:r>
          </a:p>
          <a:p>
            <a:pPr lvl="2"/>
            <a:r>
              <a:rPr lang="en-US" dirty="0"/>
              <a:t>Luther went into </a:t>
            </a:r>
            <a:r>
              <a:rPr lang="en-US" u="sng" dirty="0"/>
              <a:t>hiding</a:t>
            </a:r>
            <a:r>
              <a:rPr lang="en-US" dirty="0"/>
              <a:t> (protected by </a:t>
            </a:r>
            <a:r>
              <a:rPr lang="en-US" u="sng" dirty="0"/>
              <a:t>Frederick the Wise</a:t>
            </a:r>
            <a:r>
              <a:rPr lang="en-US" dirty="0"/>
              <a:t>)</a:t>
            </a:r>
          </a:p>
          <a:p>
            <a:pPr lvl="1"/>
            <a:r>
              <a:rPr lang="en-US" dirty="0" smtClean="0"/>
              <a:t>Caused many more princes to support him</a:t>
            </a:r>
          </a:p>
          <a:p>
            <a:pPr lvl="2"/>
            <a:r>
              <a:rPr lang="en-US" dirty="0" smtClean="0"/>
              <a:t>Took control of </a:t>
            </a:r>
            <a:r>
              <a:rPr lang="en-US" u="sng" dirty="0" smtClean="0"/>
              <a:t>Catholic</a:t>
            </a:r>
            <a:r>
              <a:rPr lang="en-US" dirty="0" smtClean="0"/>
              <a:t> churches and made them into </a:t>
            </a:r>
            <a:r>
              <a:rPr lang="en-US" u="sng" dirty="0" smtClean="0"/>
              <a:t>state</a:t>
            </a:r>
            <a:r>
              <a:rPr lang="en-US" dirty="0" smtClean="0"/>
              <a:t> churches</a:t>
            </a:r>
          </a:p>
          <a:p>
            <a:pPr lvl="2"/>
            <a:r>
              <a:rPr lang="en-US" dirty="0" smtClean="0"/>
              <a:t>Luther set up new </a:t>
            </a:r>
            <a:r>
              <a:rPr lang="en-US" u="sng" dirty="0" smtClean="0"/>
              <a:t>services</a:t>
            </a:r>
            <a:r>
              <a:rPr lang="en-US" dirty="0" smtClean="0"/>
              <a:t> to replace </a:t>
            </a:r>
            <a:r>
              <a:rPr lang="en-US" u="sng" dirty="0" smtClean="0"/>
              <a:t>mass</a:t>
            </a:r>
          </a:p>
          <a:p>
            <a:pPr lvl="3"/>
            <a:r>
              <a:rPr lang="en-US" dirty="0" smtClean="0"/>
              <a:t>Features Bible </a:t>
            </a:r>
            <a:r>
              <a:rPr lang="en-US" u="sng" dirty="0" smtClean="0"/>
              <a:t>readings</a:t>
            </a:r>
            <a:r>
              <a:rPr lang="en-US" dirty="0" smtClean="0"/>
              <a:t>, preaching the Word of God, and </a:t>
            </a:r>
            <a:r>
              <a:rPr lang="en-US" u="sng" dirty="0" smtClean="0"/>
              <a:t>song</a:t>
            </a:r>
          </a:p>
          <a:p>
            <a:pPr lvl="1"/>
            <a:r>
              <a:rPr lang="en-US" dirty="0" smtClean="0"/>
              <a:t>His doctrine came to be known as </a:t>
            </a:r>
            <a:r>
              <a:rPr lang="en-US" sz="2400" b="1" u="sng" dirty="0" smtClean="0">
                <a:solidFill>
                  <a:srgbClr val="860908"/>
                </a:solidFill>
              </a:rPr>
              <a:t>Lutheranism</a:t>
            </a:r>
            <a:r>
              <a:rPr lang="en-US" sz="2400" dirty="0" smtClean="0">
                <a:solidFill>
                  <a:srgbClr val="860908"/>
                </a:solidFill>
              </a:rPr>
              <a:t> </a:t>
            </a:r>
            <a:r>
              <a:rPr lang="en-US" dirty="0" smtClean="0"/>
              <a:t>(1</a:t>
            </a:r>
            <a:r>
              <a:rPr lang="en-US" baseline="30000" dirty="0" smtClean="0"/>
              <a:t>st</a:t>
            </a:r>
            <a:r>
              <a:rPr lang="en-US" dirty="0" smtClean="0"/>
              <a:t> Protestant Faith)</a:t>
            </a:r>
          </a:p>
          <a:p>
            <a:pPr lvl="1"/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96334" y="503238"/>
            <a:ext cx="8561916" cy="8683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latin typeface="Lucida Blackletter"/>
                <a:cs typeface="Lucida Blackletter"/>
              </a:rPr>
              <a:t>Martin Luther</a:t>
            </a:r>
            <a:endParaRPr lang="en-US" dirty="0">
              <a:latin typeface="Lucida Blackletter"/>
              <a:cs typeface="Lucida Blackletter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7511" y="140928"/>
            <a:ext cx="2856204" cy="16476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82726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085" y="1502833"/>
            <a:ext cx="6148915" cy="52705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From the beginning Luther’s </a:t>
            </a:r>
            <a:r>
              <a:rPr lang="en-US" u="sng" dirty="0" smtClean="0"/>
              <a:t>revolution</a:t>
            </a:r>
            <a:r>
              <a:rPr lang="en-US" dirty="0" smtClean="0"/>
              <a:t> was tied to politics</a:t>
            </a:r>
          </a:p>
          <a:p>
            <a:pPr lvl="1"/>
            <a:r>
              <a:rPr lang="en-US" dirty="0" smtClean="0"/>
              <a:t>Charles V (Holy Roman Emperor) ruled </a:t>
            </a:r>
            <a:r>
              <a:rPr lang="en-US" u="sng" dirty="0" smtClean="0"/>
              <a:t>Spain</a:t>
            </a:r>
            <a:r>
              <a:rPr lang="en-US" dirty="0" smtClean="0"/>
              <a:t>, most of Central Europe and the </a:t>
            </a:r>
            <a:r>
              <a:rPr lang="en-US" u="sng" dirty="0" smtClean="0"/>
              <a:t>New World</a:t>
            </a:r>
          </a:p>
          <a:p>
            <a:pPr lvl="2"/>
            <a:r>
              <a:rPr lang="en-US" dirty="0" smtClean="0"/>
              <a:t>He wanted to keep it all </a:t>
            </a:r>
            <a:r>
              <a:rPr lang="en-US" u="sng" dirty="0" smtClean="0"/>
              <a:t>Catholic</a:t>
            </a:r>
            <a:r>
              <a:rPr lang="en-US" dirty="0" smtClean="0"/>
              <a:t> and under </a:t>
            </a:r>
            <a:r>
              <a:rPr lang="en-US" u="sng" dirty="0" smtClean="0"/>
              <a:t>Hapsburg</a:t>
            </a:r>
            <a:r>
              <a:rPr lang="en-US" dirty="0" smtClean="0"/>
              <a:t> dynasty</a:t>
            </a:r>
          </a:p>
          <a:p>
            <a:pPr lvl="1"/>
            <a:r>
              <a:rPr lang="en-US" dirty="0" smtClean="0"/>
              <a:t>Charles was fighting a </a:t>
            </a:r>
            <a:r>
              <a:rPr lang="en-US" u="sng" dirty="0" smtClean="0"/>
              <a:t>war</a:t>
            </a:r>
            <a:r>
              <a:rPr lang="en-US" dirty="0" smtClean="0"/>
              <a:t> with </a:t>
            </a:r>
            <a:r>
              <a:rPr lang="en-US" u="sng" dirty="0" smtClean="0"/>
              <a:t>France</a:t>
            </a:r>
            <a:r>
              <a:rPr lang="en-US" dirty="0" smtClean="0"/>
              <a:t> and the </a:t>
            </a:r>
            <a:r>
              <a:rPr lang="en-US" u="sng" dirty="0" smtClean="0"/>
              <a:t>Pope</a:t>
            </a:r>
          </a:p>
          <a:p>
            <a:pPr lvl="2"/>
            <a:r>
              <a:rPr lang="en-US" dirty="0" smtClean="0"/>
              <a:t>Many German rulers were </a:t>
            </a:r>
            <a:r>
              <a:rPr lang="en-US" u="sng" dirty="0" smtClean="0"/>
              <a:t>supporting</a:t>
            </a:r>
            <a:r>
              <a:rPr lang="en-US" dirty="0" smtClean="0"/>
              <a:t> Luther, so he had to make </a:t>
            </a:r>
            <a:r>
              <a:rPr lang="en-US" u="sng" dirty="0" smtClean="0"/>
              <a:t>peace</a:t>
            </a:r>
          </a:p>
          <a:p>
            <a:r>
              <a:rPr lang="en-US" sz="3000" b="1" dirty="0" smtClean="0">
                <a:solidFill>
                  <a:srgbClr val="860908"/>
                </a:solidFill>
              </a:rPr>
              <a:t>Peace of Augsburg</a:t>
            </a:r>
          </a:p>
          <a:p>
            <a:pPr lvl="1"/>
            <a:r>
              <a:rPr lang="en-US" dirty="0" smtClean="0"/>
              <a:t>Accepted the </a:t>
            </a:r>
            <a:r>
              <a:rPr lang="en-US" u="sng" dirty="0" smtClean="0"/>
              <a:t>division</a:t>
            </a:r>
            <a:r>
              <a:rPr lang="en-US" dirty="0" smtClean="0"/>
              <a:t> of Christianity in </a:t>
            </a:r>
            <a:r>
              <a:rPr lang="en-US" u="sng" dirty="0" smtClean="0"/>
              <a:t>Germany</a:t>
            </a:r>
          </a:p>
          <a:p>
            <a:pPr lvl="1"/>
            <a:r>
              <a:rPr lang="en-US" dirty="0" smtClean="0"/>
              <a:t>Princes could choose </a:t>
            </a:r>
            <a:r>
              <a:rPr lang="en-US" u="sng" dirty="0" smtClean="0"/>
              <a:t>Catholic</a:t>
            </a:r>
            <a:r>
              <a:rPr lang="en-US" dirty="0" smtClean="0"/>
              <a:t> or </a:t>
            </a:r>
            <a:r>
              <a:rPr lang="en-US" u="sng" dirty="0" smtClean="0"/>
              <a:t>Lutheran</a:t>
            </a:r>
          </a:p>
          <a:p>
            <a:pPr lvl="2"/>
            <a:r>
              <a:rPr lang="en-US" dirty="0" smtClean="0"/>
              <a:t>All states would have same </a:t>
            </a:r>
            <a:r>
              <a:rPr lang="en-US" u="sng" dirty="0" smtClean="0"/>
              <a:t>legal</a:t>
            </a:r>
            <a:r>
              <a:rPr lang="en-US" dirty="0" smtClean="0"/>
              <a:t> rights</a:t>
            </a:r>
          </a:p>
          <a:p>
            <a:pPr lvl="2"/>
            <a:r>
              <a:rPr lang="en-US" dirty="0" smtClean="0"/>
              <a:t>Does </a:t>
            </a:r>
            <a:r>
              <a:rPr lang="en-US" u="sng" dirty="0" smtClean="0"/>
              <a:t>NOT</a:t>
            </a:r>
            <a:r>
              <a:rPr lang="en-US" dirty="0" smtClean="0"/>
              <a:t> recognize religious </a:t>
            </a:r>
            <a:r>
              <a:rPr lang="en-US" u="sng" dirty="0" smtClean="0"/>
              <a:t>tolerance</a:t>
            </a:r>
            <a:r>
              <a:rPr lang="en-US" dirty="0" smtClean="0"/>
              <a:t> of individuals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503238"/>
            <a:ext cx="9144000" cy="8683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500" dirty="0" smtClean="0">
                <a:latin typeface="Lucida Blackletter"/>
                <a:cs typeface="Lucida Blackletter"/>
              </a:rPr>
              <a:t>Politics in the German Reformation</a:t>
            </a:r>
            <a:endParaRPr lang="en-US" sz="4500" dirty="0">
              <a:latin typeface="Lucida Blackletter"/>
              <a:cs typeface="Lucida Blackletter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7083" y="3986225"/>
            <a:ext cx="2772833" cy="27871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8750" y="1371600"/>
            <a:ext cx="2391833" cy="23918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29951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3153</TotalTime>
  <Words>608</Words>
  <Application>Microsoft Macintosh PowerPoint</Application>
  <PresentationFormat>On-screen Show (4:3)</PresentationFormat>
  <Paragraphs>75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Inkwell</vt:lpstr>
      <vt:lpstr>The Protestant Reformation</vt:lpstr>
      <vt:lpstr>Erasmus &amp; Christian Humanism</vt:lpstr>
      <vt:lpstr>Corruption in the Church</vt:lpstr>
      <vt:lpstr>PowerPoint Presentation</vt:lpstr>
      <vt:lpstr>PowerPoint Presentation</vt:lpstr>
      <vt:lpstr>PowerPoint Presentation</vt:lpstr>
      <vt:lpstr>PowerPoint Presentation</vt:lpstr>
    </vt:vector>
  </TitlesOfParts>
  <Company>Dunklin R-V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Protestant Reformation</dc:title>
  <dc:creator>Amy Fitzgerald</dc:creator>
  <cp:lastModifiedBy>Amy Fitzgerald</cp:lastModifiedBy>
  <cp:revision>27</cp:revision>
  <dcterms:created xsi:type="dcterms:W3CDTF">2014-10-21T17:52:02Z</dcterms:created>
  <dcterms:modified xsi:type="dcterms:W3CDTF">2015-10-15T15:38:41Z</dcterms:modified>
</cp:coreProperties>
</file>