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0" r:id="rId2"/>
  </p:sldMasterIdLst>
  <p:sldIdLst>
    <p:sldId id="256" r:id="rId3"/>
    <p:sldId id="257" r:id="rId4"/>
    <p:sldId id="258" r:id="rId5"/>
    <p:sldId id="259" r:id="rId6"/>
    <p:sldId id="263" r:id="rId7"/>
    <p:sldId id="260" r:id="rId8"/>
    <p:sldId id="264" r:id="rId9"/>
    <p:sldId id="261" r:id="rId10"/>
    <p:sldId id="262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60D2-1E01-4512-9BD7-DF103A516C81}" type="datetimeFigureOut">
              <a:rPr lang="en-US" smtClean="0"/>
              <a:t>4/5/2012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61EA-493F-4E92-A9C3-DC628EE0E1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60D2-1E01-4512-9BD7-DF103A516C81}" type="datetimeFigureOut">
              <a:rPr lang="en-US" smtClean="0"/>
              <a:t>4/5/2012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61EA-493F-4E92-A9C3-DC628EE0E19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60D2-1E01-4512-9BD7-DF103A516C81}" type="datetimeFigureOut">
              <a:rPr lang="en-US" smtClean="0"/>
              <a:t>4/5/2012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61EA-493F-4E92-A9C3-DC628EE0E19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C260D2-1E01-4512-9BD7-DF103A516C81}" type="datetimeFigureOut">
              <a:rPr lang="en-US" smtClean="0"/>
              <a:t>4/5/2012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AC61EA-493F-4E92-A9C3-DC628EE0E1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13AC61EA-493F-4E92-A9C3-DC628EE0E1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9C260D2-1E01-4512-9BD7-DF103A516C81}" type="datetimeFigureOut">
              <a:rPr lang="en-US" smtClean="0"/>
              <a:t>4/5/2012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13AC61EA-493F-4E92-A9C3-DC628EE0E19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9C260D2-1E01-4512-9BD7-DF103A516C81}" type="datetimeFigureOut">
              <a:rPr lang="en-US" smtClean="0"/>
              <a:t>4/5/2012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13AC61EA-493F-4E92-A9C3-DC628EE0E1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60D2-1E01-4512-9BD7-DF103A516C81}" type="datetimeFigureOut">
              <a:rPr lang="en-US" smtClean="0"/>
              <a:t>4/5/2012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61EA-493F-4E92-A9C3-DC628EE0E19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C260D2-1E01-4512-9BD7-DF103A516C81}" type="datetimeFigureOut">
              <a:rPr lang="en-US" smtClean="0"/>
              <a:t>4/5/2012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AC61EA-493F-4E92-A9C3-DC628EE0E19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60D2-1E01-4512-9BD7-DF103A516C81}" type="datetimeFigureOut">
              <a:rPr lang="en-US" smtClean="0"/>
              <a:t>4/5/2012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61EA-493F-4E92-A9C3-DC628EE0E1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Text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C260D2-1E01-4512-9BD7-DF103A516C81}" type="datetimeFigureOut">
              <a:rPr lang="en-US" smtClean="0"/>
              <a:t>4/5/2012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AC61EA-493F-4E92-A9C3-DC628EE0E1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60D2-1E01-4512-9BD7-DF103A516C81}" type="datetimeFigureOut">
              <a:rPr lang="en-US" smtClean="0"/>
              <a:t>4/5/2012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61EA-493F-4E92-A9C3-DC628EE0E19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C260D2-1E01-4512-9BD7-DF103A516C81}" type="datetimeFigureOut">
              <a:rPr lang="en-US" smtClean="0"/>
              <a:t>4/5/2012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AC61EA-493F-4E92-A9C3-DC628EE0E19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C260D2-1E01-4512-9BD7-DF103A516C81}" type="datetimeFigureOut">
              <a:rPr lang="en-US" smtClean="0"/>
              <a:t>4/5/2012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AC61EA-493F-4E92-A9C3-DC628EE0E1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C260D2-1E01-4512-9BD7-DF103A516C81}" type="datetimeFigureOut">
              <a:rPr lang="en-US" smtClean="0"/>
              <a:t>4/5/2012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AC61EA-493F-4E92-A9C3-DC628EE0E19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60D2-1E01-4512-9BD7-DF103A516C81}" type="datetimeFigureOut">
              <a:rPr lang="en-US" smtClean="0"/>
              <a:t>4/5/2012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61EA-493F-4E92-A9C3-DC628EE0E1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9C260D2-1E01-4512-9BD7-DF103A516C81}" type="datetimeFigureOut">
              <a:rPr lang="en-US" smtClean="0"/>
              <a:t>4/5/2012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13AC61EA-493F-4E92-A9C3-DC628EE0E19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60D2-1E01-4512-9BD7-DF103A516C81}" type="datetimeFigureOut">
              <a:rPr lang="en-US" smtClean="0"/>
              <a:t>4/5/2012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61EA-493F-4E92-A9C3-DC628EE0E19D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7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85BE-30D6-45E9-9828-9A90A2D6DF6D}" type="datetime1">
              <a:rPr lang="en-US" smtClean="0"/>
              <a:pPr/>
              <a:t>4/10/2012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61EA-493F-4E92-A9C3-DC628EE0E19D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75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60D2-1E01-4512-9BD7-DF103A516C81}" type="datetimeFigureOut">
              <a:rPr lang="en-US" smtClean="0"/>
              <a:t>4/5/2012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61EA-493F-4E92-A9C3-DC628EE0E19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60D2-1E01-4512-9BD7-DF103A516C81}" type="datetimeFigureOut">
              <a:rPr lang="en-US" smtClean="0"/>
              <a:t>4/5/2012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61EA-493F-4E92-A9C3-DC628EE0E19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60D2-1E01-4512-9BD7-DF103A516C81}" type="datetimeFigureOut">
              <a:rPr lang="en-US" smtClean="0"/>
              <a:t>4/5/2012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61EA-493F-4E92-A9C3-DC628EE0E19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60D2-1E01-4512-9BD7-DF103A516C81}" type="datetimeFigureOut">
              <a:rPr lang="en-US" smtClean="0"/>
              <a:t>4/5/2012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61EA-493F-4E92-A9C3-DC628EE0E19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60D2-1E01-4512-9BD7-DF103A516C81}" type="datetimeFigureOut">
              <a:rPr lang="en-US" smtClean="0"/>
              <a:t>4/5/2012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61EA-493F-4E92-A9C3-DC628EE0E1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60D2-1E01-4512-9BD7-DF103A516C81}" type="datetimeFigureOut">
              <a:rPr lang="en-US" smtClean="0"/>
              <a:t>4/5/2012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61EA-493F-4E92-A9C3-DC628EE0E1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litter pattern="hexago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9C260D2-1E01-4512-9BD7-DF103A516C81}" type="datetimeFigureOut">
              <a:rPr lang="en-US" smtClean="0"/>
              <a:t>4/5/2012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3AC61EA-493F-4E92-A9C3-DC628EE0E19D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>
    <mc:Choice xmlns:p14="http://schemas.microsoft.com/office/powerpoint/2010/main" Requires="p14">
      <p:transition spd="slow" p14:dur="1750">
        <p14:glitter pattern="hexagon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260D2-1E01-4512-9BD7-DF103A516C81}" type="datetimeFigureOut">
              <a:rPr lang="en-US" smtClean="0"/>
              <a:t>4/5/2012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C61EA-493F-4E92-A9C3-DC628EE0E1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mc:AlternateContent xmlns:mc="http://schemas.openxmlformats.org/markup-compatibility/2006">
    <mc:Choice xmlns:p14="http://schemas.microsoft.com/office/powerpoint/2010/main" Requires="p14">
      <p:transition spd="slow" p14:dur="17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Northern Europe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046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452" y="2205037"/>
            <a:ext cx="28384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09254"/>
            <a:ext cx="4888652" cy="5291546"/>
          </a:xfrm>
        </p:spPr>
        <p:txBody>
          <a:bodyPr>
            <a:normAutofit fontScale="92500"/>
          </a:bodyPr>
          <a:lstStyle/>
          <a:p>
            <a:pPr lvl="0">
              <a:buClr>
                <a:srgbClr val="759AA5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srgbClr val="DFE6D0"/>
                </a:solidFill>
              </a:rPr>
              <a:t>The Arts</a:t>
            </a:r>
          </a:p>
          <a:p>
            <a:pPr lvl="1">
              <a:buClr>
                <a:srgbClr val="759AA5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prstClr val="white"/>
                </a:solidFill>
              </a:rPr>
              <a:t>British writings have </a:t>
            </a:r>
            <a:r>
              <a:rPr lang="en-US" sz="2800" u="sng" dirty="0">
                <a:solidFill>
                  <a:srgbClr val="CFC60D">
                    <a:lumMod val="60000"/>
                    <a:lumOff val="40000"/>
                  </a:srgbClr>
                </a:solidFill>
              </a:rPr>
              <a:t>influenced</a:t>
            </a:r>
            <a:r>
              <a:rPr lang="en-US" sz="2800" dirty="0">
                <a:solidFill>
                  <a:srgbClr val="CFC60D">
                    <a:lumMod val="60000"/>
                    <a:lumOff val="40000"/>
                  </a:srgbClr>
                </a:solidFill>
              </a:rPr>
              <a:t> </a:t>
            </a:r>
            <a:r>
              <a:rPr lang="en-US" sz="2800" dirty="0">
                <a:solidFill>
                  <a:prstClr val="white"/>
                </a:solidFill>
              </a:rPr>
              <a:t>the world</a:t>
            </a:r>
          </a:p>
          <a:p>
            <a:pPr lvl="2">
              <a:buClr>
                <a:srgbClr val="CFC60D"/>
              </a:buClr>
            </a:pPr>
            <a:r>
              <a:rPr lang="en-US" sz="2800" u="sng" dirty="0">
                <a:solidFill>
                  <a:srgbClr val="CFC60D">
                    <a:lumMod val="60000"/>
                    <a:lumOff val="40000"/>
                  </a:srgbClr>
                </a:solidFill>
              </a:rPr>
              <a:t>William Shakespeare</a:t>
            </a:r>
            <a:r>
              <a:rPr lang="en-US" sz="2800" dirty="0">
                <a:solidFill>
                  <a:srgbClr val="DFE6D0"/>
                </a:solidFill>
              </a:rPr>
              <a:t>- most read works of all time</a:t>
            </a:r>
          </a:p>
          <a:p>
            <a:pPr lvl="1">
              <a:buClr>
                <a:srgbClr val="759AA5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prstClr val="white"/>
                </a:solidFill>
              </a:rPr>
              <a:t>Romanticism- focused on </a:t>
            </a:r>
            <a:r>
              <a:rPr lang="en-US" sz="2800" u="sng" dirty="0">
                <a:solidFill>
                  <a:srgbClr val="CFC60D">
                    <a:lumMod val="60000"/>
                    <a:lumOff val="40000"/>
                  </a:srgbClr>
                </a:solidFill>
              </a:rPr>
              <a:t>emotions</a:t>
            </a:r>
            <a:r>
              <a:rPr lang="en-US" sz="2800" dirty="0">
                <a:solidFill>
                  <a:prstClr val="white"/>
                </a:solidFill>
              </a:rPr>
              <a:t>, stirring </a:t>
            </a:r>
            <a:r>
              <a:rPr lang="en-US" sz="2800" u="sng" dirty="0">
                <a:solidFill>
                  <a:srgbClr val="CFC60D">
                    <a:lumMod val="60000"/>
                    <a:lumOff val="40000"/>
                  </a:srgbClr>
                </a:solidFill>
              </a:rPr>
              <a:t>historical</a:t>
            </a:r>
            <a:r>
              <a:rPr lang="en-US" sz="2800" dirty="0">
                <a:solidFill>
                  <a:srgbClr val="CFC60D">
                    <a:lumMod val="60000"/>
                    <a:lumOff val="40000"/>
                  </a:srgbClr>
                </a:solidFill>
              </a:rPr>
              <a:t> </a:t>
            </a:r>
            <a:r>
              <a:rPr lang="en-US" sz="2800" dirty="0">
                <a:solidFill>
                  <a:prstClr val="white"/>
                </a:solidFill>
              </a:rPr>
              <a:t>events, and the struggles of </a:t>
            </a:r>
            <a:r>
              <a:rPr lang="en-US" sz="2800" u="sng" dirty="0">
                <a:solidFill>
                  <a:srgbClr val="CFC60D">
                    <a:lumMod val="60000"/>
                    <a:lumOff val="40000"/>
                  </a:srgbClr>
                </a:solidFill>
              </a:rPr>
              <a:t>individuals</a:t>
            </a:r>
          </a:p>
          <a:p>
            <a:pPr lvl="1">
              <a:buClr>
                <a:srgbClr val="759AA5">
                  <a:lumMod val="60000"/>
                  <a:lumOff val="40000"/>
                </a:srgbClr>
              </a:buClr>
            </a:pPr>
            <a:r>
              <a:rPr lang="en-US" sz="2800" u="sng" dirty="0">
                <a:solidFill>
                  <a:srgbClr val="CFC60D">
                    <a:lumMod val="60000"/>
                    <a:lumOff val="40000"/>
                  </a:srgbClr>
                </a:solidFill>
              </a:rPr>
              <a:t>Fairy tales</a:t>
            </a:r>
            <a:r>
              <a:rPr lang="en-US" sz="2800" dirty="0">
                <a:solidFill>
                  <a:prstClr val="white"/>
                </a:solidFill>
              </a:rPr>
              <a:t> of </a:t>
            </a:r>
            <a:r>
              <a:rPr lang="en-US" sz="2800" u="sng" dirty="0">
                <a:solidFill>
                  <a:srgbClr val="CFC60D">
                    <a:lumMod val="60000"/>
                    <a:lumOff val="40000"/>
                  </a:srgbClr>
                </a:solidFill>
              </a:rPr>
              <a:t>Hans Christian Anderson</a:t>
            </a:r>
            <a:r>
              <a:rPr lang="en-US" sz="2800" dirty="0">
                <a:solidFill>
                  <a:prstClr val="white"/>
                </a:solidFill>
              </a:rPr>
              <a:t> (Danish) are known throughout the </a:t>
            </a:r>
            <a:r>
              <a:rPr lang="en-US" sz="2800" u="sng" dirty="0" smtClean="0">
                <a:solidFill>
                  <a:srgbClr val="CFC60D">
                    <a:lumMod val="60000"/>
                    <a:lumOff val="40000"/>
                  </a:srgbClr>
                </a:solidFill>
              </a:rPr>
              <a:t>world</a:t>
            </a:r>
            <a:endParaRPr lang="en-US" sz="2800" u="sng" dirty="0">
              <a:solidFill>
                <a:srgbClr val="CFC60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428" y="228600"/>
            <a:ext cx="1769172" cy="176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6313"/>
            <a:ext cx="17907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4093029"/>
            <a:ext cx="1828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978729"/>
            <a:ext cx="17145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35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Population Patterns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Northern Europe includes these countries:</a:t>
            </a:r>
          </a:p>
          <a:p>
            <a:pPr lvl="1"/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UK</a:t>
            </a:r>
            <a:r>
              <a:rPr lang="en-US" sz="2400" dirty="0" smtClean="0"/>
              <a:t>, Ireland,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Iceland</a:t>
            </a:r>
            <a:r>
              <a:rPr lang="en-US" sz="2400" dirty="0" smtClean="0"/>
              <a:t>, Norway,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Sweden</a:t>
            </a:r>
            <a:r>
              <a:rPr lang="en-US" sz="2400" dirty="0" smtClean="0"/>
              <a:t>, Finland, and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Denmark</a:t>
            </a:r>
          </a:p>
          <a:p>
            <a:r>
              <a:rPr lang="en-US" dirty="0" smtClean="0"/>
              <a:t>The People</a:t>
            </a:r>
          </a:p>
          <a:p>
            <a:pPr lvl="1"/>
            <a:r>
              <a:rPr lang="en-US" sz="2400" dirty="0" smtClean="0"/>
              <a:t>The most populated part is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British Isles</a:t>
            </a:r>
          </a:p>
          <a:p>
            <a:pPr lvl="2"/>
            <a:r>
              <a:rPr lang="en-US" sz="2400" dirty="0" smtClean="0"/>
              <a:t>UK (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England</a:t>
            </a:r>
            <a:r>
              <a:rPr lang="en-US" sz="2400" dirty="0" smtClean="0"/>
              <a:t>,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Scotland</a:t>
            </a:r>
            <a:r>
              <a:rPr lang="en-US" sz="2400" dirty="0" smtClean="0"/>
              <a:t>,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Wales</a:t>
            </a:r>
            <a:r>
              <a:rPr lang="en-US" sz="2400" dirty="0" smtClean="0"/>
              <a:t>, and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N. Ireland</a:t>
            </a:r>
            <a:r>
              <a:rPr lang="en-US" sz="2400" dirty="0" smtClean="0"/>
              <a:t>) and </a:t>
            </a:r>
            <a:r>
              <a:rPr lang="en-US" sz="2400" dirty="0" smtClean="0"/>
              <a:t>Ireland</a:t>
            </a:r>
          </a:p>
          <a:p>
            <a:pPr lvl="2"/>
            <a:r>
              <a:rPr lang="en-US" sz="2400" dirty="0" smtClean="0"/>
              <a:t>Early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Celtic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peoples settled there about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3000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years ago</a:t>
            </a:r>
          </a:p>
          <a:p>
            <a:pPr lvl="3"/>
            <a:r>
              <a:rPr lang="en-US" sz="2400" dirty="0" smtClean="0"/>
              <a:t>Followed by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Romans</a:t>
            </a:r>
            <a:r>
              <a:rPr lang="en-US" sz="2400" dirty="0" smtClean="0"/>
              <a:t>,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Normans</a:t>
            </a:r>
            <a:r>
              <a:rPr lang="en-US" sz="2400" dirty="0" smtClean="0"/>
              <a:t>, and other invaders</a:t>
            </a:r>
          </a:p>
          <a:p>
            <a:pPr lvl="2"/>
            <a:r>
              <a:rPr lang="en-US" sz="2400" dirty="0" smtClean="0"/>
              <a:t>Recently, they have welcomed many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immigrants</a:t>
            </a:r>
          </a:p>
          <a:p>
            <a:pPr lvl="3"/>
            <a:r>
              <a:rPr lang="en-US" sz="2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Refugees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(people who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flee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to another country for safety) settled there after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WWII </a:t>
            </a:r>
            <a:endParaRPr lang="en-US" sz="2400" u="sng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953000"/>
            <a:ext cx="2362200" cy="172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82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Population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6248400" cy="5181600"/>
          </a:xfrm>
        </p:spPr>
        <p:txBody>
          <a:bodyPr>
            <a:noAutofit/>
          </a:bodyPr>
          <a:lstStyle/>
          <a:p>
            <a:pPr lvl="1"/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Swedes</a:t>
            </a:r>
            <a:r>
              <a:rPr lang="en-US" sz="2400" dirty="0" smtClean="0"/>
              <a:t>,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Norwegians</a:t>
            </a:r>
            <a:r>
              <a:rPr lang="en-US" sz="2400" dirty="0" smtClean="0"/>
              <a:t>, and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Danes</a:t>
            </a:r>
            <a:r>
              <a:rPr lang="en-US" sz="2400" dirty="0" smtClean="0"/>
              <a:t> live in separate countries and have their own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languages</a:t>
            </a:r>
          </a:p>
          <a:p>
            <a:pPr lvl="2"/>
            <a:r>
              <a:rPr lang="en-US" sz="2400" dirty="0" smtClean="0"/>
              <a:t>Mostly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Germanic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influences</a:t>
            </a:r>
          </a:p>
          <a:p>
            <a:pPr lvl="2"/>
            <a:r>
              <a:rPr lang="en-US" sz="2400" dirty="0" smtClean="0"/>
              <a:t>Shared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history</a:t>
            </a:r>
          </a:p>
          <a:p>
            <a:pPr lvl="2"/>
            <a:r>
              <a:rPr lang="en-US" sz="2400" dirty="0" smtClean="0"/>
              <a:t>Similar ways of life</a:t>
            </a:r>
          </a:p>
          <a:p>
            <a:pPr lvl="1"/>
            <a:r>
              <a:rPr lang="en-US" sz="2400" dirty="0" smtClean="0"/>
              <a:t>Internal and external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migration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have shaped the region</a:t>
            </a:r>
          </a:p>
          <a:p>
            <a:pPr lvl="2"/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Urbanization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is driven by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poverty</a:t>
            </a:r>
            <a:r>
              <a:rPr lang="en-US" sz="2400" dirty="0" smtClean="0"/>
              <a:t> in rural areas</a:t>
            </a:r>
          </a:p>
          <a:p>
            <a:pPr lvl="1"/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London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is the largest and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oldest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urban area</a:t>
            </a:r>
          </a:p>
          <a:p>
            <a:pPr lvl="2"/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7 million</a:t>
            </a:r>
            <a:r>
              <a:rPr lang="en-US" sz="2400" dirty="0" smtClean="0"/>
              <a:t> people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22704"/>
            <a:ext cx="2286000" cy="290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7" y="3962400"/>
            <a:ext cx="19145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852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History and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5181600" cy="5791200"/>
          </a:xfrm>
        </p:spPr>
        <p:txBody>
          <a:bodyPr>
            <a:noAutofit/>
          </a:bodyPr>
          <a:lstStyle/>
          <a:p>
            <a:r>
              <a:rPr lang="en-US" dirty="0" smtClean="0"/>
              <a:t>The Rise of Northern Europe</a:t>
            </a:r>
          </a:p>
          <a:p>
            <a:pPr lvl="1"/>
            <a:r>
              <a:rPr lang="en-US" sz="2400" dirty="0" smtClean="0"/>
              <a:t>AD 43-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Romans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invaded Britain</a:t>
            </a:r>
          </a:p>
          <a:p>
            <a:pPr lvl="2"/>
            <a:r>
              <a:rPr lang="en-US" sz="2400" dirty="0" smtClean="0"/>
              <a:t>Built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towns</a:t>
            </a:r>
            <a:r>
              <a:rPr lang="en-US" sz="2400" dirty="0" smtClean="0"/>
              <a:t>, roads,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cities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and brought </a:t>
            </a:r>
            <a:r>
              <a:rPr lang="en-US" sz="2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Christianity</a:t>
            </a:r>
          </a:p>
          <a:p>
            <a:pPr lvl="2"/>
            <a:r>
              <a:rPr lang="en-US" sz="2400" dirty="0" smtClean="0"/>
              <a:t>Left in the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400s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(vulnerable to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invasions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Germanic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Angles</a:t>
            </a:r>
            <a:r>
              <a:rPr lang="en-US" sz="2400" dirty="0" smtClean="0"/>
              <a:t>,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Saxons</a:t>
            </a:r>
            <a:r>
              <a:rPr lang="en-US" sz="2400" dirty="0" smtClean="0"/>
              <a:t>, and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Jutes</a:t>
            </a:r>
            <a:r>
              <a:rPr lang="en-US" sz="2400" dirty="0" smtClean="0"/>
              <a:t> invaded (early Middle Ages)</a:t>
            </a:r>
          </a:p>
          <a:p>
            <a:pPr lvl="1"/>
            <a:r>
              <a:rPr lang="en-US" sz="2400" dirty="0" smtClean="0"/>
              <a:t>Scandinavians raided the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coasts</a:t>
            </a:r>
            <a:r>
              <a:rPr lang="en-US" sz="2400" dirty="0" smtClean="0"/>
              <a:t> of Europe during this time</a:t>
            </a:r>
          </a:p>
          <a:p>
            <a:pPr lvl="2"/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Viking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kingdoms led to creation of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Denmark</a:t>
            </a:r>
            <a:r>
              <a:rPr lang="en-US" sz="2400" dirty="0" smtClean="0"/>
              <a:t>,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Sweden</a:t>
            </a:r>
            <a:r>
              <a:rPr lang="en-US" sz="2400" dirty="0" smtClean="0"/>
              <a:t>, and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Norway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14400"/>
            <a:ext cx="2371725" cy="286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14800"/>
            <a:ext cx="357187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786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History and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486400" cy="5486400"/>
          </a:xfrm>
        </p:spPr>
        <p:txBody>
          <a:bodyPr/>
          <a:lstStyle/>
          <a:p>
            <a:pPr lvl="1">
              <a:buClr>
                <a:srgbClr val="759AA5">
                  <a:lumMod val="60000"/>
                  <a:lumOff val="40000"/>
                </a:srgbClr>
              </a:buClr>
            </a:pPr>
            <a:r>
              <a:rPr lang="en-US" sz="2400" u="sng" dirty="0">
                <a:solidFill>
                  <a:srgbClr val="CFC60D">
                    <a:lumMod val="60000"/>
                    <a:lumOff val="40000"/>
                  </a:srgbClr>
                </a:solidFill>
              </a:rPr>
              <a:t>1066</a:t>
            </a:r>
            <a:r>
              <a:rPr lang="en-US" sz="2400" dirty="0">
                <a:solidFill>
                  <a:srgbClr val="CFC60D">
                    <a:lumMod val="60000"/>
                    <a:lumOff val="40000"/>
                  </a:srgbClr>
                </a:solidFill>
              </a:rPr>
              <a:t>- </a:t>
            </a:r>
            <a:r>
              <a:rPr lang="en-US" sz="2400" dirty="0">
                <a:solidFill>
                  <a:prstClr val="white"/>
                </a:solidFill>
              </a:rPr>
              <a:t>Britain fell to the </a:t>
            </a:r>
            <a:r>
              <a:rPr lang="en-US" sz="2400" u="sng" dirty="0">
                <a:solidFill>
                  <a:srgbClr val="CFC60D">
                    <a:lumMod val="60000"/>
                    <a:lumOff val="40000"/>
                  </a:srgbClr>
                </a:solidFill>
              </a:rPr>
              <a:t>Normans</a:t>
            </a:r>
          </a:p>
          <a:p>
            <a:pPr lvl="2">
              <a:buClr>
                <a:srgbClr val="CFC60D"/>
              </a:buClr>
            </a:pPr>
            <a:r>
              <a:rPr lang="en-US" sz="2400" dirty="0">
                <a:solidFill>
                  <a:srgbClr val="DFE6D0"/>
                </a:solidFill>
              </a:rPr>
              <a:t>Established </a:t>
            </a:r>
            <a:r>
              <a:rPr lang="en-US" sz="2400" b="1" u="sng" dirty="0">
                <a:solidFill>
                  <a:srgbClr val="CFC60D">
                    <a:lumMod val="60000"/>
                    <a:lumOff val="40000"/>
                  </a:srgbClr>
                </a:solidFill>
              </a:rPr>
              <a:t>feudalism-</a:t>
            </a:r>
            <a:r>
              <a:rPr lang="en-US" sz="2400" dirty="0">
                <a:solidFill>
                  <a:srgbClr val="CFC60D">
                    <a:lumMod val="60000"/>
                    <a:lumOff val="40000"/>
                  </a:srgbClr>
                </a:solidFill>
              </a:rPr>
              <a:t> </a:t>
            </a:r>
            <a:r>
              <a:rPr lang="en-US" sz="2400" dirty="0">
                <a:solidFill>
                  <a:srgbClr val="DFE6D0"/>
                </a:solidFill>
              </a:rPr>
              <a:t>monarchs or lords gave </a:t>
            </a:r>
            <a:r>
              <a:rPr lang="en-US" sz="2400" u="sng" dirty="0">
                <a:solidFill>
                  <a:srgbClr val="CFC60D">
                    <a:lumMod val="60000"/>
                    <a:lumOff val="40000"/>
                  </a:srgbClr>
                </a:solidFill>
              </a:rPr>
              <a:t>land</a:t>
            </a:r>
            <a:r>
              <a:rPr lang="en-US" sz="2400" dirty="0">
                <a:solidFill>
                  <a:srgbClr val="DFE6D0"/>
                </a:solidFill>
              </a:rPr>
              <a:t> to nobles in return for pledges of </a:t>
            </a:r>
            <a:r>
              <a:rPr lang="en-US" sz="2400" u="sng" dirty="0">
                <a:solidFill>
                  <a:srgbClr val="CFC60D">
                    <a:lumMod val="60000"/>
                    <a:lumOff val="40000"/>
                  </a:srgbClr>
                </a:solidFill>
              </a:rPr>
              <a:t>loyalty</a:t>
            </a:r>
          </a:p>
          <a:p>
            <a:pPr lvl="2">
              <a:buClr>
                <a:srgbClr val="CFC60D"/>
              </a:buClr>
            </a:pPr>
            <a:r>
              <a:rPr lang="en-US" sz="2400" dirty="0">
                <a:solidFill>
                  <a:srgbClr val="DFE6D0"/>
                </a:solidFill>
              </a:rPr>
              <a:t>Britain laid the </a:t>
            </a:r>
            <a:r>
              <a:rPr lang="en-US" sz="2400" u="sng" dirty="0">
                <a:solidFill>
                  <a:srgbClr val="CFC60D">
                    <a:lumMod val="60000"/>
                    <a:lumOff val="40000"/>
                  </a:srgbClr>
                </a:solidFill>
              </a:rPr>
              <a:t>foundation</a:t>
            </a:r>
            <a:r>
              <a:rPr lang="en-US" sz="2400" dirty="0">
                <a:solidFill>
                  <a:srgbClr val="CFC60D">
                    <a:lumMod val="60000"/>
                    <a:lumOff val="40000"/>
                  </a:srgbClr>
                </a:solidFill>
              </a:rPr>
              <a:t> </a:t>
            </a:r>
            <a:r>
              <a:rPr lang="en-US" sz="2400" dirty="0">
                <a:solidFill>
                  <a:srgbClr val="DFE6D0"/>
                </a:solidFill>
              </a:rPr>
              <a:t>for its </a:t>
            </a:r>
            <a:r>
              <a:rPr lang="en-US" sz="2400" u="sng" dirty="0">
                <a:solidFill>
                  <a:srgbClr val="CFC60D">
                    <a:lumMod val="60000"/>
                    <a:lumOff val="40000"/>
                  </a:srgbClr>
                </a:solidFill>
              </a:rPr>
              <a:t>strong</a:t>
            </a:r>
            <a:r>
              <a:rPr lang="en-US" sz="2400" dirty="0">
                <a:solidFill>
                  <a:srgbClr val="DFE6D0"/>
                </a:solidFill>
              </a:rPr>
              <a:t> gov’t and built its foreign </a:t>
            </a:r>
            <a:r>
              <a:rPr lang="en-US" sz="2400" u="sng" dirty="0">
                <a:solidFill>
                  <a:srgbClr val="CFC60D">
                    <a:lumMod val="60000"/>
                    <a:lumOff val="40000"/>
                  </a:srgbClr>
                </a:solidFill>
              </a:rPr>
              <a:t>trade</a:t>
            </a:r>
          </a:p>
          <a:p>
            <a:pPr lvl="1">
              <a:buClr>
                <a:srgbClr val="759AA5">
                  <a:lumMod val="60000"/>
                  <a:lumOff val="40000"/>
                </a:srgbClr>
              </a:buClr>
            </a:pPr>
            <a:r>
              <a:rPr lang="en-US" sz="2400" b="1" u="sng" dirty="0">
                <a:solidFill>
                  <a:srgbClr val="CFC60D">
                    <a:lumMod val="60000"/>
                    <a:lumOff val="40000"/>
                  </a:srgbClr>
                </a:solidFill>
              </a:rPr>
              <a:t>Protestant Reformation</a:t>
            </a:r>
            <a:r>
              <a:rPr lang="en-US" sz="2400" dirty="0">
                <a:solidFill>
                  <a:prstClr val="white"/>
                </a:solidFill>
              </a:rPr>
              <a:t>- introduced Protestantism to the area</a:t>
            </a:r>
          </a:p>
          <a:p>
            <a:pPr lvl="2">
              <a:buClr>
                <a:srgbClr val="CFC60D"/>
              </a:buClr>
            </a:pPr>
            <a:r>
              <a:rPr lang="en-US" sz="2400" dirty="0">
                <a:solidFill>
                  <a:srgbClr val="DFE6D0"/>
                </a:solidFill>
              </a:rPr>
              <a:t>It was popular with the Northern </a:t>
            </a:r>
            <a:r>
              <a:rPr lang="en-US" sz="2400" u="sng" dirty="0">
                <a:solidFill>
                  <a:srgbClr val="CFC60D">
                    <a:lumMod val="60000"/>
                    <a:lumOff val="40000"/>
                  </a:srgbClr>
                </a:solidFill>
              </a:rPr>
              <a:t>monarchies</a:t>
            </a:r>
            <a:r>
              <a:rPr lang="en-US" sz="2400" dirty="0">
                <a:solidFill>
                  <a:srgbClr val="DFE6D0"/>
                </a:solidFill>
              </a:rPr>
              <a:t>, where the power of the </a:t>
            </a:r>
            <a:r>
              <a:rPr lang="en-US" sz="2400" u="sng" dirty="0">
                <a:solidFill>
                  <a:srgbClr val="CFC60D">
                    <a:lumMod val="60000"/>
                    <a:lumOff val="40000"/>
                  </a:srgbClr>
                </a:solidFill>
              </a:rPr>
              <a:t>Catholic Church</a:t>
            </a:r>
            <a:r>
              <a:rPr lang="en-US" sz="2400" dirty="0">
                <a:solidFill>
                  <a:srgbClr val="DFE6D0"/>
                </a:solidFill>
              </a:rPr>
              <a:t> was unwelcome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0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3810000"/>
            <a:ext cx="19050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726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History and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5638800" cy="5562600"/>
          </a:xfrm>
        </p:spPr>
        <p:txBody>
          <a:bodyPr>
            <a:noAutofit/>
          </a:bodyPr>
          <a:lstStyle/>
          <a:p>
            <a:r>
              <a:rPr lang="en-US" sz="2600" dirty="0" smtClean="0"/>
              <a:t>Winds of Change</a:t>
            </a:r>
          </a:p>
          <a:p>
            <a:pPr lvl="1"/>
            <a:r>
              <a:rPr lang="en-US" sz="2600" dirty="0" smtClean="0"/>
              <a:t>Early </a:t>
            </a:r>
            <a:r>
              <a:rPr lang="en-US" sz="26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1700s</a:t>
            </a:r>
            <a:r>
              <a:rPr lang="en-US" sz="2600" dirty="0" smtClean="0"/>
              <a:t>- intellectuals embraced the </a:t>
            </a:r>
            <a:r>
              <a:rPr lang="en-US" sz="26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Enlightenment</a:t>
            </a:r>
            <a:r>
              <a:rPr lang="en-US" sz="2600" dirty="0" smtClean="0"/>
              <a:t>- movement to value </a:t>
            </a:r>
            <a:r>
              <a:rPr lang="en-US" sz="26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reason</a:t>
            </a:r>
            <a:r>
              <a:rPr lang="en-US" sz="2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600" dirty="0" smtClean="0"/>
              <a:t>and </a:t>
            </a:r>
            <a:r>
              <a:rPr lang="en-US" sz="26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question</a:t>
            </a:r>
            <a:r>
              <a:rPr lang="en-US" sz="2600" dirty="0" smtClean="0"/>
              <a:t> tradition.</a:t>
            </a:r>
          </a:p>
          <a:p>
            <a:pPr lvl="2"/>
            <a:r>
              <a:rPr lang="en-US" sz="2600" dirty="0" smtClean="0"/>
              <a:t>People wanted a </a:t>
            </a:r>
            <a:r>
              <a:rPr lang="en-US" sz="26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voice</a:t>
            </a:r>
            <a:r>
              <a:rPr lang="en-US" sz="2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600" dirty="0" smtClean="0"/>
              <a:t>in </a:t>
            </a:r>
            <a:r>
              <a:rPr lang="en-US" sz="26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gov’t</a:t>
            </a:r>
          </a:p>
          <a:p>
            <a:pPr lvl="3"/>
            <a:r>
              <a:rPr lang="en-US" sz="26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English Bill of Rights</a:t>
            </a:r>
            <a:r>
              <a:rPr lang="en-US" sz="2600" dirty="0" smtClean="0"/>
              <a:t>- limited the power of the </a:t>
            </a:r>
            <a:r>
              <a:rPr lang="en-US" sz="26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monarchy</a:t>
            </a:r>
          </a:p>
          <a:p>
            <a:pPr lvl="4"/>
            <a:r>
              <a:rPr lang="en-US" sz="2600" dirty="0" smtClean="0"/>
              <a:t>English gov’t became a </a:t>
            </a:r>
            <a:r>
              <a:rPr lang="en-US" sz="26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model</a:t>
            </a:r>
            <a:r>
              <a:rPr lang="en-US" sz="2600" dirty="0" smtClean="0"/>
              <a:t> for many gov’ts around the </a:t>
            </a:r>
            <a:r>
              <a:rPr lang="en-US" sz="26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world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233" y="450669"/>
            <a:ext cx="1981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25189"/>
            <a:ext cx="19335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633" y="3506288"/>
            <a:ext cx="16764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8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History and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97280"/>
            <a:ext cx="5486400" cy="5410200"/>
          </a:xfrm>
        </p:spPr>
        <p:txBody>
          <a:bodyPr/>
          <a:lstStyle/>
          <a:p>
            <a:pPr lvl="1">
              <a:buClr>
                <a:srgbClr val="759AA5">
                  <a:lumMod val="60000"/>
                  <a:lumOff val="40000"/>
                </a:srgbClr>
              </a:buClr>
            </a:pPr>
            <a:r>
              <a:rPr lang="en-US" sz="2600" u="sng" dirty="0">
                <a:solidFill>
                  <a:srgbClr val="CFC60D">
                    <a:lumMod val="60000"/>
                    <a:lumOff val="40000"/>
                  </a:srgbClr>
                </a:solidFill>
              </a:rPr>
              <a:t>Industrial Revolution</a:t>
            </a:r>
            <a:r>
              <a:rPr lang="en-US" sz="2600" dirty="0">
                <a:solidFill>
                  <a:prstClr val="white"/>
                </a:solidFill>
              </a:rPr>
              <a:t> began in Britain</a:t>
            </a:r>
          </a:p>
          <a:p>
            <a:pPr lvl="2">
              <a:buClr>
                <a:srgbClr val="CFC60D"/>
              </a:buClr>
            </a:pPr>
            <a:r>
              <a:rPr lang="en-US" sz="2600" b="1" dirty="0">
                <a:solidFill>
                  <a:srgbClr val="DFE6D0"/>
                </a:solidFill>
              </a:rPr>
              <a:t>Industrial </a:t>
            </a:r>
            <a:r>
              <a:rPr lang="en-US" sz="2600" b="1" u="sng" dirty="0">
                <a:solidFill>
                  <a:srgbClr val="CFC60D">
                    <a:lumMod val="60000"/>
                    <a:lumOff val="40000"/>
                  </a:srgbClr>
                </a:solidFill>
              </a:rPr>
              <a:t>capitalism</a:t>
            </a:r>
            <a:r>
              <a:rPr lang="en-US" sz="2600" b="1" dirty="0">
                <a:solidFill>
                  <a:srgbClr val="DFE6D0"/>
                </a:solidFill>
              </a:rPr>
              <a:t>- </a:t>
            </a:r>
            <a:r>
              <a:rPr lang="en-US" sz="2600" dirty="0">
                <a:solidFill>
                  <a:srgbClr val="DFE6D0"/>
                </a:solidFill>
              </a:rPr>
              <a:t>economic system where </a:t>
            </a:r>
            <a:r>
              <a:rPr lang="en-US" sz="2600" u="sng" dirty="0">
                <a:solidFill>
                  <a:srgbClr val="CFC60D">
                    <a:lumMod val="60000"/>
                    <a:lumOff val="40000"/>
                  </a:srgbClr>
                </a:solidFill>
              </a:rPr>
              <a:t>owners</a:t>
            </a:r>
            <a:r>
              <a:rPr lang="en-US" sz="2600" dirty="0">
                <a:solidFill>
                  <a:srgbClr val="CFC60D">
                    <a:lumMod val="60000"/>
                    <a:lumOff val="40000"/>
                  </a:srgbClr>
                </a:solidFill>
              </a:rPr>
              <a:t> </a:t>
            </a:r>
            <a:r>
              <a:rPr lang="en-US" sz="2600" dirty="0">
                <a:solidFill>
                  <a:srgbClr val="DFE6D0"/>
                </a:solidFill>
              </a:rPr>
              <a:t>used </a:t>
            </a:r>
            <a:r>
              <a:rPr lang="en-US" sz="2600" u="sng" dirty="0">
                <a:solidFill>
                  <a:srgbClr val="CFC60D">
                    <a:lumMod val="60000"/>
                    <a:lumOff val="40000"/>
                  </a:srgbClr>
                </a:solidFill>
              </a:rPr>
              <a:t>profits</a:t>
            </a:r>
            <a:r>
              <a:rPr lang="en-US" sz="2600" dirty="0">
                <a:solidFill>
                  <a:srgbClr val="CFC60D">
                    <a:lumMod val="60000"/>
                    <a:lumOff val="40000"/>
                  </a:srgbClr>
                </a:solidFill>
              </a:rPr>
              <a:t> </a:t>
            </a:r>
            <a:r>
              <a:rPr lang="en-US" sz="2600" dirty="0">
                <a:solidFill>
                  <a:srgbClr val="DFE6D0"/>
                </a:solidFill>
              </a:rPr>
              <a:t>to expand their </a:t>
            </a:r>
            <a:r>
              <a:rPr lang="en-US" sz="2600" u="sng" dirty="0">
                <a:solidFill>
                  <a:srgbClr val="CFC60D">
                    <a:lumMod val="60000"/>
                    <a:lumOff val="40000"/>
                  </a:srgbClr>
                </a:solidFill>
              </a:rPr>
              <a:t>companies</a:t>
            </a:r>
          </a:p>
          <a:p>
            <a:pPr lvl="3">
              <a:buClr>
                <a:srgbClr val="99987F"/>
              </a:buClr>
            </a:pPr>
            <a:r>
              <a:rPr lang="en-US" sz="2600" dirty="0">
                <a:solidFill>
                  <a:prstClr val="white"/>
                </a:solidFill>
              </a:rPr>
              <a:t>Workers were </a:t>
            </a:r>
            <a:r>
              <a:rPr lang="en-US" sz="2600" u="sng" dirty="0">
                <a:solidFill>
                  <a:srgbClr val="CFC60D">
                    <a:lumMod val="60000"/>
                    <a:lumOff val="40000"/>
                  </a:srgbClr>
                </a:solidFill>
              </a:rPr>
              <a:t>poorly</a:t>
            </a:r>
            <a:r>
              <a:rPr lang="en-US" sz="2600" dirty="0">
                <a:solidFill>
                  <a:srgbClr val="CFC60D">
                    <a:lumMod val="60000"/>
                    <a:lumOff val="40000"/>
                  </a:srgbClr>
                </a:solidFill>
              </a:rPr>
              <a:t> </a:t>
            </a:r>
            <a:r>
              <a:rPr lang="en-US" sz="2600" dirty="0">
                <a:solidFill>
                  <a:prstClr val="white"/>
                </a:solidFill>
              </a:rPr>
              <a:t>paid and lived in </a:t>
            </a:r>
            <a:r>
              <a:rPr lang="en-US" sz="2600" u="sng" dirty="0">
                <a:solidFill>
                  <a:srgbClr val="CFC60D">
                    <a:lumMod val="60000"/>
                    <a:lumOff val="40000"/>
                  </a:srgbClr>
                </a:solidFill>
              </a:rPr>
              <a:t>pitiful</a:t>
            </a:r>
            <a:r>
              <a:rPr lang="en-US" sz="2600" dirty="0">
                <a:solidFill>
                  <a:srgbClr val="CFC60D">
                    <a:lumMod val="60000"/>
                    <a:lumOff val="40000"/>
                  </a:srgbClr>
                </a:solidFill>
              </a:rPr>
              <a:t> </a:t>
            </a:r>
            <a:r>
              <a:rPr lang="en-US" sz="2600" dirty="0">
                <a:solidFill>
                  <a:prstClr val="white"/>
                </a:solidFill>
              </a:rPr>
              <a:t>conditions</a:t>
            </a:r>
          </a:p>
          <a:p>
            <a:pPr lvl="4">
              <a:buClr>
                <a:srgbClr val="90AC97"/>
              </a:buClr>
            </a:pPr>
            <a:r>
              <a:rPr lang="en-US" sz="2600" dirty="0">
                <a:solidFill>
                  <a:srgbClr val="DFE6D0"/>
                </a:solidFill>
              </a:rPr>
              <a:t>This led to </a:t>
            </a:r>
            <a:r>
              <a:rPr lang="en-US" sz="2600" b="1" u="sng" dirty="0">
                <a:solidFill>
                  <a:srgbClr val="CFC60D">
                    <a:lumMod val="60000"/>
                    <a:lumOff val="40000"/>
                  </a:srgbClr>
                </a:solidFill>
              </a:rPr>
              <a:t>communism</a:t>
            </a:r>
            <a:r>
              <a:rPr lang="en-US" sz="2600" dirty="0">
                <a:solidFill>
                  <a:srgbClr val="DFE6D0"/>
                </a:solidFill>
              </a:rPr>
              <a:t>- a philosophy that called for economic </a:t>
            </a:r>
            <a:r>
              <a:rPr lang="en-US" sz="2600" u="sng" dirty="0">
                <a:solidFill>
                  <a:srgbClr val="CFC60D">
                    <a:lumMod val="60000"/>
                    <a:lumOff val="40000"/>
                  </a:srgbClr>
                </a:solidFill>
              </a:rPr>
              <a:t>equality</a:t>
            </a:r>
            <a:r>
              <a:rPr lang="en-US" sz="2600" dirty="0">
                <a:solidFill>
                  <a:srgbClr val="CFC60D">
                    <a:lumMod val="60000"/>
                    <a:lumOff val="40000"/>
                  </a:srgbClr>
                </a:solidFill>
              </a:rPr>
              <a:t> </a:t>
            </a:r>
            <a:r>
              <a:rPr lang="en-US" sz="2600" dirty="0">
                <a:solidFill>
                  <a:srgbClr val="DFE6D0"/>
                </a:solidFill>
              </a:rPr>
              <a:t>and </a:t>
            </a:r>
            <a:r>
              <a:rPr lang="en-US" sz="2600" u="sng" dirty="0">
                <a:solidFill>
                  <a:srgbClr val="CFC60D">
                    <a:lumMod val="60000"/>
                    <a:lumOff val="40000"/>
                  </a:srgbClr>
                </a:solidFill>
              </a:rPr>
              <a:t>ownership</a:t>
            </a:r>
            <a:r>
              <a:rPr lang="en-US" sz="2600" dirty="0">
                <a:solidFill>
                  <a:srgbClr val="CFC60D">
                    <a:lumMod val="60000"/>
                    <a:lumOff val="40000"/>
                  </a:srgbClr>
                </a:solidFill>
              </a:rPr>
              <a:t> </a:t>
            </a:r>
            <a:r>
              <a:rPr lang="en-US" sz="2600" dirty="0">
                <a:solidFill>
                  <a:srgbClr val="DFE6D0"/>
                </a:solidFill>
              </a:rPr>
              <a:t>of resources by </a:t>
            </a:r>
            <a:r>
              <a:rPr lang="en-US" sz="2600" u="sng" dirty="0">
                <a:solidFill>
                  <a:srgbClr val="CFC60D">
                    <a:lumMod val="60000"/>
                    <a:lumOff val="40000"/>
                  </a:srgbClr>
                </a:solidFill>
              </a:rPr>
              <a:t>workers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66800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76600"/>
            <a:ext cx="3505200" cy="230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366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History and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5943600" cy="55626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dirty="0"/>
              <a:t>In the 1900s, two </a:t>
            </a:r>
            <a:r>
              <a:rPr lang="en-US" sz="2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world wars</a:t>
            </a:r>
            <a:r>
              <a:rPr lang="en-US" sz="2400" dirty="0"/>
              <a:t> killed millions and left </a:t>
            </a:r>
            <a:r>
              <a:rPr lang="en-US" sz="2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countries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/>
              <a:t>in ruins</a:t>
            </a:r>
          </a:p>
          <a:p>
            <a:pPr lvl="2"/>
            <a:r>
              <a:rPr lang="en-US" sz="2400" dirty="0"/>
              <a:t>After WWII- </a:t>
            </a:r>
            <a:r>
              <a:rPr lang="en-US" sz="24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Cold War</a:t>
            </a:r>
            <a:r>
              <a:rPr lang="en-US" sz="2400" dirty="0"/>
              <a:t>- a power struggle between the Soviet-controlled </a:t>
            </a:r>
            <a:r>
              <a:rPr lang="en-US" sz="2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Communist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/>
              <a:t>world and the </a:t>
            </a:r>
            <a:r>
              <a:rPr lang="en-US" sz="2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non-Communist</a:t>
            </a:r>
            <a:r>
              <a:rPr lang="en-US" sz="2400" dirty="0"/>
              <a:t> </a:t>
            </a:r>
            <a:r>
              <a:rPr lang="en-US" sz="2400" dirty="0" smtClean="0"/>
              <a:t>world</a:t>
            </a:r>
          </a:p>
          <a:p>
            <a:r>
              <a:rPr lang="en-US" dirty="0" smtClean="0"/>
              <a:t>A New Era</a:t>
            </a:r>
          </a:p>
          <a:p>
            <a:pPr lvl="1"/>
            <a:r>
              <a:rPr lang="en-US" sz="2400" dirty="0" smtClean="0"/>
              <a:t>In the last few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decades</a:t>
            </a:r>
            <a:r>
              <a:rPr lang="en-US" sz="2400" dirty="0" smtClean="0"/>
              <a:t>, N European countries have built strong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democracies</a:t>
            </a:r>
            <a:r>
              <a:rPr lang="en-US" sz="2400" dirty="0" smtClean="0"/>
              <a:t> and successful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economies</a:t>
            </a:r>
          </a:p>
          <a:p>
            <a:pPr lvl="2"/>
            <a:r>
              <a:rPr lang="en-US" sz="2400" dirty="0" smtClean="0"/>
              <a:t>N Europe belongs to the </a:t>
            </a:r>
            <a:r>
              <a:rPr lang="en-US" sz="2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European Union</a:t>
            </a:r>
          </a:p>
          <a:p>
            <a:pPr lvl="3"/>
            <a:r>
              <a:rPr lang="en-US" sz="2400" dirty="0" smtClean="0"/>
              <a:t>Goal=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unite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Europe so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goods</a:t>
            </a:r>
            <a:r>
              <a:rPr lang="en-US" sz="2400" dirty="0" smtClean="0"/>
              <a:t>,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services</a:t>
            </a:r>
            <a:r>
              <a:rPr lang="en-US" sz="2400" dirty="0" smtClean="0"/>
              <a:t>, and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workers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can move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freely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among the member nations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67094"/>
            <a:ext cx="2771775" cy="207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3544911"/>
            <a:ext cx="3152775" cy="259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152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5562600" cy="5486400"/>
          </a:xfrm>
        </p:spPr>
        <p:txBody>
          <a:bodyPr>
            <a:noAutofit/>
          </a:bodyPr>
          <a:lstStyle/>
          <a:p>
            <a:r>
              <a:rPr lang="en-US" dirty="0" smtClean="0"/>
              <a:t>Language and Religion</a:t>
            </a:r>
          </a:p>
          <a:p>
            <a:pPr lvl="1"/>
            <a:r>
              <a:rPr lang="en-US" sz="2400" dirty="0" smtClean="0"/>
              <a:t>Mostly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Indo-European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(English and Swedish)</a:t>
            </a:r>
          </a:p>
          <a:p>
            <a:pPr lvl="1"/>
            <a:r>
              <a:rPr lang="en-US" sz="2400" dirty="0" smtClean="0"/>
              <a:t>No single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religion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is dominant</a:t>
            </a:r>
          </a:p>
          <a:p>
            <a:pPr lvl="2"/>
            <a:r>
              <a:rPr lang="en-US" sz="2400" dirty="0" smtClean="0"/>
              <a:t>Value religious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freedom</a:t>
            </a:r>
          </a:p>
          <a:p>
            <a:pPr lvl="2"/>
            <a:r>
              <a:rPr lang="en-US" sz="2400" dirty="0" smtClean="0"/>
              <a:t>Most people are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Protestant</a:t>
            </a:r>
          </a:p>
          <a:p>
            <a:r>
              <a:rPr lang="en-US" dirty="0" smtClean="0"/>
              <a:t>Education and Health Care</a:t>
            </a:r>
          </a:p>
          <a:p>
            <a:pPr lvl="1"/>
            <a:r>
              <a:rPr lang="en-US" sz="2400" dirty="0" smtClean="0"/>
              <a:t>School is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mandatory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up to 10</a:t>
            </a:r>
          </a:p>
          <a:p>
            <a:pPr lvl="2"/>
            <a:r>
              <a:rPr lang="en-US" sz="2400" dirty="0" smtClean="0"/>
              <a:t>Literacy is almost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100</a:t>
            </a:r>
            <a:r>
              <a:rPr lang="en-US" sz="2400" dirty="0" smtClean="0"/>
              <a:t>%</a:t>
            </a:r>
          </a:p>
          <a:p>
            <a:pPr lvl="1"/>
            <a:r>
              <a:rPr lang="en-US" sz="2400" dirty="0" smtClean="0"/>
              <a:t>Excellent health care</a:t>
            </a:r>
          </a:p>
          <a:p>
            <a:pPr lvl="2"/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Sweden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offers complete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social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welfare to its citizens (</a:t>
            </a:r>
            <a:r>
              <a:rPr lang="en-US" sz="2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welfare state</a:t>
            </a:r>
            <a:r>
              <a:rPr lang="en-US" sz="2400" dirty="0" smtClean="0"/>
              <a:t>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840786"/>
            <a:ext cx="26479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248" y="4687008"/>
            <a:ext cx="2219053" cy="1886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62" y="2743200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647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8391</TotalTime>
  <Words>536</Words>
  <Application>Microsoft Office PowerPoint</Application>
  <PresentationFormat>On-screen Show (4:3)</PresentationFormat>
  <Paragraphs>69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Thatch</vt:lpstr>
      <vt:lpstr>PowerPoint 2010</vt:lpstr>
      <vt:lpstr>Northern Europe</vt:lpstr>
      <vt:lpstr>Population Patterns</vt:lpstr>
      <vt:lpstr>Population Patterns</vt:lpstr>
      <vt:lpstr>History and Government</vt:lpstr>
      <vt:lpstr>History and Government</vt:lpstr>
      <vt:lpstr>History and Government</vt:lpstr>
      <vt:lpstr>History and Government</vt:lpstr>
      <vt:lpstr>History and Government</vt:lpstr>
      <vt:lpstr>Culture</vt:lpstr>
      <vt:lpstr>Culture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Fitzgerald, Amy</dc:creator>
  <cp:lastModifiedBy>Fitzgerald, Amy</cp:lastModifiedBy>
  <cp:revision>20</cp:revision>
  <dcterms:created xsi:type="dcterms:W3CDTF">2012-04-03T18:20:32Z</dcterms:created>
  <dcterms:modified xsi:type="dcterms:W3CDTF">2012-04-11T12:17:17Z</dcterms:modified>
</cp:coreProperties>
</file>