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0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1FB3DC7-6478-440D-B5E3-D2631D356755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50F2D38-A1F6-4C9E-80E1-DFCEA624A8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210594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Gill Sans MT" pitchFamily="34" charset="0"/>
              </a:rPr>
              <a:t>Where was the maximum South Korean advance in 1950? </a:t>
            </a:r>
            <a:r>
              <a:rPr lang="en-US" sz="2400" dirty="0">
                <a:solidFill>
                  <a:srgbClr val="0070C0"/>
                </a:solidFill>
                <a:latin typeface="Gill Sans MT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Gill Sans MT" pitchFamily="34" charset="0"/>
              </a:rPr>
              <a:t>How does its location compare to that of the Chinese and North Korean advance in 1950?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20" y="399909"/>
            <a:ext cx="4277300" cy="381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899" y="305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Daily Focus Skill: Korea Map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210594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70C0"/>
                </a:solidFill>
                <a:latin typeface="Gill Sans MT" pitchFamily="34" charset="0"/>
              </a:rPr>
              <a:t>2. How </a:t>
            </a:r>
            <a:r>
              <a:rPr lang="en-US" sz="2400" dirty="0">
                <a:solidFill>
                  <a:srgbClr val="0070C0"/>
                </a:solidFill>
                <a:latin typeface="Gill Sans MT" pitchFamily="34" charset="0"/>
              </a:rPr>
              <a:t>close to the </a:t>
            </a:r>
            <a:r>
              <a:rPr lang="en-US" sz="2400" dirty="0" smtClean="0">
                <a:solidFill>
                  <a:srgbClr val="0070C0"/>
                </a:solidFill>
                <a:latin typeface="Gill Sans MT" pitchFamily="34" charset="0"/>
              </a:rPr>
              <a:t>  </a:t>
            </a:r>
          </a:p>
          <a:p>
            <a:pPr lvl="0"/>
            <a:r>
              <a:rPr lang="en-US" sz="2400" dirty="0">
                <a:solidFill>
                  <a:srgbClr val="0070C0"/>
                </a:solidFill>
                <a:latin typeface="Gill Sans MT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Gill Sans MT" pitchFamily="34" charset="0"/>
              </a:rPr>
              <a:t>  prewar </a:t>
            </a:r>
            <a:r>
              <a:rPr lang="en-US" sz="2400" dirty="0">
                <a:solidFill>
                  <a:srgbClr val="0070C0"/>
                </a:solidFill>
                <a:latin typeface="Gill Sans MT" pitchFamily="34" charset="0"/>
              </a:rPr>
              <a:t>boundary is the </a:t>
            </a:r>
            <a:r>
              <a:rPr lang="en-US" sz="2400" dirty="0" smtClean="0">
                <a:solidFill>
                  <a:srgbClr val="0070C0"/>
                </a:solidFill>
                <a:latin typeface="Gill Sans MT" pitchFamily="34" charset="0"/>
              </a:rPr>
              <a:t> </a:t>
            </a:r>
          </a:p>
          <a:p>
            <a:pPr lvl="0"/>
            <a:r>
              <a:rPr lang="en-US" sz="2400" dirty="0">
                <a:solidFill>
                  <a:srgbClr val="0070C0"/>
                </a:solidFill>
                <a:latin typeface="Gill Sans MT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Gill Sans MT" pitchFamily="34" charset="0"/>
              </a:rPr>
              <a:t>  cease </a:t>
            </a:r>
            <a:r>
              <a:rPr lang="en-US" sz="2400" dirty="0">
                <a:solidFill>
                  <a:srgbClr val="0070C0"/>
                </a:solidFill>
                <a:latin typeface="Gill Sans MT" pitchFamily="34" charset="0"/>
              </a:rPr>
              <a:t>fire line?</a:t>
            </a:r>
            <a:endParaRPr lang="en-US" sz="2400" dirty="0">
              <a:solidFill>
                <a:srgbClr val="0070C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2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6289075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Education</a:t>
            </a:r>
          </a:p>
          <a:p>
            <a:pPr lvl="1"/>
            <a:r>
              <a:rPr lang="en-US" sz="2400" dirty="0" smtClean="0"/>
              <a:t>S Korea- most attend </a:t>
            </a:r>
            <a:r>
              <a:rPr lang="en-US" sz="2400" u="sng" dirty="0" smtClean="0">
                <a:solidFill>
                  <a:srgbClr val="FFFF66"/>
                </a:solidFill>
              </a:rPr>
              <a:t>middle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FFFF66"/>
                </a:solidFill>
              </a:rPr>
              <a:t>high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school and </a:t>
            </a:r>
            <a:r>
              <a:rPr lang="en-US" sz="2400" u="sng" dirty="0" smtClean="0">
                <a:solidFill>
                  <a:srgbClr val="FFFF66"/>
                </a:solidFill>
              </a:rPr>
              <a:t>university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attendance is up</a:t>
            </a:r>
          </a:p>
          <a:p>
            <a:pPr lvl="1"/>
            <a:r>
              <a:rPr lang="en-US" sz="2400" dirty="0" smtClean="0"/>
              <a:t>N Korea- only purpose is to teach </a:t>
            </a:r>
            <a:r>
              <a:rPr lang="en-US" sz="2400" u="sng" dirty="0" smtClean="0">
                <a:solidFill>
                  <a:srgbClr val="FFFF66"/>
                </a:solidFill>
              </a:rPr>
              <a:t>communist ideology</a:t>
            </a:r>
          </a:p>
          <a:p>
            <a:r>
              <a:rPr lang="en-US" sz="2400" dirty="0" smtClean="0"/>
              <a:t>Health Care</a:t>
            </a:r>
          </a:p>
          <a:p>
            <a:pPr lvl="1"/>
            <a:r>
              <a:rPr lang="en-US" sz="2400" dirty="0" smtClean="0"/>
              <a:t>S Korea- successful, </a:t>
            </a:r>
            <a:r>
              <a:rPr lang="en-US" sz="2400" u="sng" dirty="0" smtClean="0">
                <a:solidFill>
                  <a:srgbClr val="FFFF66"/>
                </a:solidFill>
              </a:rPr>
              <a:t>modern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system (life expectancy=</a:t>
            </a:r>
            <a:r>
              <a:rPr lang="en-US" sz="2400" u="sng" dirty="0" smtClean="0">
                <a:solidFill>
                  <a:srgbClr val="FFFF66"/>
                </a:solidFill>
              </a:rPr>
              <a:t>77</a:t>
            </a:r>
            <a:r>
              <a:rPr lang="en-US" sz="2400" dirty="0" smtClean="0"/>
              <a:t> yrs)</a:t>
            </a:r>
          </a:p>
          <a:p>
            <a:pPr lvl="1"/>
            <a:r>
              <a:rPr lang="en-US" sz="2400" dirty="0" smtClean="0"/>
              <a:t>N Korea- provides </a:t>
            </a:r>
            <a:r>
              <a:rPr lang="en-US" sz="2400" u="sng" dirty="0" smtClean="0">
                <a:solidFill>
                  <a:srgbClr val="FFFF66"/>
                </a:solidFill>
              </a:rPr>
              <a:t>health care</a:t>
            </a:r>
            <a:r>
              <a:rPr lang="en-US" sz="2400" dirty="0" smtClean="0"/>
              <a:t>, but people still suffer from inadequate </a:t>
            </a:r>
            <a:r>
              <a:rPr lang="en-US" sz="2400" u="sng" dirty="0" smtClean="0">
                <a:solidFill>
                  <a:srgbClr val="FFFF66"/>
                </a:solidFill>
              </a:rPr>
              <a:t>food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rgbClr val="FFFF66"/>
                </a:solidFill>
              </a:rPr>
              <a:t>water</a:t>
            </a:r>
            <a:r>
              <a:rPr lang="en-US" sz="2400" dirty="0" smtClean="0"/>
              <a:t>, etc.</a:t>
            </a:r>
          </a:p>
          <a:p>
            <a:r>
              <a:rPr lang="en-US" sz="2400" dirty="0" smtClean="0"/>
              <a:t>Language- both speak </a:t>
            </a:r>
            <a:r>
              <a:rPr lang="en-US" sz="2400" u="sng" dirty="0" smtClean="0">
                <a:solidFill>
                  <a:srgbClr val="FFFF66"/>
                </a:solidFill>
              </a:rPr>
              <a:t>Korean</a:t>
            </a:r>
          </a:p>
        </p:txBody>
      </p:sp>
      <p:pic>
        <p:nvPicPr>
          <p:cNvPr id="3074" name="Picture 2" descr="http://media.mwcradio.com/mimesis/2011-12/24/2011-12-24T130533Z_1_BTRE7BN10DG00_RTROPTP_3_NEWS-US-KOREA-NORTH-VISITS_JPG_475x31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66" y="3505200"/>
            <a:ext cx="2466975" cy="17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66" y="1219200"/>
            <a:ext cx="2538021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8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6400800" cy="4800600"/>
          </a:xfrm>
        </p:spPr>
        <p:txBody>
          <a:bodyPr>
            <a:noAutofit/>
          </a:bodyPr>
          <a:lstStyle/>
          <a:p>
            <a:r>
              <a:rPr lang="en-US" sz="2000" dirty="0"/>
              <a:t>Religion</a:t>
            </a:r>
          </a:p>
          <a:p>
            <a:pPr lvl="1"/>
            <a:r>
              <a:rPr lang="en-US" sz="2000" dirty="0"/>
              <a:t>S Korea- practice </a:t>
            </a:r>
            <a:r>
              <a:rPr lang="en-US" sz="2000" u="sng" dirty="0">
                <a:solidFill>
                  <a:srgbClr val="FFFF66"/>
                </a:solidFill>
              </a:rPr>
              <a:t>Confucianism</a:t>
            </a:r>
            <a:r>
              <a:rPr lang="en-US" sz="2000" dirty="0"/>
              <a:t>, </a:t>
            </a:r>
            <a:r>
              <a:rPr lang="en-US" sz="2000" u="sng" dirty="0">
                <a:solidFill>
                  <a:srgbClr val="FFFF66"/>
                </a:solidFill>
              </a:rPr>
              <a:t>Buddhism</a:t>
            </a:r>
            <a:r>
              <a:rPr lang="en-US" sz="2000" dirty="0"/>
              <a:t>, </a:t>
            </a:r>
            <a:r>
              <a:rPr lang="en-US" sz="2000" u="sng" dirty="0">
                <a:solidFill>
                  <a:srgbClr val="FFFF66"/>
                </a:solidFill>
              </a:rPr>
              <a:t>Christianity</a:t>
            </a:r>
            <a:r>
              <a:rPr lang="en-US" sz="2000" dirty="0"/>
              <a:t>, and </a:t>
            </a:r>
            <a:r>
              <a:rPr lang="en-US" sz="2000" u="sng" dirty="0">
                <a:solidFill>
                  <a:srgbClr val="FFFF66"/>
                </a:solidFill>
              </a:rPr>
              <a:t>Cheondogyo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/>
              <a:t>(combination of these religions)</a:t>
            </a:r>
          </a:p>
          <a:p>
            <a:pPr lvl="1"/>
            <a:r>
              <a:rPr lang="en-US" sz="2000" dirty="0"/>
              <a:t>N Korea- no religion is allowed</a:t>
            </a:r>
          </a:p>
          <a:p>
            <a:r>
              <a:rPr lang="en-US" sz="2000" dirty="0" smtClean="0"/>
              <a:t>Arts</a:t>
            </a:r>
          </a:p>
          <a:p>
            <a:pPr lvl="1"/>
            <a:r>
              <a:rPr lang="en-US" sz="2000" dirty="0" smtClean="0"/>
              <a:t>S Korea- has adopted many </a:t>
            </a:r>
            <a:r>
              <a:rPr lang="en-US" sz="2000" u="sng" dirty="0" smtClean="0">
                <a:solidFill>
                  <a:srgbClr val="FFFF66"/>
                </a:solidFill>
              </a:rPr>
              <a:t>elements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from Western culture</a:t>
            </a:r>
          </a:p>
          <a:p>
            <a:pPr lvl="2"/>
            <a:r>
              <a:rPr lang="en-US" sz="2000" u="sng" dirty="0" smtClean="0">
                <a:solidFill>
                  <a:srgbClr val="FFFF66"/>
                </a:solidFill>
              </a:rPr>
              <a:t>Traditional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arts still practiced </a:t>
            </a:r>
          </a:p>
          <a:p>
            <a:pPr lvl="3"/>
            <a:r>
              <a:rPr lang="en-US" sz="2000" dirty="0" smtClean="0"/>
              <a:t>Art in temples (</a:t>
            </a:r>
            <a:r>
              <a:rPr lang="en-US" sz="2000" u="sng" dirty="0" smtClean="0">
                <a:solidFill>
                  <a:srgbClr val="FFFF66"/>
                </a:solidFill>
              </a:rPr>
              <a:t>sculptures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done in bronze, stone, or jade)</a:t>
            </a:r>
          </a:p>
          <a:p>
            <a:pPr lvl="1"/>
            <a:r>
              <a:rPr lang="en-US" sz="2000" dirty="0" smtClean="0"/>
              <a:t>N Korea- </a:t>
            </a:r>
            <a:r>
              <a:rPr lang="en-US" sz="2000" u="sng" dirty="0" smtClean="0">
                <a:solidFill>
                  <a:srgbClr val="FFFF66"/>
                </a:solidFill>
              </a:rPr>
              <a:t>Kim Jong Un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dictates what type of art is made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3048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6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07888"/>
            <a:ext cx="8686800" cy="1470025"/>
          </a:xfrm>
        </p:spPr>
        <p:txBody>
          <a:bodyPr/>
          <a:lstStyle/>
          <a:p>
            <a:r>
              <a:rPr lang="en-US" sz="6000" dirty="0" smtClean="0"/>
              <a:t>North and South Korea</a:t>
            </a:r>
            <a:endParaRPr lang="en-US" sz="6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88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880"/>
            <a:ext cx="2622045" cy="181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0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303"/>
            <a:ext cx="79248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9067800" cy="5029200"/>
          </a:xfrm>
        </p:spPr>
        <p:txBody>
          <a:bodyPr/>
          <a:lstStyle/>
          <a:p>
            <a:r>
              <a:rPr lang="en-US" sz="2000" dirty="0" smtClean="0"/>
              <a:t>The People</a:t>
            </a:r>
          </a:p>
          <a:p>
            <a:pPr lvl="1"/>
            <a:r>
              <a:rPr lang="en-US" sz="2000" dirty="0" smtClean="0"/>
              <a:t>Korea is ethnically </a:t>
            </a:r>
            <a:r>
              <a:rPr lang="en-US" sz="2000" u="sng" dirty="0" smtClean="0">
                <a:solidFill>
                  <a:srgbClr val="FFFF66"/>
                </a:solidFill>
              </a:rPr>
              <a:t>homogenous</a:t>
            </a:r>
          </a:p>
          <a:p>
            <a:pPr lvl="2"/>
            <a:r>
              <a:rPr lang="en-US" sz="2000" dirty="0" smtClean="0"/>
              <a:t>It is divided into </a:t>
            </a:r>
            <a:r>
              <a:rPr lang="en-US" sz="2000" u="sng" dirty="0" smtClean="0">
                <a:solidFill>
                  <a:srgbClr val="FFFF66"/>
                </a:solidFill>
              </a:rPr>
              <a:t>Communist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North Korea and </a:t>
            </a:r>
            <a:r>
              <a:rPr lang="en-US" sz="2000" u="sng" dirty="0" smtClean="0">
                <a:solidFill>
                  <a:srgbClr val="FFFF66"/>
                </a:solidFill>
              </a:rPr>
              <a:t>Democratic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South Korea</a:t>
            </a:r>
          </a:p>
          <a:p>
            <a:r>
              <a:rPr lang="en-US" sz="2000" dirty="0" smtClean="0"/>
              <a:t>Density and Distribution</a:t>
            </a:r>
          </a:p>
          <a:p>
            <a:pPr lvl="1"/>
            <a:r>
              <a:rPr lang="en-US" sz="2000" dirty="0" smtClean="0"/>
              <a:t>Most live on the </a:t>
            </a:r>
            <a:r>
              <a:rPr lang="en-US" sz="2000" u="sng" dirty="0" smtClean="0">
                <a:solidFill>
                  <a:srgbClr val="FFFF66"/>
                </a:solidFill>
              </a:rPr>
              <a:t>coastal plains</a:t>
            </a:r>
          </a:p>
          <a:p>
            <a:pPr lvl="2"/>
            <a:r>
              <a:rPr lang="en-US" sz="2000" dirty="0" smtClean="0"/>
              <a:t>About </a:t>
            </a:r>
            <a:r>
              <a:rPr lang="en-US" sz="2000" u="sng" dirty="0" smtClean="0">
                <a:solidFill>
                  <a:srgbClr val="FFFF66"/>
                </a:solidFill>
              </a:rPr>
              <a:t>2/3</a:t>
            </a:r>
            <a:r>
              <a:rPr lang="en-US" sz="2000" dirty="0" smtClean="0"/>
              <a:t> of pop. live in </a:t>
            </a:r>
            <a:r>
              <a:rPr lang="en-US" sz="2000" u="sng" dirty="0" smtClean="0">
                <a:solidFill>
                  <a:srgbClr val="FFFF66"/>
                </a:solidFill>
              </a:rPr>
              <a:t>Seoul</a:t>
            </a:r>
            <a:r>
              <a:rPr lang="en-US" sz="2000" dirty="0" smtClean="0"/>
              <a:t>, SK or </a:t>
            </a:r>
            <a:r>
              <a:rPr lang="en-US" sz="2000" u="sng" dirty="0" smtClean="0">
                <a:solidFill>
                  <a:srgbClr val="FFFF66"/>
                </a:solidFill>
              </a:rPr>
              <a:t>Pyongyang</a:t>
            </a:r>
            <a:r>
              <a:rPr lang="en-US" sz="2000" dirty="0" smtClean="0"/>
              <a:t>, NK</a:t>
            </a:r>
          </a:p>
          <a:p>
            <a:pPr lvl="2"/>
            <a:r>
              <a:rPr lang="en-US" sz="2000" dirty="0" smtClean="0"/>
              <a:t>S Korea has a higher pop. </a:t>
            </a:r>
            <a:r>
              <a:rPr lang="en-US" sz="2000" u="sng" dirty="0" smtClean="0">
                <a:solidFill>
                  <a:srgbClr val="FFFF66"/>
                </a:solidFill>
              </a:rPr>
              <a:t>density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than N Korea</a:t>
            </a:r>
          </a:p>
          <a:p>
            <a:pPr lvl="1"/>
            <a:r>
              <a:rPr lang="en-US" sz="2000" dirty="0" smtClean="0"/>
              <a:t>N Korea’s gov’t has focused on </a:t>
            </a:r>
            <a:r>
              <a:rPr lang="en-US" sz="2000" u="sng" dirty="0" smtClean="0">
                <a:solidFill>
                  <a:srgbClr val="FFFF66"/>
                </a:solidFill>
              </a:rPr>
              <a:t>industrialization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since WWII</a:t>
            </a:r>
          </a:p>
          <a:p>
            <a:pPr lvl="2"/>
            <a:r>
              <a:rPr lang="en-US" sz="2000" dirty="0" smtClean="0"/>
              <a:t>Led to a shortage of </a:t>
            </a:r>
            <a:r>
              <a:rPr lang="en-US" sz="2000" u="sng" dirty="0" smtClean="0">
                <a:solidFill>
                  <a:srgbClr val="FFFF66"/>
                </a:solidFill>
              </a:rPr>
              <a:t>farm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labor (more people moved to </a:t>
            </a:r>
            <a:r>
              <a:rPr lang="en-US" sz="2000" u="sng" dirty="0" smtClean="0">
                <a:solidFill>
                  <a:srgbClr val="FFFF66"/>
                </a:solidFill>
              </a:rPr>
              <a:t>cities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for jobs)</a:t>
            </a:r>
          </a:p>
          <a:p>
            <a:pPr lvl="2"/>
            <a:r>
              <a:rPr lang="en-US" sz="2000" dirty="0" smtClean="0"/>
              <a:t>About </a:t>
            </a:r>
            <a:r>
              <a:rPr lang="en-US" sz="2000" u="sng" dirty="0" smtClean="0">
                <a:solidFill>
                  <a:srgbClr val="FFFF66"/>
                </a:solidFill>
              </a:rPr>
              <a:t>60</a:t>
            </a:r>
            <a:r>
              <a:rPr lang="en-US" sz="2000" dirty="0" smtClean="0"/>
              <a:t>% urban today</a:t>
            </a:r>
          </a:p>
          <a:p>
            <a:pPr lvl="3"/>
            <a:r>
              <a:rPr lang="en-US" sz="2000" dirty="0" smtClean="0"/>
              <a:t>S Korea is about </a:t>
            </a:r>
            <a:r>
              <a:rPr lang="en-US" sz="2000" u="sng" dirty="0" smtClean="0">
                <a:solidFill>
                  <a:srgbClr val="FFFF66"/>
                </a:solidFill>
              </a:rPr>
              <a:t>80</a:t>
            </a:r>
            <a:r>
              <a:rPr lang="en-US" sz="2000" dirty="0" smtClean="0"/>
              <a:t>% urban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5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7162800" cy="48768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To escape </a:t>
            </a:r>
            <a:r>
              <a:rPr lang="en-US" sz="2000" u="sng" dirty="0" smtClean="0">
                <a:solidFill>
                  <a:srgbClr val="FFFF66"/>
                </a:solidFill>
              </a:rPr>
              <a:t>Communism</a:t>
            </a:r>
            <a:r>
              <a:rPr lang="en-US" sz="2000" dirty="0" smtClean="0"/>
              <a:t>, many people have </a:t>
            </a:r>
            <a:r>
              <a:rPr lang="en-US" sz="2000" u="sng" dirty="0" smtClean="0">
                <a:solidFill>
                  <a:srgbClr val="FFFF66"/>
                </a:solidFill>
              </a:rPr>
              <a:t>fled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from N Korea to S Korea or to </a:t>
            </a:r>
            <a:r>
              <a:rPr lang="en-US" sz="2000" u="sng" dirty="0" smtClean="0">
                <a:solidFill>
                  <a:srgbClr val="FFFF66"/>
                </a:solidFill>
              </a:rPr>
              <a:t>other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countries</a:t>
            </a:r>
          </a:p>
          <a:p>
            <a:pPr lvl="2"/>
            <a:r>
              <a:rPr lang="en-US" sz="2000" u="sng" dirty="0" smtClean="0">
                <a:solidFill>
                  <a:srgbClr val="FFFF66"/>
                </a:solidFill>
              </a:rPr>
              <a:t>US</a:t>
            </a:r>
            <a:r>
              <a:rPr lang="en-US" sz="2000" dirty="0" smtClean="0"/>
              <a:t>, </a:t>
            </a:r>
            <a:r>
              <a:rPr lang="en-US" sz="2000" u="sng" dirty="0" smtClean="0">
                <a:solidFill>
                  <a:srgbClr val="FFFF66"/>
                </a:solidFill>
              </a:rPr>
              <a:t>Canada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especially</a:t>
            </a:r>
          </a:p>
          <a:p>
            <a:pPr lvl="1"/>
            <a:r>
              <a:rPr lang="en-US" sz="2000" dirty="0" smtClean="0"/>
              <a:t>S Korea’s pop. more than </a:t>
            </a:r>
            <a:r>
              <a:rPr lang="en-US" sz="2000" u="sng" dirty="0" smtClean="0">
                <a:solidFill>
                  <a:srgbClr val="FFFF66"/>
                </a:solidFill>
              </a:rPr>
              <a:t>doubled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since the 1950’s</a:t>
            </a:r>
          </a:p>
          <a:p>
            <a:pPr lvl="2"/>
            <a:r>
              <a:rPr lang="en-US" sz="2000" dirty="0" smtClean="0"/>
              <a:t>48.8 million, </a:t>
            </a:r>
            <a:r>
              <a:rPr lang="en-US" sz="2000" u="sng" dirty="0" smtClean="0">
                <a:solidFill>
                  <a:srgbClr val="FFFF66"/>
                </a:solidFill>
              </a:rPr>
              <a:t>twice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that of N Korea</a:t>
            </a:r>
          </a:p>
          <a:p>
            <a:pPr lvl="3"/>
            <a:r>
              <a:rPr lang="en-US" sz="2000" dirty="0" smtClean="0"/>
              <a:t>Standard of </a:t>
            </a:r>
            <a:r>
              <a:rPr lang="en-US" sz="2000" u="sng" dirty="0" smtClean="0">
                <a:solidFill>
                  <a:srgbClr val="FFFF66"/>
                </a:solidFill>
              </a:rPr>
              <a:t>living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is much better in </a:t>
            </a:r>
            <a:r>
              <a:rPr lang="en-US" sz="2000" u="sng" dirty="0" smtClean="0">
                <a:solidFill>
                  <a:srgbClr val="FFFF66"/>
                </a:solidFill>
              </a:rPr>
              <a:t>S Korea</a:t>
            </a:r>
          </a:p>
          <a:p>
            <a:pPr lvl="1"/>
            <a:r>
              <a:rPr lang="en-US" sz="2000" dirty="0" smtClean="0"/>
              <a:t>North and South Korea are divided by the </a:t>
            </a:r>
            <a:r>
              <a:rPr lang="en-US" sz="2000" b="1" u="sng" dirty="0" smtClean="0">
                <a:solidFill>
                  <a:srgbClr val="FFFF66"/>
                </a:solidFill>
              </a:rPr>
              <a:t>Demilitarized Zone</a:t>
            </a:r>
            <a:r>
              <a:rPr lang="en-US" sz="2000" b="1" u="sng" dirty="0">
                <a:solidFill>
                  <a:srgbClr val="FFFF66"/>
                </a:solidFill>
              </a:rPr>
              <a:t> </a:t>
            </a:r>
            <a:r>
              <a:rPr lang="en-US" sz="2000" b="1" u="sng" dirty="0" smtClean="0">
                <a:solidFill>
                  <a:srgbClr val="FFFF66"/>
                </a:solidFill>
              </a:rPr>
              <a:t>(DMZ)</a:t>
            </a:r>
          </a:p>
          <a:p>
            <a:pPr lvl="2"/>
            <a:r>
              <a:rPr lang="en-US" sz="2000" dirty="0" smtClean="0"/>
              <a:t>Established at the end of the </a:t>
            </a:r>
            <a:r>
              <a:rPr lang="en-US" sz="2000" u="sng" dirty="0" smtClean="0">
                <a:solidFill>
                  <a:srgbClr val="FFFF66"/>
                </a:solidFill>
              </a:rPr>
              <a:t>Korean War</a:t>
            </a:r>
            <a:r>
              <a:rPr lang="en-US" sz="2000" dirty="0" smtClean="0"/>
              <a:t> (38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Parallel)</a:t>
            </a:r>
          </a:p>
          <a:p>
            <a:pPr lvl="3"/>
            <a:r>
              <a:rPr lang="en-US" sz="2000" dirty="0" smtClean="0"/>
              <a:t>Soldiers </a:t>
            </a:r>
            <a:r>
              <a:rPr lang="en-US" sz="2000" u="sng" dirty="0" smtClean="0">
                <a:solidFill>
                  <a:srgbClr val="FFFF66"/>
                </a:solidFill>
              </a:rPr>
              <a:t>watch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each other from their side</a:t>
            </a:r>
          </a:p>
          <a:p>
            <a:pPr lvl="2"/>
            <a:r>
              <a:rPr lang="en-US" sz="2000" dirty="0" smtClean="0"/>
              <a:t>Despite tension, two sides have begun to </a:t>
            </a:r>
            <a:r>
              <a:rPr lang="en-US" sz="2000" u="sng" dirty="0" smtClean="0">
                <a:solidFill>
                  <a:srgbClr val="FFFF66"/>
                </a:solidFill>
              </a:rPr>
              <a:t>cooperate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on trade and tourism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49829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8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90678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Early History</a:t>
            </a:r>
          </a:p>
          <a:p>
            <a:pPr lvl="1"/>
            <a:r>
              <a:rPr lang="en-US" sz="2400" dirty="0" smtClean="0"/>
              <a:t>1200s-</a:t>
            </a:r>
            <a:r>
              <a:rPr lang="en-US" sz="2400" u="sng" dirty="0" smtClean="0">
                <a:solidFill>
                  <a:srgbClr val="FFFF66"/>
                </a:solidFill>
              </a:rPr>
              <a:t>Chinese</a:t>
            </a:r>
            <a:r>
              <a:rPr lang="en-US" sz="2400" dirty="0" smtClean="0"/>
              <a:t> brought </a:t>
            </a:r>
            <a:r>
              <a:rPr lang="en-US" sz="2400" u="sng" dirty="0" smtClean="0">
                <a:solidFill>
                  <a:srgbClr val="FFFF66"/>
                </a:solidFill>
              </a:rPr>
              <a:t>culture</a:t>
            </a:r>
            <a:r>
              <a:rPr lang="en-US" sz="2400" dirty="0" smtClean="0"/>
              <a:t> to Korea</a:t>
            </a:r>
          </a:p>
          <a:p>
            <a:pPr lvl="2"/>
            <a:r>
              <a:rPr lang="en-US" sz="2400" u="sng" dirty="0" smtClean="0">
                <a:solidFill>
                  <a:srgbClr val="FFFF66"/>
                </a:solidFill>
              </a:rPr>
              <a:t>Buddhism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became major religion</a:t>
            </a:r>
          </a:p>
          <a:p>
            <a:pPr lvl="2"/>
            <a:r>
              <a:rPr lang="en-US" sz="2400" dirty="0" smtClean="0"/>
              <a:t>Dynasties- </a:t>
            </a:r>
            <a:r>
              <a:rPr lang="en-US" sz="2400" u="sng" dirty="0" err="1" smtClean="0">
                <a:solidFill>
                  <a:srgbClr val="FFFF66"/>
                </a:solidFill>
              </a:rPr>
              <a:t>Silla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err="1" smtClean="0">
                <a:solidFill>
                  <a:srgbClr val="FFFF66"/>
                </a:solidFill>
              </a:rPr>
              <a:t>Koryo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united Korean Peninsula</a:t>
            </a:r>
          </a:p>
          <a:p>
            <a:pPr lvl="1"/>
            <a:r>
              <a:rPr lang="en-US" sz="2400" dirty="0" smtClean="0"/>
              <a:t>Throughout its history, countries have </a:t>
            </a:r>
            <a:r>
              <a:rPr lang="en-US" sz="2400" u="sng" dirty="0" smtClean="0">
                <a:solidFill>
                  <a:srgbClr val="FFFF66"/>
                </a:solidFill>
              </a:rPr>
              <a:t>fought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over its land</a:t>
            </a:r>
          </a:p>
          <a:p>
            <a:pPr lvl="2"/>
            <a:r>
              <a:rPr lang="en-US" sz="2400" dirty="0" smtClean="0"/>
              <a:t>1300- </a:t>
            </a:r>
            <a:r>
              <a:rPr lang="en-US" sz="2400" u="sng" dirty="0" smtClean="0">
                <a:solidFill>
                  <a:srgbClr val="FFFF66"/>
                </a:solidFill>
              </a:rPr>
              <a:t>China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controlled it and introduced </a:t>
            </a:r>
            <a:r>
              <a:rPr lang="en-US" sz="2400" u="sng" dirty="0" smtClean="0">
                <a:solidFill>
                  <a:srgbClr val="FFFF66"/>
                </a:solidFill>
              </a:rPr>
              <a:t>Confucianism</a:t>
            </a:r>
          </a:p>
          <a:p>
            <a:pPr lvl="3"/>
            <a:r>
              <a:rPr lang="en-US" sz="2400" dirty="0" smtClean="0"/>
              <a:t>It became the </a:t>
            </a:r>
            <a:r>
              <a:rPr lang="en-US" sz="2400" u="sng" dirty="0" smtClean="0">
                <a:solidFill>
                  <a:srgbClr val="FFFF66"/>
                </a:solidFill>
              </a:rPr>
              <a:t>model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for Korea’s </a:t>
            </a:r>
            <a:r>
              <a:rPr lang="en-US" sz="2400" u="sng" dirty="0" smtClean="0">
                <a:solidFill>
                  <a:srgbClr val="FFFF66"/>
                </a:solidFill>
              </a:rPr>
              <a:t>gov’t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rgbClr val="FFFF66"/>
                </a:solidFill>
              </a:rPr>
              <a:t>education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rgbClr val="FFFF66"/>
                </a:solidFill>
              </a:rPr>
              <a:t>family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life</a:t>
            </a:r>
          </a:p>
          <a:p>
            <a:pPr lvl="2"/>
            <a:r>
              <a:rPr lang="en-US" sz="2400" dirty="0" smtClean="0"/>
              <a:t>1500s- Japan invaded</a:t>
            </a:r>
          </a:p>
        </p:txBody>
      </p:sp>
    </p:spTree>
    <p:extLst>
      <p:ext uri="{BB962C8B-B14F-4D97-AF65-F5344CB8AC3E}">
        <p14:creationId xmlns:p14="http://schemas.microsoft.com/office/powerpoint/2010/main" val="157379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6248400" cy="4648200"/>
          </a:xfrm>
        </p:spPr>
        <p:txBody>
          <a:bodyPr>
            <a:normAutofit fontScale="92500"/>
          </a:bodyPr>
          <a:lstStyle/>
          <a:p>
            <a:pPr lvl="2"/>
            <a:r>
              <a:rPr lang="en-US" sz="2400" dirty="0"/>
              <a:t>1800s- </a:t>
            </a:r>
            <a:r>
              <a:rPr lang="en-US" sz="2400" u="sng" dirty="0">
                <a:solidFill>
                  <a:srgbClr val="FFFF66"/>
                </a:solidFill>
              </a:rPr>
              <a:t>Japanese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FFF66"/>
                </a:solidFill>
              </a:rPr>
              <a:t>Europeans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/>
              <a:t>fought over it</a:t>
            </a:r>
          </a:p>
          <a:p>
            <a:pPr lvl="3"/>
            <a:r>
              <a:rPr lang="en-US" sz="2400" dirty="0"/>
              <a:t>Korea became isolationist (</a:t>
            </a:r>
            <a:r>
              <a:rPr lang="en-US" sz="2400" u="sng" dirty="0">
                <a:solidFill>
                  <a:srgbClr val="FFFF66"/>
                </a:solidFill>
              </a:rPr>
              <a:t>Hermit Kingdom</a:t>
            </a:r>
            <a:r>
              <a:rPr lang="en-US" sz="2400" dirty="0"/>
              <a:t>)</a:t>
            </a:r>
          </a:p>
          <a:p>
            <a:pPr lvl="2"/>
            <a:r>
              <a:rPr lang="en-US" sz="2400" dirty="0"/>
              <a:t>Sino-Japanese War- </a:t>
            </a:r>
            <a:r>
              <a:rPr lang="en-US" sz="2400" u="sng" dirty="0">
                <a:solidFill>
                  <a:srgbClr val="FFFF66"/>
                </a:solidFill>
              </a:rPr>
              <a:t>China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FFF66"/>
                </a:solidFill>
              </a:rPr>
              <a:t>Japan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/>
              <a:t>fought over Korea</a:t>
            </a:r>
          </a:p>
          <a:p>
            <a:pPr lvl="2"/>
            <a:r>
              <a:rPr lang="en-US" sz="2400" dirty="0"/>
              <a:t>Russo-Japanese War- </a:t>
            </a:r>
            <a:r>
              <a:rPr lang="en-US" sz="2400" u="sng" dirty="0">
                <a:solidFill>
                  <a:srgbClr val="FFFF66"/>
                </a:solidFill>
              </a:rPr>
              <a:t>Japan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FFF66"/>
                </a:solidFill>
              </a:rPr>
              <a:t>Russia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/>
              <a:t>fought over Korea</a:t>
            </a:r>
          </a:p>
          <a:p>
            <a:pPr lvl="3"/>
            <a:r>
              <a:rPr lang="en-US" sz="2400" dirty="0"/>
              <a:t>Japan controlled it until </a:t>
            </a:r>
            <a:r>
              <a:rPr lang="en-US" sz="2400" u="sng" dirty="0">
                <a:solidFill>
                  <a:srgbClr val="FFFF66"/>
                </a:solidFill>
              </a:rPr>
              <a:t>1945</a:t>
            </a:r>
          </a:p>
          <a:p>
            <a:pPr lvl="4"/>
            <a:r>
              <a:rPr lang="en-US" sz="2400" dirty="0"/>
              <a:t>They tried to force Japanese </a:t>
            </a:r>
            <a:r>
              <a:rPr lang="en-US" sz="2400" u="sng" dirty="0">
                <a:solidFill>
                  <a:srgbClr val="FFFF66"/>
                </a:solidFill>
              </a:rPr>
              <a:t>language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FFF66"/>
                </a:solidFill>
              </a:rPr>
              <a:t>culture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/>
              <a:t>on the Koreans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61993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0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686800" cy="502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Divided Korea</a:t>
            </a:r>
          </a:p>
          <a:p>
            <a:pPr lvl="1"/>
            <a:r>
              <a:rPr lang="en-US" sz="2000" dirty="0" smtClean="0"/>
              <a:t>After WWII Korea was </a:t>
            </a:r>
            <a:r>
              <a:rPr lang="en-US" sz="2000" u="sng" dirty="0" smtClean="0">
                <a:solidFill>
                  <a:srgbClr val="FFFF66"/>
                </a:solidFill>
              </a:rPr>
              <a:t>divided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in </a:t>
            </a:r>
            <a:r>
              <a:rPr lang="en-US" sz="2000" u="sng" dirty="0" smtClean="0">
                <a:solidFill>
                  <a:srgbClr val="FFFF66"/>
                </a:solidFill>
              </a:rPr>
              <a:t>two</a:t>
            </a:r>
          </a:p>
          <a:p>
            <a:pPr lvl="2"/>
            <a:r>
              <a:rPr lang="en-US" sz="2000" dirty="0" smtClean="0"/>
              <a:t>S Korea- backed by </a:t>
            </a:r>
            <a:r>
              <a:rPr lang="en-US" sz="2000" u="sng" dirty="0" smtClean="0">
                <a:solidFill>
                  <a:srgbClr val="FFFF66"/>
                </a:solidFill>
              </a:rPr>
              <a:t>US</a:t>
            </a:r>
          </a:p>
          <a:p>
            <a:pPr lvl="2"/>
            <a:r>
              <a:rPr lang="en-US" sz="2000" dirty="0" smtClean="0"/>
              <a:t>N Korea- </a:t>
            </a:r>
            <a:r>
              <a:rPr lang="en-US" sz="2000" u="sng" dirty="0" smtClean="0">
                <a:solidFill>
                  <a:srgbClr val="FFFF66"/>
                </a:solidFill>
              </a:rPr>
              <a:t>Communist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ruled</a:t>
            </a:r>
          </a:p>
          <a:p>
            <a:pPr lvl="1"/>
            <a:r>
              <a:rPr lang="en-US" sz="2000" dirty="0" smtClean="0"/>
              <a:t>1950- N Korea </a:t>
            </a:r>
            <a:r>
              <a:rPr lang="en-US" sz="2000" u="sng" dirty="0" smtClean="0">
                <a:solidFill>
                  <a:srgbClr val="FFFF66"/>
                </a:solidFill>
              </a:rPr>
              <a:t>invaded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S Korea</a:t>
            </a:r>
          </a:p>
          <a:p>
            <a:pPr lvl="2"/>
            <a:r>
              <a:rPr lang="en-US" sz="2000" u="sng" dirty="0" smtClean="0">
                <a:solidFill>
                  <a:srgbClr val="FFFF66"/>
                </a:solidFill>
              </a:rPr>
              <a:t>UN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forces went to help S Korea out</a:t>
            </a:r>
          </a:p>
          <a:p>
            <a:pPr lvl="3"/>
            <a:r>
              <a:rPr lang="en-US" sz="2000" dirty="0" smtClean="0"/>
              <a:t>June 1951- each side had </a:t>
            </a:r>
            <a:r>
              <a:rPr lang="en-US" sz="2000" u="sng" dirty="0" smtClean="0">
                <a:solidFill>
                  <a:srgbClr val="FFFF66"/>
                </a:solidFill>
              </a:rPr>
              <a:t>dug in</a:t>
            </a:r>
            <a:r>
              <a:rPr lang="en-US" sz="2000" dirty="0" smtClean="0"/>
              <a:t> at the </a:t>
            </a:r>
            <a:r>
              <a:rPr lang="en-US" sz="2000" u="sng" dirty="0" smtClean="0">
                <a:solidFill>
                  <a:srgbClr val="FFFF66"/>
                </a:solidFill>
              </a:rPr>
              <a:t>38</a:t>
            </a:r>
            <a:r>
              <a:rPr lang="en-US" sz="2000" u="sng" baseline="30000" dirty="0" smtClean="0">
                <a:solidFill>
                  <a:srgbClr val="FFFF66"/>
                </a:solidFill>
              </a:rPr>
              <a:t>th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Parallel</a:t>
            </a:r>
          </a:p>
          <a:p>
            <a:pPr lvl="4"/>
            <a:r>
              <a:rPr lang="en-US" sz="2000" dirty="0" smtClean="0"/>
              <a:t>This war was a </a:t>
            </a:r>
            <a:r>
              <a:rPr lang="en-US" sz="2000" u="sng" dirty="0" smtClean="0">
                <a:solidFill>
                  <a:srgbClr val="FFFF66"/>
                </a:solidFill>
              </a:rPr>
              <a:t>stalemate</a:t>
            </a:r>
          </a:p>
          <a:p>
            <a:pPr lvl="5"/>
            <a:r>
              <a:rPr lang="en-US" sz="2000" dirty="0" smtClean="0"/>
              <a:t>Ended with a </a:t>
            </a:r>
            <a:r>
              <a:rPr lang="en-US" sz="2000" u="sng" dirty="0" smtClean="0">
                <a:solidFill>
                  <a:srgbClr val="FFFF66"/>
                </a:solidFill>
              </a:rPr>
              <a:t>truce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in 1953</a:t>
            </a:r>
          </a:p>
          <a:p>
            <a:pPr lvl="3"/>
            <a:r>
              <a:rPr lang="en-US" sz="2000" dirty="0" smtClean="0"/>
              <a:t>Millions of </a:t>
            </a:r>
            <a:r>
              <a:rPr lang="en-US" sz="2000" u="sng" dirty="0" smtClean="0">
                <a:solidFill>
                  <a:srgbClr val="FFFF66"/>
                </a:solidFill>
              </a:rPr>
              <a:t>Koreans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died and both countries were </a:t>
            </a:r>
            <a:r>
              <a:rPr lang="en-US" sz="2000" u="sng" dirty="0" smtClean="0">
                <a:solidFill>
                  <a:srgbClr val="FFFF66"/>
                </a:solidFill>
              </a:rPr>
              <a:t>devastated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746"/>
            <a:ext cx="3100251" cy="276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18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90600"/>
            <a:ext cx="8915400" cy="4800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Today</a:t>
            </a:r>
            <a:r>
              <a:rPr lang="en-US" sz="2400" dirty="0"/>
              <a:t>, they’re still </a:t>
            </a:r>
            <a:r>
              <a:rPr lang="en-US" sz="2400" u="sng" dirty="0">
                <a:solidFill>
                  <a:srgbClr val="FFFF66"/>
                </a:solidFill>
              </a:rPr>
              <a:t>separated</a:t>
            </a:r>
          </a:p>
          <a:p>
            <a:pPr lvl="2"/>
            <a:r>
              <a:rPr lang="en-US" sz="2400" dirty="0"/>
              <a:t>Experienced </a:t>
            </a:r>
            <a:r>
              <a:rPr lang="en-US" sz="2400" b="1" u="sng" dirty="0">
                <a:solidFill>
                  <a:srgbClr val="FFFF66"/>
                </a:solidFill>
              </a:rPr>
              <a:t>cultural divergence</a:t>
            </a:r>
            <a:r>
              <a:rPr lang="en-US" sz="2400" dirty="0"/>
              <a:t>- growing apart from their </a:t>
            </a:r>
            <a:r>
              <a:rPr lang="en-US" sz="2400" u="sng" dirty="0" smtClean="0">
                <a:solidFill>
                  <a:srgbClr val="FFFF66"/>
                </a:solidFill>
              </a:rPr>
              <a:t>cultures</a:t>
            </a:r>
          </a:p>
          <a:p>
            <a:pPr lvl="3"/>
            <a:r>
              <a:rPr lang="en-US" sz="2400" dirty="0" smtClean="0"/>
              <a:t>Because of their different </a:t>
            </a:r>
            <a:r>
              <a:rPr lang="en-US" sz="2400" u="sng" dirty="0" smtClean="0">
                <a:solidFill>
                  <a:srgbClr val="FFFF66"/>
                </a:solidFill>
              </a:rPr>
              <a:t>political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FFFF66"/>
                </a:solidFill>
              </a:rPr>
              <a:t>economic</a:t>
            </a:r>
            <a:r>
              <a:rPr lang="en-US" sz="2400" dirty="0" smtClean="0"/>
              <a:t> systems</a:t>
            </a:r>
          </a:p>
          <a:p>
            <a:pPr lvl="1"/>
            <a:r>
              <a:rPr lang="en-US" sz="2400" dirty="0" smtClean="0"/>
              <a:t>S Korea- After the war, a military </a:t>
            </a:r>
            <a:r>
              <a:rPr lang="en-US" sz="2400" u="sng" dirty="0" smtClean="0">
                <a:solidFill>
                  <a:srgbClr val="FFFF66"/>
                </a:solidFill>
              </a:rPr>
              <a:t>coup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put </a:t>
            </a:r>
            <a:r>
              <a:rPr lang="en-US" sz="2400" b="1" u="sng" dirty="0" smtClean="0">
                <a:solidFill>
                  <a:srgbClr val="FFFF66"/>
                </a:solidFill>
              </a:rPr>
              <a:t>Major General Chung-</a:t>
            </a:r>
            <a:r>
              <a:rPr lang="en-US" sz="2400" b="1" u="sng" dirty="0" err="1" smtClean="0">
                <a:solidFill>
                  <a:srgbClr val="FFFF66"/>
                </a:solidFill>
              </a:rPr>
              <a:t>Hee</a:t>
            </a:r>
            <a:r>
              <a:rPr lang="en-US" sz="2400" b="1" u="sng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in power</a:t>
            </a:r>
          </a:p>
          <a:p>
            <a:pPr lvl="2"/>
            <a:r>
              <a:rPr lang="en-US" sz="2400" dirty="0" smtClean="0"/>
              <a:t>Assassinated in </a:t>
            </a:r>
            <a:r>
              <a:rPr lang="en-US" sz="2400" u="sng" dirty="0" smtClean="0">
                <a:solidFill>
                  <a:srgbClr val="FFFF66"/>
                </a:solidFill>
              </a:rPr>
              <a:t>1979 </a:t>
            </a:r>
          </a:p>
          <a:p>
            <a:pPr lvl="3"/>
            <a:r>
              <a:rPr lang="en-US" sz="2400" dirty="0" smtClean="0"/>
              <a:t>People protested against his </a:t>
            </a:r>
            <a:r>
              <a:rPr lang="en-US" sz="2400" u="sng" dirty="0" smtClean="0">
                <a:solidFill>
                  <a:srgbClr val="FFFF66"/>
                </a:solidFill>
              </a:rPr>
              <a:t>harsh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rule</a:t>
            </a:r>
          </a:p>
          <a:p>
            <a:pPr lvl="3"/>
            <a:r>
              <a:rPr lang="en-US" sz="2400" dirty="0" smtClean="0"/>
              <a:t>They wanted a </a:t>
            </a:r>
            <a:r>
              <a:rPr lang="en-US" sz="2400" u="sng" dirty="0" smtClean="0">
                <a:solidFill>
                  <a:srgbClr val="FFFF66"/>
                </a:solidFill>
              </a:rPr>
              <a:t>democracy</a:t>
            </a:r>
          </a:p>
          <a:p>
            <a:pPr lvl="2"/>
            <a:r>
              <a:rPr lang="en-US" sz="2400" dirty="0" smtClean="0"/>
              <a:t>Today they have a </a:t>
            </a:r>
            <a:r>
              <a:rPr lang="en-US" sz="2400" u="sng" dirty="0" smtClean="0">
                <a:solidFill>
                  <a:srgbClr val="FFFF66"/>
                </a:solidFill>
              </a:rPr>
              <a:t>republic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/>
              <a:t>(modeled after ours)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836523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79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7086600" cy="4724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 smtClean="0"/>
              <a:t>N Korea has a centralized government controlled by </a:t>
            </a:r>
            <a:r>
              <a:rPr lang="en-US" sz="2000" u="sng" dirty="0" smtClean="0">
                <a:solidFill>
                  <a:srgbClr val="FFFF66"/>
                </a:solidFill>
              </a:rPr>
              <a:t>Korean Workers Party</a:t>
            </a:r>
            <a:r>
              <a:rPr lang="en-US" sz="2000" dirty="0" smtClean="0"/>
              <a:t> (</a:t>
            </a:r>
            <a:r>
              <a:rPr lang="en-US" sz="2000" u="sng" dirty="0" smtClean="0">
                <a:solidFill>
                  <a:srgbClr val="FFFF66"/>
                </a:solidFill>
              </a:rPr>
              <a:t>KWP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All gov’t officials belong to it </a:t>
            </a:r>
          </a:p>
          <a:p>
            <a:pPr lvl="2"/>
            <a:r>
              <a:rPr lang="en-US" sz="2000" b="1" u="sng" dirty="0" smtClean="0">
                <a:solidFill>
                  <a:srgbClr val="FFFF66"/>
                </a:solidFill>
              </a:rPr>
              <a:t>Kim Jong Un </a:t>
            </a:r>
            <a:r>
              <a:rPr lang="en-US" sz="2000" dirty="0" smtClean="0"/>
              <a:t>now rules with </a:t>
            </a:r>
            <a:r>
              <a:rPr lang="en-US" sz="2000" u="sng" dirty="0" smtClean="0">
                <a:solidFill>
                  <a:srgbClr val="FFFF66"/>
                </a:solidFill>
              </a:rPr>
              <a:t>absolute</a:t>
            </a:r>
            <a:r>
              <a:rPr lang="en-US" sz="2000" dirty="0" smtClean="0"/>
              <a:t> authority</a:t>
            </a:r>
          </a:p>
          <a:p>
            <a:pPr lvl="3"/>
            <a:r>
              <a:rPr lang="en-US" sz="2000" dirty="0" smtClean="0"/>
              <a:t>2000- talks between N and S Korea have </a:t>
            </a:r>
            <a:r>
              <a:rPr lang="en-US" sz="2000" u="sng" dirty="0" smtClean="0">
                <a:solidFill>
                  <a:srgbClr val="FFFF66"/>
                </a:solidFill>
              </a:rPr>
              <a:t>improved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relations</a:t>
            </a:r>
          </a:p>
          <a:p>
            <a:pPr lvl="3"/>
            <a:r>
              <a:rPr lang="en-US" sz="2000" dirty="0" smtClean="0"/>
              <a:t>2002- N Korea reactivated its </a:t>
            </a:r>
            <a:r>
              <a:rPr lang="en-US" sz="2000" u="sng" dirty="0" smtClean="0">
                <a:solidFill>
                  <a:srgbClr val="FFFF66"/>
                </a:solidFill>
              </a:rPr>
              <a:t>nuclear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reactor</a:t>
            </a:r>
          </a:p>
          <a:p>
            <a:pPr lvl="3"/>
            <a:r>
              <a:rPr lang="en-US" sz="2000" dirty="0" smtClean="0"/>
              <a:t>2006- N Korea tested a </a:t>
            </a:r>
            <a:r>
              <a:rPr lang="en-US" sz="2000" u="sng" dirty="0" smtClean="0">
                <a:solidFill>
                  <a:srgbClr val="FFFF66"/>
                </a:solidFill>
              </a:rPr>
              <a:t>nuclear weapon</a:t>
            </a:r>
          </a:p>
          <a:p>
            <a:pPr lvl="1"/>
            <a:r>
              <a:rPr lang="en-US" sz="2000" dirty="0" smtClean="0"/>
              <a:t>Strict gov’t rule of N Korea has led to </a:t>
            </a:r>
            <a:r>
              <a:rPr lang="en-US" sz="2000" u="sng" dirty="0" smtClean="0">
                <a:solidFill>
                  <a:srgbClr val="FFFF66"/>
                </a:solidFill>
              </a:rPr>
              <a:t>food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shortages, </a:t>
            </a:r>
            <a:r>
              <a:rPr lang="en-US" sz="2000" u="sng" dirty="0" smtClean="0">
                <a:solidFill>
                  <a:srgbClr val="FFFF66"/>
                </a:solidFill>
              </a:rPr>
              <a:t>economic</a:t>
            </a:r>
            <a:r>
              <a:rPr lang="en-US" sz="20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/>
              <a:t>stagnation, and mismanagement of </a:t>
            </a:r>
            <a:r>
              <a:rPr lang="en-US" sz="2000" u="sng" dirty="0" smtClean="0">
                <a:solidFill>
                  <a:srgbClr val="FFFF66"/>
                </a:solidFill>
              </a:rPr>
              <a:t>resources</a:t>
            </a:r>
          </a:p>
          <a:p>
            <a:pPr lvl="2"/>
            <a:r>
              <a:rPr lang="en-US" sz="2000" u="sng" dirty="0" smtClean="0">
                <a:solidFill>
                  <a:srgbClr val="FFFF66"/>
                </a:solidFill>
              </a:rPr>
              <a:t>200,000</a:t>
            </a:r>
            <a:r>
              <a:rPr lang="en-US" sz="2000" dirty="0" smtClean="0"/>
              <a:t> political prisoners in N Korea</a:t>
            </a:r>
          </a:p>
          <a:p>
            <a:pPr lvl="3"/>
            <a:r>
              <a:rPr lang="en-US" sz="2000" u="sng" dirty="0" smtClean="0">
                <a:solidFill>
                  <a:srgbClr val="FFFF66"/>
                </a:solidFill>
              </a:rPr>
              <a:t>Slave labor </a:t>
            </a:r>
            <a:r>
              <a:rPr lang="en-US" sz="2000" dirty="0" smtClean="0"/>
              <a:t>camps have also been reported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1908239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2860</TotalTime>
  <Words>682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Horizon</vt:lpstr>
      <vt:lpstr>NewsPrint</vt:lpstr>
      <vt:lpstr>PowerPoint Presentation</vt:lpstr>
      <vt:lpstr>North and South Korea</vt:lpstr>
      <vt:lpstr>Population Patterns</vt:lpstr>
      <vt:lpstr>Population Patterns</vt:lpstr>
      <vt:lpstr>History and Government</vt:lpstr>
      <vt:lpstr>History and government</vt:lpstr>
      <vt:lpstr>History and Government</vt:lpstr>
      <vt:lpstr>History and Government</vt:lpstr>
      <vt:lpstr>History and Government</vt:lpstr>
      <vt:lpstr>Culture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and South Korea</dc:title>
  <dc:creator>Fitzgerald, Amy</dc:creator>
  <cp:lastModifiedBy>Fitzgerald, Amy</cp:lastModifiedBy>
  <cp:revision>16</cp:revision>
  <dcterms:created xsi:type="dcterms:W3CDTF">2012-02-21T19:28:02Z</dcterms:created>
  <dcterms:modified xsi:type="dcterms:W3CDTF">2012-02-23T19:08:07Z</dcterms:modified>
</cp:coreProperties>
</file>