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F171-6D8D-4810-B334-0BEEFA89CA78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FE58-8C0F-4180-9FD9-09860735787A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F171-6D8D-4810-B334-0BEEFA89CA78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FE58-8C0F-4180-9FD9-098607357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F171-6D8D-4810-B334-0BEEFA89CA78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FE58-8C0F-4180-9FD9-098607357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F171-6D8D-4810-B334-0BEEFA89CA78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FE58-8C0F-4180-9FD9-098607357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F171-6D8D-4810-B334-0BEEFA89CA78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FE58-8C0F-4180-9FD9-09860735787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F171-6D8D-4810-B334-0BEEFA89CA78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FE58-8C0F-4180-9FD9-098607357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F171-6D8D-4810-B334-0BEEFA89CA78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FE58-8C0F-4180-9FD9-098607357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F171-6D8D-4810-B334-0BEEFA89CA78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FE58-8C0F-4180-9FD9-098607357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F171-6D8D-4810-B334-0BEEFA89CA78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FE58-8C0F-4180-9FD9-098607357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F171-6D8D-4810-B334-0BEEFA89CA78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FE58-8C0F-4180-9FD9-09860735787A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F171-6D8D-4810-B334-0BEEFA89CA78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FE58-8C0F-4180-9FD9-09860735787A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54F171-6D8D-4810-B334-0BEEFA89CA78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67FE58-8C0F-4180-9FD9-09860735787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4419600" cy="1600327"/>
          </a:xfrm>
        </p:spPr>
        <p:txBody>
          <a:bodyPr>
            <a:noAutofit/>
          </a:bodyPr>
          <a:lstStyle/>
          <a:p>
            <a:r>
              <a:rPr lang="en-US" sz="7200" dirty="0" smtClean="0"/>
              <a:t>North Africa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9347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90600"/>
            <a:ext cx="7034349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Religion and Language</a:t>
            </a:r>
          </a:p>
          <a:p>
            <a:pPr lvl="1"/>
            <a:r>
              <a:rPr lang="en-US" sz="2400" dirty="0" smtClean="0"/>
              <a:t>When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Arabs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invaded, they brought the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religion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of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Islam</a:t>
            </a:r>
          </a:p>
          <a:p>
            <a:pPr lvl="2"/>
            <a:r>
              <a:rPr lang="en-US" sz="2400" dirty="0" smtClean="0"/>
              <a:t>Most belong to the </a:t>
            </a:r>
            <a:r>
              <a:rPr lang="en-US" sz="24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Sunni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branch- believe that </a:t>
            </a:r>
            <a:r>
              <a:rPr lang="en-US" sz="2400" u="sng" dirty="0" smtClean="0"/>
              <a:t>leadership</a:t>
            </a:r>
            <a:r>
              <a:rPr lang="en-US" sz="2400" dirty="0" smtClean="0"/>
              <a:t> should be in the hands of the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Islamic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community at large</a:t>
            </a:r>
          </a:p>
          <a:p>
            <a:pPr lvl="3"/>
            <a:r>
              <a:rPr lang="en-US" sz="2400" dirty="0" smtClean="0"/>
              <a:t>Most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Berbers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have adopted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Islam</a:t>
            </a:r>
            <a:r>
              <a:rPr lang="en-US" sz="2400" dirty="0" smtClean="0"/>
              <a:t>, but some maintain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indigenous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religions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1964055" cy="224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58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867400" cy="5562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Islam</a:t>
            </a:r>
          </a:p>
          <a:p>
            <a:pPr lvl="2"/>
            <a:r>
              <a:rPr lang="en-US" sz="2400" dirty="0"/>
              <a:t>Calls to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worship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occur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r>
              <a:rPr lang="en-US" sz="2400" dirty="0"/>
              <a:t> times a day</a:t>
            </a:r>
          </a:p>
          <a:p>
            <a:pPr lvl="3"/>
            <a:r>
              <a:rPr lang="en-US" sz="2400" dirty="0"/>
              <a:t>A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muezzin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(crier) calls the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faithful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to prayer from the </a:t>
            </a:r>
            <a:r>
              <a:rPr lang="en-US" sz="24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minaret</a:t>
            </a:r>
          </a:p>
          <a:p>
            <a:pPr lvl="3"/>
            <a:r>
              <a:rPr lang="en-US" sz="2400" dirty="0"/>
              <a:t>Follow the movements of the </a:t>
            </a:r>
            <a:r>
              <a:rPr lang="en-US" sz="24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imam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prayer leader</a:t>
            </a:r>
            <a:r>
              <a:rPr lang="en-US" sz="2400" dirty="0"/>
              <a:t>)</a:t>
            </a:r>
          </a:p>
          <a:p>
            <a:pPr lvl="4"/>
            <a:r>
              <a:rPr lang="en-US" sz="2400" dirty="0"/>
              <a:t>They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bow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kneel</a:t>
            </a:r>
            <a:r>
              <a:rPr lang="en-US" sz="2400" dirty="0"/>
              <a:t>, touching their foreheads to the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ground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in the direction of the holy city of </a:t>
            </a:r>
            <a:r>
              <a:rPr lang="en-US" sz="24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Mecca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in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Saudi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Arabia</a:t>
            </a:r>
          </a:p>
          <a:p>
            <a:pPr lvl="2"/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Arabic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is the main language in N Africa</a:t>
            </a:r>
          </a:p>
          <a:p>
            <a:pPr lvl="3"/>
            <a:r>
              <a:rPr lang="en-US" sz="2400" dirty="0" smtClean="0"/>
              <a:t>Muslims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learned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it to read the </a:t>
            </a:r>
            <a:r>
              <a:rPr lang="en-US" sz="24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Quran</a:t>
            </a:r>
            <a:r>
              <a:rPr lang="en-US" sz="2400" dirty="0" smtClean="0"/>
              <a:t> (holy book)</a:t>
            </a:r>
            <a:endParaRPr lang="en-US" sz="2400" b="1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6479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01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8674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Education and Health Care</a:t>
            </a:r>
          </a:p>
          <a:p>
            <a:pPr lvl="1"/>
            <a:r>
              <a:rPr lang="en-US" sz="2400" dirty="0" smtClean="0"/>
              <a:t>Most young people attend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school</a:t>
            </a:r>
          </a:p>
          <a:p>
            <a:pPr lvl="2"/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Primary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education is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free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enrollment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is increasing</a:t>
            </a:r>
          </a:p>
          <a:p>
            <a:pPr lvl="1"/>
            <a:r>
              <a:rPr lang="en-US" sz="2400" dirty="0" smtClean="0"/>
              <a:t>Literacy rates vary widely from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52</a:t>
            </a:r>
            <a:r>
              <a:rPr lang="en-US" sz="2400" dirty="0" smtClean="0"/>
              <a:t>% in Morocco to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82</a:t>
            </a:r>
            <a:r>
              <a:rPr lang="en-US" sz="2400" dirty="0" smtClean="0"/>
              <a:t>% in Libya</a:t>
            </a:r>
          </a:p>
          <a:p>
            <a:pPr lvl="1"/>
            <a:r>
              <a:rPr lang="en-US" sz="2400" dirty="0" smtClean="0"/>
              <a:t>Health Care has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improved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in recent decades</a:t>
            </a:r>
          </a:p>
          <a:p>
            <a:pPr lvl="2"/>
            <a:r>
              <a:rPr lang="en-US" sz="2400" dirty="0" smtClean="0"/>
              <a:t>People go to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gov’t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owned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hospitals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for medical treatment</a:t>
            </a:r>
          </a:p>
          <a:p>
            <a:pPr lvl="2"/>
            <a:r>
              <a:rPr lang="en-US" sz="2400" dirty="0" smtClean="0"/>
              <a:t>Doctor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shortages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mean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limited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care for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rural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people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61406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31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86400"/>
          </a:xfrm>
        </p:spPr>
        <p:txBody>
          <a:bodyPr>
            <a:normAutofit/>
          </a:bodyPr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DFE6D0"/>
                </a:solidFill>
              </a:rPr>
              <a:t>The People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prstClr val="white"/>
                </a:solidFill>
              </a:rPr>
              <a:t>Coasts- influenced by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European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cultures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prstClr val="white"/>
                </a:solidFill>
              </a:rPr>
              <a:t>Primary influence is a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mix</a:t>
            </a:r>
            <a:r>
              <a:rPr lang="en-US" sz="2800" dirty="0">
                <a:solidFill>
                  <a:prstClr val="white"/>
                </a:solidFill>
              </a:rPr>
              <a:t> of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indigenous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and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Arab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cultures</a:t>
            </a:r>
          </a:p>
          <a:p>
            <a:pPr lvl="2">
              <a:buClr>
                <a:srgbClr val="CFC60D"/>
              </a:buClr>
            </a:pPr>
            <a:r>
              <a:rPr lang="en-US" sz="2800" dirty="0">
                <a:solidFill>
                  <a:srgbClr val="DFE6D0"/>
                </a:solidFill>
              </a:rPr>
              <a:t>Indigenous people=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Berbers</a:t>
            </a:r>
          </a:p>
          <a:p>
            <a:pPr lvl="3">
              <a:buClr>
                <a:srgbClr val="99987F"/>
              </a:buClr>
            </a:pPr>
            <a:r>
              <a:rPr lang="en-US" sz="2800" dirty="0">
                <a:solidFill>
                  <a:prstClr val="white"/>
                </a:solidFill>
              </a:rPr>
              <a:t>Most are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farmers</a:t>
            </a:r>
            <a:r>
              <a:rPr lang="en-US" sz="2800" dirty="0">
                <a:solidFill>
                  <a:prstClr val="white"/>
                </a:solidFill>
              </a:rPr>
              <a:t>, but many were </a:t>
            </a:r>
            <a:r>
              <a:rPr lang="en-US" sz="28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nomadic</a:t>
            </a:r>
          </a:p>
          <a:p>
            <a:pPr lvl="4">
              <a:buClr>
                <a:srgbClr val="90AC97"/>
              </a:buClr>
            </a:pPr>
            <a:r>
              <a:rPr lang="en-US" sz="2800" dirty="0">
                <a:solidFill>
                  <a:srgbClr val="DFE6D0"/>
                </a:solidFill>
              </a:rPr>
              <a:t>People who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move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srgbClr val="DFE6D0"/>
                </a:solidFill>
              </a:rPr>
              <a:t>from place to place depending on the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season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srgbClr val="DFE6D0"/>
                </a:solidFill>
              </a:rPr>
              <a:t>and availability of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grass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srgbClr val="DFE6D0"/>
                </a:solidFill>
              </a:rPr>
              <a:t>for grazing and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water</a:t>
            </a:r>
            <a:r>
              <a:rPr lang="en-US" sz="2800" dirty="0">
                <a:solidFill>
                  <a:srgbClr val="DFE6D0"/>
                </a:solidFill>
              </a:rPr>
              <a:t>.</a:t>
            </a:r>
          </a:p>
          <a:p>
            <a:pPr lvl="4">
              <a:buClr>
                <a:srgbClr val="90AC97"/>
              </a:buClr>
            </a:pPr>
            <a:r>
              <a:rPr lang="en-US" sz="2800" dirty="0">
                <a:solidFill>
                  <a:srgbClr val="DFE6D0"/>
                </a:solidFill>
              </a:rPr>
              <a:t>Most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populous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srgbClr val="DFE6D0"/>
                </a:solidFill>
              </a:rPr>
              <a:t>in the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Atlas Mountains </a:t>
            </a:r>
            <a:r>
              <a:rPr lang="en-US" sz="2800" dirty="0">
                <a:solidFill>
                  <a:srgbClr val="DFE6D0"/>
                </a:solidFill>
              </a:rPr>
              <a:t>and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Sahara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Desert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2238375" cy="148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35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" y="1143000"/>
            <a:ext cx="5562600" cy="5105400"/>
          </a:xfrm>
        </p:spPr>
        <p:txBody>
          <a:bodyPr>
            <a:normAutofit lnSpcReduction="10000"/>
          </a:bodyPr>
          <a:lstStyle/>
          <a:p>
            <a:pPr lvl="2">
              <a:buClr>
                <a:srgbClr val="90AC97"/>
              </a:buClr>
            </a:pPr>
            <a:r>
              <a:rPr lang="en-US" sz="28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Arabs</a:t>
            </a:r>
            <a:r>
              <a:rPr lang="en-US" sz="2800" dirty="0">
                <a:solidFill>
                  <a:srgbClr val="DFE6D0"/>
                </a:solidFill>
              </a:rPr>
              <a:t>= people who speak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Arabic</a:t>
            </a:r>
          </a:p>
          <a:p>
            <a:pPr lvl="3">
              <a:buClr>
                <a:srgbClr val="90AC97"/>
              </a:buClr>
            </a:pPr>
            <a:r>
              <a:rPr lang="en-US" sz="2800" dirty="0">
                <a:solidFill>
                  <a:srgbClr val="DFE6D0"/>
                </a:solidFill>
              </a:rPr>
              <a:t>Nomadic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Bedouins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srgbClr val="DFE6D0"/>
                </a:solidFill>
              </a:rPr>
              <a:t>migrated to N Africa from the Mid East</a:t>
            </a:r>
          </a:p>
          <a:p>
            <a:pPr lvl="3">
              <a:buClr>
                <a:srgbClr val="90AC97"/>
              </a:buClr>
            </a:pP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Egypt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srgbClr val="DFE6D0"/>
                </a:solidFill>
              </a:rPr>
              <a:t>was the primary gateway for Arabs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migrating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srgbClr val="DFE6D0"/>
                </a:solidFill>
              </a:rPr>
              <a:t>to N Africa</a:t>
            </a:r>
          </a:p>
          <a:p>
            <a:pPr lvl="4">
              <a:buClr>
                <a:srgbClr val="90AC97"/>
              </a:buClr>
            </a:pPr>
            <a:r>
              <a:rPr lang="en-US" sz="2800" dirty="0">
                <a:solidFill>
                  <a:srgbClr val="DFE6D0"/>
                </a:solidFill>
              </a:rPr>
              <a:t>Can be found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herding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srgbClr val="DFE6D0"/>
                </a:solidFill>
              </a:rPr>
              <a:t>animals in the desert where there is enough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vegetation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srgbClr val="DFE6D0"/>
                </a:solidFill>
              </a:rPr>
              <a:t>to support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herds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srgbClr val="DFE6D0"/>
                </a:solidFill>
              </a:rPr>
              <a:t>or water for growing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food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600200"/>
            <a:ext cx="3143722" cy="339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3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8674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 Africa’s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proximity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to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Europe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and the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Mid East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has made it vulnerable to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invasions</a:t>
            </a:r>
          </a:p>
          <a:p>
            <a:r>
              <a:rPr lang="en-US" sz="2800" dirty="0" smtClean="0"/>
              <a:t>Early Peoples and Civilizations</a:t>
            </a:r>
          </a:p>
          <a:p>
            <a:pPr lvl="1"/>
            <a:r>
              <a:rPr lang="en-US" sz="2400" dirty="0" smtClean="0"/>
              <a:t>About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10,000</a:t>
            </a:r>
            <a:r>
              <a:rPr lang="en-US" sz="2400" dirty="0" smtClean="0"/>
              <a:t> yrs ago,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hunters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gatherers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settled in N Africa</a:t>
            </a:r>
          </a:p>
          <a:p>
            <a:pPr lvl="1"/>
            <a:r>
              <a:rPr lang="en-US" sz="2400" dirty="0" smtClean="0"/>
              <a:t>6000 BC- farming communities rose along the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Nile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Mediterranean</a:t>
            </a:r>
          </a:p>
          <a:p>
            <a:pPr lvl="2"/>
            <a:r>
              <a:rPr lang="en-US" sz="2400" dirty="0" smtClean="0"/>
              <a:t>These farmers were among the first to </a:t>
            </a:r>
            <a:r>
              <a:rPr lang="en-US" sz="24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domesticate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plants and animals</a:t>
            </a:r>
          </a:p>
          <a:p>
            <a:pPr lvl="3"/>
            <a:r>
              <a:rPr lang="en-US" sz="2400" dirty="0" smtClean="0"/>
              <a:t>Adapt them from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wild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for uses as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food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clothing</a:t>
            </a:r>
            <a:r>
              <a:rPr lang="en-US" sz="2400" dirty="0" smtClean="0"/>
              <a:t>, and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transportation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695909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52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334000" cy="5562600"/>
          </a:xfrm>
        </p:spPr>
        <p:txBody>
          <a:bodyPr/>
          <a:lstStyle/>
          <a:p>
            <a:pPr lvl="1"/>
            <a:r>
              <a:rPr lang="en-US" sz="2800" dirty="0"/>
              <a:t>Egyptian civilization developed about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6,000</a:t>
            </a:r>
            <a:r>
              <a:rPr lang="en-US" sz="2800" dirty="0"/>
              <a:t> yrs ago in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Nile River Valley</a:t>
            </a:r>
          </a:p>
          <a:p>
            <a:pPr lvl="2"/>
            <a:r>
              <a:rPr lang="en-US" sz="2800" dirty="0"/>
              <a:t>Used sophisticated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irrigation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/>
              <a:t>systems to enable farmers to grow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two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/>
              <a:t>crops each year</a:t>
            </a:r>
          </a:p>
          <a:p>
            <a:pPr lvl="2"/>
            <a:r>
              <a:rPr lang="en-US" sz="2800" dirty="0"/>
              <a:t>Developed a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calendar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/>
              <a:t>with a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365-day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/>
              <a:t>year</a:t>
            </a:r>
          </a:p>
          <a:p>
            <a:pPr lvl="2"/>
            <a:r>
              <a:rPr lang="en-US" sz="2800" dirty="0"/>
              <a:t>Built impressive </a:t>
            </a:r>
            <a:r>
              <a:rPr lang="en-US" sz="28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pyramids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/>
              <a:t>as tombs for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pharaohs</a:t>
            </a:r>
          </a:p>
          <a:p>
            <a:pPr lvl="2"/>
            <a:r>
              <a:rPr lang="en-US" sz="2800" dirty="0"/>
              <a:t>Invented a form of picture writing- </a:t>
            </a:r>
            <a:r>
              <a:rPr lang="en-US" sz="28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hieroglyphics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2614749" cy="172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287" y="2819400"/>
            <a:ext cx="2335647" cy="181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50" y="381000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67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Autofit/>
          </a:bodyPr>
          <a:lstStyle/>
          <a:p>
            <a:r>
              <a:rPr lang="en-US" dirty="0" smtClean="0"/>
              <a:t>Invasions</a:t>
            </a:r>
          </a:p>
          <a:p>
            <a:pPr lvl="1"/>
            <a:r>
              <a:rPr lang="en-US" sz="2400" dirty="0" smtClean="0"/>
              <a:t>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invasions of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Arabs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heavily influenced the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cultures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of N Africa</a:t>
            </a:r>
          </a:p>
          <a:p>
            <a:pPr lvl="2"/>
            <a:r>
              <a:rPr lang="en-US" sz="2400" dirty="0" smtClean="0"/>
              <a:t>Berbers </a:t>
            </a:r>
            <a:r>
              <a:rPr lang="en-US" sz="24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assimilated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with Arab cultures in Algeria, Tunisia, and Morocco- survived through the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Ottoman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rule (1922)</a:t>
            </a:r>
          </a:p>
          <a:p>
            <a:pPr lvl="1"/>
            <a:r>
              <a:rPr lang="en-US" sz="2400" dirty="0" smtClean="0"/>
              <a:t>Muslim and Jewish exiles fleeing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Christian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persecution in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Spain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infused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Morocco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with Spanish culture in the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1400s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25109"/>
            <a:ext cx="4001180" cy="286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32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67750" cy="5562600"/>
          </a:xfrm>
        </p:spPr>
        <p:txBody>
          <a:bodyPr/>
          <a:lstStyle/>
          <a:p>
            <a:pPr lvl="1"/>
            <a:r>
              <a:rPr lang="en-US" sz="2200" dirty="0"/>
              <a:t>European </a:t>
            </a:r>
            <a:r>
              <a:rPr lang="en-US" sz="22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colonial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/>
              <a:t>rule also affected people and </a:t>
            </a:r>
            <a:r>
              <a:rPr lang="en-US" sz="22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cultures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/>
              <a:t>in N Africa</a:t>
            </a:r>
          </a:p>
          <a:p>
            <a:pPr lvl="2"/>
            <a:r>
              <a:rPr lang="en-US" sz="2200" dirty="0"/>
              <a:t>French influenced </a:t>
            </a:r>
            <a:r>
              <a:rPr lang="en-US" sz="22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Algeria</a:t>
            </a:r>
          </a:p>
          <a:p>
            <a:pPr lvl="3"/>
            <a:r>
              <a:rPr lang="en-US" sz="22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Geometric boundaries</a:t>
            </a:r>
            <a:r>
              <a:rPr lang="en-US" sz="2200" dirty="0"/>
              <a:t>- lines that follow </a:t>
            </a:r>
            <a:r>
              <a:rPr lang="en-US" sz="22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straight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/>
              <a:t>lines and do not account for </a:t>
            </a:r>
            <a:r>
              <a:rPr lang="en-US" sz="22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natural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/>
              <a:t>and </a:t>
            </a:r>
            <a:r>
              <a:rPr lang="en-US" sz="22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cultural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/>
              <a:t>features- separate Libya, Egypt, and Algeria</a:t>
            </a:r>
          </a:p>
          <a:p>
            <a:pPr lvl="4"/>
            <a:r>
              <a:rPr lang="en-US" sz="2200" dirty="0"/>
              <a:t>These were </a:t>
            </a:r>
            <a:r>
              <a:rPr lang="en-US" sz="22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drawn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/>
              <a:t>by </a:t>
            </a:r>
            <a:r>
              <a:rPr lang="en-US" sz="22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Europeans</a:t>
            </a:r>
          </a:p>
          <a:p>
            <a:pPr lvl="4"/>
            <a:r>
              <a:rPr lang="en-US" sz="2200" dirty="0"/>
              <a:t>Caused </a:t>
            </a:r>
            <a:r>
              <a:rPr lang="en-US" sz="22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conflict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/>
              <a:t>between the new countries </a:t>
            </a:r>
          </a:p>
          <a:p>
            <a:pPr lvl="5"/>
            <a:r>
              <a:rPr lang="en-US" sz="2200" dirty="0"/>
              <a:t>Local </a:t>
            </a:r>
            <a:r>
              <a:rPr lang="en-US" sz="22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practices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/>
              <a:t>of gov’t were not the same as </a:t>
            </a:r>
            <a:r>
              <a:rPr lang="en-US" sz="22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European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200" dirty="0"/>
              <a:t>ideas of governing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55048"/>
            <a:ext cx="3810000" cy="248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78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6324600" cy="57150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1800s-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well-educated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urban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middle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class developed in N Africa</a:t>
            </a:r>
          </a:p>
          <a:p>
            <a:pPr lvl="2"/>
            <a:r>
              <a:rPr lang="en-US" sz="2400" dirty="0" smtClean="0"/>
              <a:t>Adopted ideas of </a:t>
            </a:r>
            <a:r>
              <a:rPr lang="en-US" sz="24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nationalism</a:t>
            </a:r>
            <a:r>
              <a:rPr lang="en-US" sz="2400" dirty="0" smtClean="0"/>
              <a:t>- belief in the right of an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ethnic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group to have its own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independence</a:t>
            </a:r>
          </a:p>
          <a:p>
            <a:pPr lvl="3"/>
            <a:r>
              <a:rPr lang="en-US" sz="2400" dirty="0" smtClean="0"/>
              <a:t>Stirred developments for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self-rule</a:t>
            </a:r>
          </a:p>
          <a:p>
            <a:r>
              <a:rPr lang="en-US" dirty="0" smtClean="0"/>
              <a:t>Independence</a:t>
            </a:r>
          </a:p>
          <a:p>
            <a:pPr lvl="1"/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Egypt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gained independence from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UK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in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1922</a:t>
            </a:r>
          </a:p>
          <a:p>
            <a:pPr lvl="2"/>
            <a:r>
              <a:rPr lang="en-US" sz="24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Suez Canal</a:t>
            </a:r>
            <a:r>
              <a:rPr lang="en-US" sz="2400" dirty="0" smtClean="0"/>
              <a:t> has made Egypt a key regional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power</a:t>
            </a:r>
          </a:p>
          <a:p>
            <a:pPr lvl="2"/>
            <a:r>
              <a:rPr lang="en-US" sz="2400" dirty="0" smtClean="0"/>
              <a:t>Also important center for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Arab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nationalism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2362200" cy="260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9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6705600" cy="5715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Algeria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gained independence </a:t>
            </a:r>
            <a:r>
              <a:rPr lang="en-US" sz="2400" dirty="0" smtClean="0"/>
              <a:t>from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France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when a strong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nationalist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movement led to a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civil war</a:t>
            </a:r>
            <a:r>
              <a:rPr lang="en-US" sz="2400" dirty="0"/>
              <a:t> in the mid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1900s</a:t>
            </a:r>
          </a:p>
          <a:p>
            <a:pPr lvl="2"/>
            <a:r>
              <a:rPr lang="en-US" sz="2400" dirty="0"/>
              <a:t>Since independence in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1962</a:t>
            </a:r>
            <a:r>
              <a:rPr lang="en-US" sz="2400" dirty="0"/>
              <a:t>- Algeria has developed its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resources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and increased its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standard of living</a:t>
            </a:r>
          </a:p>
          <a:p>
            <a:pPr lvl="2"/>
            <a:r>
              <a:rPr lang="en-US" sz="2400" dirty="0"/>
              <a:t>However, a civil war in the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1990s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killed over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100,000</a:t>
            </a:r>
            <a:r>
              <a:rPr lang="en-US" sz="2400" dirty="0"/>
              <a:t> people</a:t>
            </a:r>
          </a:p>
          <a:p>
            <a:pPr lvl="1"/>
            <a:r>
              <a:rPr lang="en-US" sz="2400" dirty="0"/>
              <a:t>1951-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Libya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won independence from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Italy</a:t>
            </a:r>
          </a:p>
          <a:p>
            <a:pPr lvl="2"/>
            <a:r>
              <a:rPr lang="en-US" sz="2400" dirty="0"/>
              <a:t>1969- </a:t>
            </a:r>
            <a:r>
              <a:rPr lang="en-US" sz="24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Colonel Muammar al-Qaddafi </a:t>
            </a:r>
            <a:r>
              <a:rPr lang="en-US" sz="2400" dirty="0"/>
              <a:t>overthrew the monarchy</a:t>
            </a:r>
          </a:p>
          <a:p>
            <a:pPr lvl="1"/>
            <a:r>
              <a:rPr lang="en-US" sz="2400" dirty="0"/>
              <a:t>1956-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Tunisia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gained independence from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France</a:t>
            </a:r>
          </a:p>
          <a:p>
            <a:pPr lvl="1"/>
            <a:r>
              <a:rPr lang="en-US" sz="2400" dirty="0"/>
              <a:t>1956-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Morocco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won independence from </a:t>
            </a:r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France</a:t>
            </a:r>
          </a:p>
          <a:p>
            <a:pPr lvl="2"/>
            <a:r>
              <a:rPr lang="en-US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Constitutional monarchy</a:t>
            </a:r>
            <a:r>
              <a:rPr lang="en-US" sz="2400" dirty="0"/>
              <a:t> </a:t>
            </a:r>
            <a:r>
              <a:rPr lang="en-US" sz="2400" dirty="0" smtClean="0"/>
              <a:t>today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84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3381</TotalTime>
  <Words>654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Thatch</vt:lpstr>
      <vt:lpstr>North Africa</vt:lpstr>
      <vt:lpstr>Population Patterns</vt:lpstr>
      <vt:lpstr>Population Patterns</vt:lpstr>
      <vt:lpstr>History and Government</vt:lpstr>
      <vt:lpstr>History and Government</vt:lpstr>
      <vt:lpstr>History and Government</vt:lpstr>
      <vt:lpstr>History and Government</vt:lpstr>
      <vt:lpstr>History and Government</vt:lpstr>
      <vt:lpstr>History and Government</vt:lpstr>
      <vt:lpstr>Culture</vt:lpstr>
      <vt:lpstr>Culture</vt:lpstr>
      <vt:lpstr>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Africa</dc:title>
  <dc:creator>Fitzgerald, Amy</dc:creator>
  <cp:lastModifiedBy>Fitzgerald, Amy</cp:lastModifiedBy>
  <cp:revision>25</cp:revision>
  <dcterms:created xsi:type="dcterms:W3CDTF">2012-03-06T15:57:06Z</dcterms:created>
  <dcterms:modified xsi:type="dcterms:W3CDTF">2012-11-19T18:25:21Z</dcterms:modified>
</cp:coreProperties>
</file>