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5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8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90B9399-21CE-4B64-9634-0D85DA51AF64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DA36A0-2F5F-4B3D-85F4-F9FDD3499A8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9399-21CE-4B64-9634-0D85DA51AF64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36A0-2F5F-4B3D-85F4-F9FDD3499A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9399-21CE-4B64-9634-0D85DA51AF64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EDA36A0-2F5F-4B3D-85F4-F9FDD3499A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9399-21CE-4B64-9634-0D85DA51AF64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36A0-2F5F-4B3D-85F4-F9FDD3499A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0B9399-21CE-4B64-9634-0D85DA51AF64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EDA36A0-2F5F-4B3D-85F4-F9FDD3499A8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9399-21CE-4B64-9634-0D85DA51AF64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36A0-2F5F-4B3D-85F4-F9FDD3499A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9399-21CE-4B64-9634-0D85DA51AF64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36A0-2F5F-4B3D-85F4-F9FDD3499A8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9399-21CE-4B64-9634-0D85DA51AF64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36A0-2F5F-4B3D-85F4-F9FDD3499A8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9399-21CE-4B64-9634-0D85DA51AF64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36A0-2F5F-4B3D-85F4-F9FDD3499A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9399-21CE-4B64-9634-0D85DA51AF64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DA36A0-2F5F-4B3D-85F4-F9FDD3499A8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9399-21CE-4B64-9634-0D85DA51AF64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36A0-2F5F-4B3D-85F4-F9FDD3499A8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690B9399-21CE-4B64-9634-0D85DA51AF64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EEDA36A0-2F5F-4B3D-85F4-F9FDD3499A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61851"/>
            <a:ext cx="7277100" cy="59276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71849" y="424190"/>
            <a:ext cx="236220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Europe 1900</a:t>
            </a:r>
            <a:endParaRPr lang="en-US" sz="2800" dirty="0"/>
          </a:p>
        </p:txBody>
      </p:sp>
      <p:sp>
        <p:nvSpPr>
          <p:cNvPr id="5" name="Oval 4"/>
          <p:cNvSpPr/>
          <p:nvPr/>
        </p:nvSpPr>
        <p:spPr>
          <a:xfrm>
            <a:off x="4552949" y="3625670"/>
            <a:ext cx="1619251" cy="20893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62050" y="1143000"/>
            <a:ext cx="6781800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Warm-up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Using the map, explain why there might be conflicts in the Balkan Peninsula.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727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00200"/>
            <a:ext cx="8839199" cy="50292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US</a:t>
            </a:r>
          </a:p>
          <a:p>
            <a:pPr lvl="1"/>
            <a:r>
              <a:rPr lang="en-US" dirty="0"/>
              <a:t>A series of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amendments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granted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African Americans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rights</a:t>
            </a:r>
          </a:p>
          <a:p>
            <a:pPr lvl="2"/>
            <a:r>
              <a:rPr lang="en-US" sz="1800" u="sng" dirty="0" smtClean="0">
                <a:solidFill>
                  <a:schemeClr val="accent1">
                    <a:lumMod val="75000"/>
                  </a:schemeClr>
                </a:solidFill>
              </a:rPr>
              <a:t>State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smtClean="0"/>
              <a:t>laws took many of those away (</a:t>
            </a:r>
            <a:r>
              <a:rPr lang="en-US" sz="1800" u="sng" dirty="0" smtClean="0">
                <a:solidFill>
                  <a:schemeClr val="accent1">
                    <a:lumMod val="75000"/>
                  </a:schemeClr>
                </a:solidFill>
              </a:rPr>
              <a:t>Jim Crow Laws</a:t>
            </a:r>
            <a:r>
              <a:rPr lang="en-US" sz="1800" dirty="0" smtClean="0"/>
              <a:t>)</a:t>
            </a:r>
          </a:p>
          <a:p>
            <a:pPr lvl="1"/>
            <a:r>
              <a:rPr lang="en-US" dirty="0" smtClean="0"/>
              <a:t>1900-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40</a:t>
            </a:r>
            <a:r>
              <a:rPr lang="en-US" dirty="0" smtClean="0"/>
              <a:t>% </a:t>
            </a:r>
            <a:r>
              <a:rPr lang="en-US" dirty="0"/>
              <a:t>of the </a:t>
            </a:r>
            <a:r>
              <a:rPr lang="en-US" dirty="0" smtClean="0"/>
              <a:t>pop. </a:t>
            </a:r>
            <a:r>
              <a:rPr lang="en-US" dirty="0"/>
              <a:t>lived in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cities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/>
              <a:t>the </a:t>
            </a:r>
            <a:r>
              <a:rPr lang="en-US" dirty="0" smtClean="0"/>
              <a:t>US was </a:t>
            </a:r>
            <a:r>
              <a:rPr lang="en-US" dirty="0"/>
              <a:t>the world’s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richest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nation</a:t>
            </a:r>
          </a:p>
          <a:p>
            <a:pPr lvl="2"/>
            <a:r>
              <a:rPr lang="en-US" sz="1800" dirty="0"/>
              <a:t>Europeans </a:t>
            </a:r>
            <a:r>
              <a:rPr lang="en-US" sz="1800" u="sng" dirty="0">
                <a:solidFill>
                  <a:schemeClr val="accent1">
                    <a:lumMod val="75000"/>
                  </a:schemeClr>
                </a:solidFill>
              </a:rPr>
              <a:t>migrated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/>
              <a:t>to </a:t>
            </a:r>
            <a:r>
              <a:rPr lang="en-US" sz="1800" dirty="0" smtClean="0"/>
              <a:t>America </a:t>
            </a:r>
            <a:r>
              <a:rPr lang="en-US" sz="1800" dirty="0"/>
              <a:t>in </a:t>
            </a:r>
            <a:r>
              <a:rPr lang="en-US" sz="1800" u="sng" dirty="0">
                <a:solidFill>
                  <a:schemeClr val="accent1">
                    <a:lumMod val="75000"/>
                  </a:schemeClr>
                </a:solidFill>
              </a:rPr>
              <a:t>massive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smtClean="0"/>
              <a:t>numbers</a:t>
            </a:r>
          </a:p>
          <a:p>
            <a:pPr lvl="2"/>
            <a:r>
              <a:rPr lang="en-US" sz="1800" dirty="0" smtClean="0"/>
              <a:t>Huge gap between </a:t>
            </a:r>
            <a:r>
              <a:rPr lang="en-US" sz="1800" u="sng" dirty="0" smtClean="0">
                <a:solidFill>
                  <a:schemeClr val="accent1">
                    <a:lumMod val="75000"/>
                  </a:schemeClr>
                </a:solidFill>
              </a:rPr>
              <a:t>rich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smtClean="0"/>
              <a:t>and </a:t>
            </a:r>
            <a:r>
              <a:rPr lang="en-US" sz="1800" u="sng" dirty="0" smtClean="0">
                <a:solidFill>
                  <a:schemeClr val="accent1">
                    <a:lumMod val="75000"/>
                  </a:schemeClr>
                </a:solidFill>
              </a:rPr>
              <a:t>poor</a:t>
            </a:r>
          </a:p>
          <a:p>
            <a:pPr lvl="3"/>
            <a:r>
              <a:rPr lang="en-US" sz="1800" dirty="0" smtClean="0"/>
              <a:t>Workers organized </a:t>
            </a:r>
            <a:r>
              <a:rPr lang="en-US" sz="1800" u="sng" dirty="0" smtClean="0">
                <a:solidFill>
                  <a:schemeClr val="accent1">
                    <a:lumMod val="75000"/>
                  </a:schemeClr>
                </a:solidFill>
              </a:rPr>
              <a:t>unions</a:t>
            </a:r>
          </a:p>
          <a:p>
            <a:pPr lvl="4"/>
            <a:r>
              <a:rPr lang="en-US" sz="1800" dirty="0" smtClean="0"/>
              <a:t>Wanted better </a:t>
            </a:r>
            <a:r>
              <a:rPr lang="en-US" sz="1800" u="sng" dirty="0" smtClean="0">
                <a:solidFill>
                  <a:schemeClr val="accent1">
                    <a:lumMod val="75000"/>
                  </a:schemeClr>
                </a:solidFill>
              </a:rPr>
              <a:t>working conditions</a:t>
            </a:r>
            <a:r>
              <a:rPr lang="en-US" sz="1800" dirty="0" smtClean="0"/>
              <a:t>, better </a:t>
            </a:r>
            <a:r>
              <a:rPr lang="en-US" sz="1800" u="sng" dirty="0" smtClean="0">
                <a:solidFill>
                  <a:schemeClr val="accent1">
                    <a:lumMod val="75000"/>
                  </a:schemeClr>
                </a:solidFill>
              </a:rPr>
              <a:t>hours</a:t>
            </a:r>
            <a:r>
              <a:rPr lang="en-US" sz="1800" dirty="0" smtClean="0"/>
              <a:t>, and more </a:t>
            </a:r>
            <a:r>
              <a:rPr lang="en-US" sz="1800" u="sng" dirty="0" smtClean="0">
                <a:solidFill>
                  <a:schemeClr val="accent1">
                    <a:lumMod val="75000"/>
                  </a:schemeClr>
                </a:solidFill>
              </a:rPr>
              <a:t>pay</a:t>
            </a:r>
          </a:p>
          <a:p>
            <a:pPr lvl="1"/>
            <a:r>
              <a:rPr lang="en-US" dirty="0" smtClean="0"/>
              <a:t>US began to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expand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by late 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lvl="2"/>
            <a:r>
              <a:rPr lang="en-US" sz="1800" dirty="0" smtClean="0"/>
              <a:t>Gained </a:t>
            </a:r>
            <a:r>
              <a:rPr lang="en-US" sz="1800" u="sng" dirty="0" smtClean="0">
                <a:solidFill>
                  <a:schemeClr val="accent1">
                    <a:lumMod val="75000"/>
                  </a:schemeClr>
                </a:solidFill>
              </a:rPr>
              <a:t>Hawaii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en-US" sz="1800" dirty="0" smtClean="0"/>
              <a:t>lucrative </a:t>
            </a:r>
            <a:r>
              <a:rPr lang="en-US" sz="1800" u="sng" dirty="0" smtClean="0">
                <a:solidFill>
                  <a:schemeClr val="accent1">
                    <a:lumMod val="75000"/>
                  </a:schemeClr>
                </a:solidFill>
              </a:rPr>
              <a:t>sugar cane</a:t>
            </a:r>
          </a:p>
          <a:p>
            <a:pPr lvl="3"/>
            <a:r>
              <a:rPr lang="en-US" sz="1800" u="sng" dirty="0">
                <a:solidFill>
                  <a:schemeClr val="accent1">
                    <a:lumMod val="75000"/>
                  </a:schemeClr>
                </a:solidFill>
              </a:rPr>
              <a:t>Queen Liliuokalani</a:t>
            </a:r>
            <a:r>
              <a:rPr lang="en-US" sz="1800" dirty="0"/>
              <a:t> tried to retain control of her </a:t>
            </a:r>
            <a:r>
              <a:rPr lang="en-US" sz="1800" u="sng" dirty="0" smtClean="0">
                <a:solidFill>
                  <a:schemeClr val="accent1">
                    <a:lumMod val="75000"/>
                  </a:schemeClr>
                </a:solidFill>
              </a:rPr>
              <a:t>kingdom</a:t>
            </a:r>
          </a:p>
          <a:p>
            <a:pPr lvl="4"/>
            <a:r>
              <a:rPr lang="en-US" sz="1800" dirty="0" smtClean="0"/>
              <a:t>US sent </a:t>
            </a:r>
            <a:r>
              <a:rPr lang="en-US" sz="1800" u="sng" dirty="0" smtClean="0">
                <a:solidFill>
                  <a:schemeClr val="accent1">
                    <a:lumMod val="75000"/>
                  </a:schemeClr>
                </a:solidFill>
              </a:rPr>
              <a:t>troops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smtClean="0"/>
              <a:t>and took control</a:t>
            </a:r>
          </a:p>
          <a:p>
            <a:pPr lvl="2"/>
            <a:r>
              <a:rPr lang="en-US" sz="1800" dirty="0" smtClean="0"/>
              <a:t>Spanish American War</a:t>
            </a:r>
          </a:p>
          <a:p>
            <a:pPr lvl="3"/>
            <a:r>
              <a:rPr lang="en-US" sz="1800" dirty="0" smtClean="0"/>
              <a:t>US gained </a:t>
            </a:r>
            <a:r>
              <a:rPr lang="en-US" sz="1800" u="sng" dirty="0" smtClean="0">
                <a:solidFill>
                  <a:schemeClr val="accent1">
                    <a:lumMod val="75000"/>
                  </a:schemeClr>
                </a:solidFill>
              </a:rPr>
              <a:t>Puerto Rico</a:t>
            </a:r>
            <a:r>
              <a:rPr lang="en-US" sz="1800" dirty="0" smtClean="0"/>
              <a:t>, Cuba, </a:t>
            </a:r>
            <a:r>
              <a:rPr lang="en-US" sz="1800" u="sng" dirty="0" smtClean="0">
                <a:solidFill>
                  <a:schemeClr val="accent1">
                    <a:lumMod val="75000"/>
                  </a:schemeClr>
                </a:solidFill>
              </a:rPr>
              <a:t>Guam</a:t>
            </a:r>
            <a:r>
              <a:rPr lang="en-US" sz="1800" dirty="0" smtClean="0"/>
              <a:t>, and the Philippines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337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225748" cy="4800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928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1" y="1600200"/>
            <a:ext cx="4876799" cy="502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Germany formed the 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Triple Alliance</a:t>
            </a:r>
            <a:r>
              <a:rPr lang="en-US" sz="2400" dirty="0" smtClean="0"/>
              <a:t> with Austria-Hungary and Italy</a:t>
            </a:r>
          </a:p>
          <a:p>
            <a:pPr lvl="1"/>
            <a:r>
              <a:rPr lang="en-US" sz="2400" dirty="0" smtClean="0"/>
              <a:t>Defensive alliance against France</a:t>
            </a:r>
          </a:p>
          <a:p>
            <a:r>
              <a:rPr lang="en-US" sz="2400" dirty="0" smtClean="0"/>
              <a:t>1894- France, Russia, and Great Britain formed the 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Triple Entente</a:t>
            </a:r>
          </a:p>
          <a:p>
            <a:pPr lvl="1"/>
            <a:r>
              <a:rPr lang="en-US" sz="2400" dirty="0"/>
              <a:t>Europe was now 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divided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/>
              <a:t>into two 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uncompromising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camps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Rivalries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38400"/>
            <a:ext cx="3819327" cy="2600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267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534401" cy="4910329"/>
          </a:xfrm>
        </p:spPr>
        <p:txBody>
          <a:bodyPr>
            <a:normAutofit/>
          </a:bodyPr>
          <a:lstStyle/>
          <a:p>
            <a:pPr lvl="0">
              <a:buClr>
                <a:srgbClr val="C66951"/>
              </a:buClr>
            </a:pPr>
            <a:r>
              <a:rPr lang="en-US" dirty="0">
                <a:solidFill>
                  <a:srgbClr val="534949"/>
                </a:solidFill>
              </a:rPr>
              <a:t>Problems in the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Balkans</a:t>
            </a:r>
          </a:p>
          <a:p>
            <a:pPr lvl="2">
              <a:buClr>
                <a:srgbClr val="928B70"/>
              </a:buClr>
            </a:pP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</a:rPr>
              <a:t>Greece</a:t>
            </a:r>
            <a:r>
              <a:rPr lang="en-US" sz="2000" dirty="0">
                <a:solidFill>
                  <a:srgbClr val="534949"/>
                </a:solidFill>
              </a:rPr>
              <a:t>, </a:t>
            </a: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</a:rPr>
              <a:t>Romania</a:t>
            </a:r>
            <a:r>
              <a:rPr lang="en-US" sz="2000" dirty="0">
                <a:solidFill>
                  <a:srgbClr val="534949"/>
                </a:solidFill>
              </a:rPr>
              <a:t>, </a:t>
            </a: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</a:rPr>
              <a:t>Serbia</a:t>
            </a:r>
            <a:r>
              <a:rPr lang="en-US" sz="2000" dirty="0">
                <a:solidFill>
                  <a:srgbClr val="534949"/>
                </a:solidFill>
              </a:rPr>
              <a:t>, and </a:t>
            </a: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</a:rPr>
              <a:t>Montenegro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rgbClr val="534949"/>
                </a:solidFill>
              </a:rPr>
              <a:t>were independent from the Ottoman Empire by </a:t>
            </a: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</a:rPr>
              <a:t>1878</a:t>
            </a:r>
          </a:p>
          <a:p>
            <a:pPr lvl="2">
              <a:buClr>
                <a:srgbClr val="928B70"/>
              </a:buClr>
            </a:pPr>
            <a:r>
              <a:rPr lang="en-US" sz="2000" dirty="0">
                <a:solidFill>
                  <a:srgbClr val="534949"/>
                </a:solidFill>
              </a:rPr>
              <a:t>Austria-Hungary annexed </a:t>
            </a: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</a:rPr>
              <a:t>Bosnia-Herzegovina</a:t>
            </a:r>
          </a:p>
          <a:p>
            <a:pPr lvl="3">
              <a:buClr>
                <a:srgbClr val="87706B"/>
              </a:buClr>
            </a:pPr>
            <a:r>
              <a:rPr lang="en-US" sz="2000" dirty="0">
                <a:solidFill>
                  <a:srgbClr val="534949"/>
                </a:solidFill>
              </a:rPr>
              <a:t>Serbia </a:t>
            </a: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</a:rPr>
              <a:t>resented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rgbClr val="534949"/>
                </a:solidFill>
              </a:rPr>
              <a:t>this (wanted to create a </a:t>
            </a: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</a:rPr>
              <a:t>Slavic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rgbClr val="534949"/>
                </a:solidFill>
              </a:rPr>
              <a:t>nation)</a:t>
            </a:r>
          </a:p>
          <a:p>
            <a:pPr lvl="4">
              <a:buClr>
                <a:srgbClr val="6F777D"/>
              </a:buClr>
            </a:pP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</a:rPr>
              <a:t>Russia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rgbClr val="534949"/>
                </a:solidFill>
              </a:rPr>
              <a:t>supported Serbia</a:t>
            </a:r>
          </a:p>
          <a:p>
            <a:pPr lvl="5">
              <a:buClr>
                <a:srgbClr val="C66951"/>
              </a:buClr>
            </a:pPr>
            <a:r>
              <a:rPr lang="en-US" sz="2000" dirty="0">
                <a:solidFill>
                  <a:srgbClr val="534949"/>
                </a:solidFill>
              </a:rPr>
              <a:t>Germany </a:t>
            </a: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</a:rPr>
              <a:t>demanded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rgbClr val="534949"/>
                </a:solidFill>
              </a:rPr>
              <a:t>Russia </a:t>
            </a: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</a:rPr>
              <a:t>acknowledge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rgbClr val="534949"/>
                </a:solidFill>
              </a:rPr>
              <a:t>Austria-Hungary’s claim</a:t>
            </a:r>
          </a:p>
          <a:p>
            <a:pPr lvl="5">
              <a:buClr>
                <a:srgbClr val="C66951"/>
              </a:buClr>
            </a:pPr>
            <a:r>
              <a:rPr lang="en-US" sz="2000" dirty="0">
                <a:solidFill>
                  <a:srgbClr val="534949"/>
                </a:solidFill>
              </a:rPr>
              <a:t>The result would be </a:t>
            </a: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</a:rPr>
              <a:t>war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rgbClr val="534949"/>
                </a:solidFill>
              </a:rPr>
              <a:t>if they did not</a:t>
            </a:r>
          </a:p>
          <a:p>
            <a:pPr lvl="3">
              <a:buClr>
                <a:srgbClr val="87706B"/>
              </a:buClr>
            </a:pP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</a:rPr>
              <a:t>Allies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rgbClr val="534949"/>
                </a:solidFill>
              </a:rPr>
              <a:t>of Austria-Hungary and of Russia were </a:t>
            </a: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</a:rPr>
              <a:t>determined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rgbClr val="534949"/>
                </a:solidFill>
              </a:rPr>
              <a:t>to </a:t>
            </a: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</a:rPr>
              <a:t>support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rgbClr val="534949"/>
                </a:solidFill>
              </a:rPr>
              <a:t>the countries on their sides</a:t>
            </a:r>
          </a:p>
          <a:p>
            <a:pPr lvl="4">
              <a:buClr>
                <a:srgbClr val="6F777D"/>
              </a:buClr>
            </a:pPr>
            <a:r>
              <a:rPr lang="en-US" sz="2000" dirty="0">
                <a:solidFill>
                  <a:srgbClr val="534949"/>
                </a:solidFill>
              </a:rPr>
              <a:t>In 1914, each side </a:t>
            </a: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</a:rPr>
              <a:t>viewed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rgbClr val="534949"/>
                </a:solidFill>
              </a:rPr>
              <a:t>the other with </a:t>
            </a: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</a:rPr>
              <a:t>suspicion</a:t>
            </a:r>
            <a:r>
              <a:rPr lang="en-US" sz="2000" dirty="0">
                <a:solidFill>
                  <a:srgbClr val="534949"/>
                </a:solidFill>
              </a:rPr>
              <a:t> and </a:t>
            </a: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</a:rPr>
              <a:t>hostility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Rivalries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6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State and Democracy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099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en-US" sz="2800" dirty="0" smtClean="0"/>
              <a:t>List the ways workers gained more rights.</a:t>
            </a:r>
          </a:p>
          <a:p>
            <a:pPr marL="502920" indent="-457200">
              <a:buAutoNum type="arabicPeriod"/>
            </a:pPr>
            <a:endParaRPr lang="en-US" sz="2800" dirty="0"/>
          </a:p>
          <a:p>
            <a:pPr marL="502920" indent="-457200">
              <a:buAutoNum type="arabicPeriod"/>
            </a:pPr>
            <a:r>
              <a:rPr lang="en-US" sz="2800" dirty="0" smtClean="0"/>
              <a:t>Explain how alliances in Europe led to WWI.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Ideas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791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</p:spPr>
        <p:txBody>
          <a:bodyPr/>
          <a:lstStyle/>
          <a:p>
            <a:r>
              <a:rPr lang="en-US" sz="2400" dirty="0" smtClean="0"/>
              <a:t>Late 19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century- 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progress</a:t>
            </a:r>
            <a:r>
              <a:rPr lang="en-US" sz="2400" dirty="0" smtClean="0"/>
              <a:t> in establishing 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constitutions</a:t>
            </a:r>
            <a:r>
              <a:rPr lang="en-US" sz="2400" dirty="0"/>
              <a:t>, 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parliaments</a:t>
            </a:r>
            <a:r>
              <a:rPr lang="en-US" sz="2400" dirty="0"/>
              <a:t>, and individual 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liberties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/>
              <a:t>in the main European </a:t>
            </a:r>
            <a:r>
              <a:rPr lang="en-US" sz="2400" dirty="0" smtClean="0"/>
              <a:t>states</a:t>
            </a:r>
          </a:p>
          <a:p>
            <a:pPr lvl="1"/>
            <a:r>
              <a:rPr lang="en-US" sz="2400" dirty="0"/>
              <a:t>As more people won the 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vote</a:t>
            </a:r>
            <a:r>
              <a:rPr lang="en-US" sz="2400" dirty="0"/>
              <a:t>, political parties needed to create 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larger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/>
              <a:t>organizations and find 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ways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/>
              <a:t>to appeal </a:t>
            </a:r>
            <a:br>
              <a:rPr lang="en-US" sz="2400" dirty="0"/>
            </a:br>
            <a:r>
              <a:rPr lang="en-US" sz="2400" dirty="0"/>
              <a:t>to the 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masses</a:t>
            </a:r>
          </a:p>
          <a:p>
            <a:pPr lvl="2"/>
            <a:r>
              <a:rPr lang="en-US" sz="2400" dirty="0" smtClean="0"/>
              <a:t>GB- 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two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parties (liberals and conservatives)</a:t>
            </a:r>
          </a:p>
          <a:p>
            <a:pPr lvl="3"/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Competed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with each other to pass 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laws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to expand the right to 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vote</a:t>
            </a:r>
          </a:p>
          <a:p>
            <a:pPr lvl="3"/>
            <a:r>
              <a:rPr lang="en-US" sz="2400" dirty="0" smtClean="0"/>
              <a:t>1918- males over 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21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women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over 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30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could vote</a:t>
            </a:r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Western Europe and Political Democracy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108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1" y="1676400"/>
            <a:ext cx="6476999" cy="4953000"/>
          </a:xfrm>
        </p:spPr>
        <p:txBody>
          <a:bodyPr>
            <a:normAutofit/>
          </a:bodyPr>
          <a:lstStyle/>
          <a:p>
            <a:r>
              <a:rPr lang="en-US" sz="2800" dirty="0"/>
              <a:t>Social reforms for the </a:t>
            </a:r>
            <a:r>
              <a:rPr lang="en-US" sz="2800" u="sng" dirty="0">
                <a:solidFill>
                  <a:schemeClr val="accent1">
                    <a:lumMod val="75000"/>
                  </a:schemeClr>
                </a:solidFill>
              </a:rPr>
              <a:t>working </a:t>
            </a:r>
            <a:r>
              <a:rPr lang="en-US" sz="2800" u="sng" dirty="0" smtClean="0">
                <a:solidFill>
                  <a:schemeClr val="accent1">
                    <a:lumMod val="75000"/>
                  </a:schemeClr>
                </a:solidFill>
              </a:rPr>
              <a:t>class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smtClean="0"/>
              <a:t>soon followed (</a:t>
            </a:r>
            <a:r>
              <a:rPr lang="en-US" sz="2800" u="sng" dirty="0" smtClean="0">
                <a:solidFill>
                  <a:schemeClr val="accent1">
                    <a:lumMod val="75000"/>
                  </a:schemeClr>
                </a:solidFill>
              </a:rPr>
              <a:t>Liberal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smtClean="0"/>
              <a:t>ideas)</a:t>
            </a:r>
          </a:p>
          <a:p>
            <a:pPr lvl="1"/>
            <a:r>
              <a:rPr lang="en-US" sz="2800" dirty="0" smtClean="0"/>
              <a:t>Growth </a:t>
            </a:r>
            <a:r>
              <a:rPr lang="en-US" sz="2800" dirty="0"/>
              <a:t>of trade </a:t>
            </a:r>
            <a:r>
              <a:rPr lang="en-US" sz="2800" dirty="0" smtClean="0"/>
              <a:t>unions and </a:t>
            </a:r>
            <a:r>
              <a:rPr lang="en-US" sz="2800" u="sng" dirty="0" err="1" smtClean="0">
                <a:solidFill>
                  <a:schemeClr val="accent1">
                    <a:lumMod val="75000"/>
                  </a:schemeClr>
                </a:solidFill>
              </a:rPr>
              <a:t>Labour</a:t>
            </a:r>
            <a:r>
              <a:rPr lang="en-US" sz="2800" u="sng" dirty="0" smtClean="0">
                <a:solidFill>
                  <a:schemeClr val="accent1">
                    <a:lumMod val="75000"/>
                  </a:schemeClr>
                </a:solidFill>
              </a:rPr>
              <a:t> Party</a:t>
            </a:r>
            <a:r>
              <a:rPr lang="en-US" sz="2800" dirty="0" smtClean="0"/>
              <a:t> made </a:t>
            </a:r>
            <a:r>
              <a:rPr lang="en-US" sz="2800" u="sng" dirty="0" smtClean="0">
                <a:solidFill>
                  <a:schemeClr val="accent1">
                    <a:lumMod val="75000"/>
                  </a:schemeClr>
                </a:solidFill>
              </a:rPr>
              <a:t>Liberals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smtClean="0"/>
              <a:t>fear they would lose support of workers</a:t>
            </a:r>
          </a:p>
          <a:p>
            <a:pPr lvl="2"/>
            <a:r>
              <a:rPr lang="en-US" sz="2800" dirty="0" smtClean="0"/>
              <a:t>Liberals </a:t>
            </a:r>
            <a:r>
              <a:rPr lang="en-US" sz="2800" dirty="0"/>
              <a:t>enacted </a:t>
            </a:r>
            <a:r>
              <a:rPr lang="en-US" sz="2800" u="sng" dirty="0">
                <a:solidFill>
                  <a:schemeClr val="accent1">
                    <a:lumMod val="75000"/>
                  </a:schemeClr>
                </a:solidFill>
              </a:rPr>
              <a:t>social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smtClean="0"/>
              <a:t>reforms:</a:t>
            </a:r>
          </a:p>
          <a:p>
            <a:pPr lvl="3"/>
            <a:r>
              <a:rPr lang="en-US" sz="2800" dirty="0"/>
              <a:t>B</a:t>
            </a:r>
            <a:r>
              <a:rPr lang="en-US" sz="2800" dirty="0" smtClean="0"/>
              <a:t>enefits </a:t>
            </a:r>
            <a:r>
              <a:rPr lang="en-US" sz="2800" dirty="0"/>
              <a:t>for </a:t>
            </a:r>
            <a:r>
              <a:rPr lang="en-US" sz="2800" u="sng" dirty="0">
                <a:solidFill>
                  <a:schemeClr val="accent1">
                    <a:lumMod val="75000"/>
                  </a:schemeClr>
                </a:solidFill>
              </a:rPr>
              <a:t>workers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/>
              <a:t>in case of </a:t>
            </a:r>
            <a:r>
              <a:rPr lang="en-US" sz="2800" u="sng" dirty="0">
                <a:solidFill>
                  <a:schemeClr val="accent1">
                    <a:lumMod val="75000"/>
                  </a:schemeClr>
                </a:solidFill>
              </a:rPr>
              <a:t>sickness</a:t>
            </a:r>
            <a:r>
              <a:rPr lang="en-US" sz="2800" dirty="0"/>
              <a:t>, </a:t>
            </a:r>
            <a:r>
              <a:rPr lang="en-US" sz="2800" u="sng" dirty="0">
                <a:solidFill>
                  <a:schemeClr val="accent1">
                    <a:lumMod val="75000"/>
                  </a:schemeClr>
                </a:solidFill>
              </a:rPr>
              <a:t>unemployment</a:t>
            </a:r>
            <a:r>
              <a:rPr lang="en-US" sz="2800" dirty="0"/>
              <a:t>, or </a:t>
            </a:r>
            <a:r>
              <a:rPr lang="en-US" sz="2800" u="sng" dirty="0">
                <a:solidFill>
                  <a:schemeClr val="accent1">
                    <a:lumMod val="75000"/>
                  </a:schemeClr>
                </a:solidFill>
              </a:rPr>
              <a:t>injury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/>
              <a:t>on the </a:t>
            </a:r>
            <a:r>
              <a:rPr lang="en-US" sz="2800" dirty="0" smtClean="0"/>
              <a:t>job</a:t>
            </a:r>
            <a:endParaRPr lang="en-US" sz="2800" dirty="0"/>
          </a:p>
          <a:p>
            <a:pPr lvl="2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Western Europe and Political Democracy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362200"/>
            <a:ext cx="22193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675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76400"/>
            <a:ext cx="8686799" cy="4953000"/>
          </a:xfrm>
        </p:spPr>
        <p:txBody>
          <a:bodyPr>
            <a:noAutofit/>
          </a:bodyPr>
          <a:lstStyle/>
          <a:p>
            <a:r>
              <a:rPr lang="en-US" sz="2100" dirty="0" smtClean="0"/>
              <a:t>France</a:t>
            </a:r>
          </a:p>
          <a:p>
            <a:pPr lvl="1"/>
            <a:r>
              <a:rPr lang="en-US" sz="2100" dirty="0" smtClean="0"/>
              <a:t>The collapse </a:t>
            </a:r>
            <a:r>
              <a:rPr lang="en-US" sz="2100" dirty="0"/>
              <a:t>of </a:t>
            </a:r>
            <a:r>
              <a:rPr lang="en-US" sz="2100" u="sng" dirty="0">
                <a:solidFill>
                  <a:schemeClr val="accent1">
                    <a:lumMod val="75000"/>
                  </a:schemeClr>
                </a:solidFill>
              </a:rPr>
              <a:t>Louis-Napoleon’s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100" dirty="0"/>
              <a:t>Second Empire left the </a:t>
            </a:r>
            <a:r>
              <a:rPr lang="en-US" sz="2100" u="sng" dirty="0">
                <a:solidFill>
                  <a:schemeClr val="accent1">
                    <a:lumMod val="75000"/>
                  </a:schemeClr>
                </a:solidFill>
              </a:rPr>
              <a:t>country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100" dirty="0"/>
              <a:t>in </a:t>
            </a:r>
            <a:r>
              <a:rPr lang="en-US" sz="2100" dirty="0" smtClean="0"/>
              <a:t>confusion</a:t>
            </a:r>
          </a:p>
          <a:p>
            <a:pPr lvl="2"/>
            <a:r>
              <a:rPr lang="en-US" sz="2100" dirty="0" smtClean="0"/>
              <a:t>1875- </a:t>
            </a:r>
            <a:r>
              <a:rPr lang="en-US" sz="2100" dirty="0"/>
              <a:t>the </a:t>
            </a:r>
            <a:r>
              <a:rPr lang="en-US" sz="2100" u="sng" dirty="0">
                <a:solidFill>
                  <a:schemeClr val="accent1">
                    <a:lumMod val="75000"/>
                  </a:schemeClr>
                </a:solidFill>
              </a:rPr>
              <a:t>Third Republic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100" dirty="0"/>
              <a:t>gained a </a:t>
            </a:r>
            <a:r>
              <a:rPr lang="en-US" sz="2100" u="sng" dirty="0">
                <a:solidFill>
                  <a:schemeClr val="accent1">
                    <a:lumMod val="75000"/>
                  </a:schemeClr>
                </a:solidFill>
              </a:rPr>
              <a:t>republican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100" dirty="0" smtClean="0"/>
              <a:t>constitution</a:t>
            </a:r>
          </a:p>
          <a:p>
            <a:pPr lvl="3"/>
            <a:r>
              <a:rPr lang="en-US" sz="2100" dirty="0"/>
              <a:t>a </a:t>
            </a:r>
            <a:r>
              <a:rPr lang="en-US" sz="2100" u="sng" dirty="0">
                <a:solidFill>
                  <a:schemeClr val="accent1">
                    <a:lumMod val="75000"/>
                  </a:schemeClr>
                </a:solidFill>
              </a:rPr>
              <a:t>president </a:t>
            </a:r>
            <a:endParaRPr lang="en-US" sz="21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3"/>
            <a:r>
              <a:rPr lang="en-US" sz="2100" u="sng" dirty="0" smtClean="0">
                <a:solidFill>
                  <a:schemeClr val="accent1">
                    <a:lumMod val="75000"/>
                  </a:schemeClr>
                </a:solidFill>
              </a:rPr>
              <a:t>two-house</a:t>
            </a:r>
            <a:r>
              <a:rPr lang="en-US" sz="2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100" dirty="0" smtClean="0"/>
              <a:t>legislature</a:t>
            </a:r>
          </a:p>
          <a:p>
            <a:pPr lvl="4"/>
            <a:r>
              <a:rPr lang="en-US" sz="2100" dirty="0" smtClean="0"/>
              <a:t>Senate- elected </a:t>
            </a:r>
            <a:r>
              <a:rPr lang="en-US" sz="2100" u="sng" dirty="0">
                <a:solidFill>
                  <a:schemeClr val="accent1">
                    <a:lumMod val="75000"/>
                  </a:schemeClr>
                </a:solidFill>
              </a:rPr>
              <a:t>indirectly </a:t>
            </a:r>
            <a:endParaRPr lang="en-US" sz="21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4"/>
            <a:r>
              <a:rPr lang="en-US" sz="2100" dirty="0" smtClean="0"/>
              <a:t>Chamber </a:t>
            </a:r>
            <a:r>
              <a:rPr lang="en-US" sz="2100" dirty="0"/>
              <a:t>of </a:t>
            </a:r>
            <a:r>
              <a:rPr lang="en-US" sz="2100" dirty="0" smtClean="0"/>
              <a:t>Deputies- elected </a:t>
            </a:r>
            <a:r>
              <a:rPr lang="en-US" sz="2100" dirty="0"/>
              <a:t>by </a:t>
            </a:r>
            <a:r>
              <a:rPr lang="en-US" sz="2100" u="sng" dirty="0">
                <a:solidFill>
                  <a:schemeClr val="accent1">
                    <a:lumMod val="75000"/>
                  </a:schemeClr>
                </a:solidFill>
              </a:rPr>
              <a:t>universal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100" dirty="0"/>
              <a:t>male </a:t>
            </a:r>
            <a:r>
              <a:rPr lang="en-US" sz="2100" dirty="0" smtClean="0"/>
              <a:t>suffrage</a:t>
            </a:r>
          </a:p>
          <a:p>
            <a:pPr lvl="3"/>
            <a:r>
              <a:rPr lang="en-US" sz="2100" dirty="0"/>
              <a:t>A premier (</a:t>
            </a:r>
            <a:r>
              <a:rPr lang="en-US" sz="2100" u="sng" dirty="0">
                <a:solidFill>
                  <a:schemeClr val="accent1">
                    <a:lumMod val="75000"/>
                  </a:schemeClr>
                </a:solidFill>
              </a:rPr>
              <a:t>prime minister</a:t>
            </a:r>
            <a:r>
              <a:rPr lang="en-US" sz="2100" dirty="0"/>
              <a:t>) actually </a:t>
            </a:r>
            <a:r>
              <a:rPr lang="en-US" sz="2100" u="sng" dirty="0">
                <a:solidFill>
                  <a:schemeClr val="accent1">
                    <a:lumMod val="75000"/>
                  </a:schemeClr>
                </a:solidFill>
              </a:rPr>
              <a:t>ran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100" dirty="0" smtClean="0"/>
              <a:t>the </a:t>
            </a:r>
            <a:r>
              <a:rPr lang="en-US" sz="2100" dirty="0"/>
              <a:t>new French </a:t>
            </a:r>
            <a:r>
              <a:rPr lang="en-US" sz="2100" dirty="0" smtClean="0"/>
              <a:t>state</a:t>
            </a:r>
          </a:p>
          <a:p>
            <a:pPr lvl="4"/>
            <a:r>
              <a:rPr lang="en-US" sz="2100" dirty="0" smtClean="0"/>
              <a:t>The premier was responsible </a:t>
            </a:r>
            <a:r>
              <a:rPr lang="en-US" sz="2100" dirty="0"/>
              <a:t>to the </a:t>
            </a:r>
            <a:r>
              <a:rPr lang="en-US" sz="2100" u="sng" dirty="0">
                <a:solidFill>
                  <a:schemeClr val="accent1">
                    <a:lumMod val="75000"/>
                  </a:schemeClr>
                </a:solidFill>
              </a:rPr>
              <a:t>Chamber of </a:t>
            </a:r>
            <a:r>
              <a:rPr lang="en-US" sz="2100" u="sng" dirty="0" smtClean="0">
                <a:solidFill>
                  <a:schemeClr val="accent1">
                    <a:lumMod val="75000"/>
                  </a:schemeClr>
                </a:solidFill>
              </a:rPr>
              <a:t>Deputies</a:t>
            </a:r>
          </a:p>
          <a:p>
            <a:pPr lvl="5"/>
            <a:r>
              <a:rPr lang="en-US" sz="2100" b="1" u="sng" dirty="0">
                <a:solidFill>
                  <a:schemeClr val="accent1">
                    <a:lumMod val="75000"/>
                  </a:schemeClr>
                </a:solidFill>
              </a:rPr>
              <a:t>ministerial responsibility</a:t>
            </a:r>
            <a:r>
              <a:rPr lang="en-US" sz="2100" dirty="0"/>
              <a:t>–the idea that the prime minister is </a:t>
            </a:r>
            <a:r>
              <a:rPr lang="en-US" sz="2100" u="sng" dirty="0">
                <a:solidFill>
                  <a:schemeClr val="accent1">
                    <a:lumMod val="75000"/>
                  </a:schemeClr>
                </a:solidFill>
              </a:rPr>
              <a:t>responsible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100" dirty="0"/>
              <a:t>to the popularly elected </a:t>
            </a:r>
            <a:r>
              <a:rPr lang="en-US" sz="2100" u="sng" dirty="0">
                <a:solidFill>
                  <a:schemeClr val="accent1">
                    <a:lumMod val="75000"/>
                  </a:schemeClr>
                </a:solidFill>
              </a:rPr>
              <a:t>legislative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100" dirty="0"/>
              <a:t>body and not to the </a:t>
            </a:r>
            <a:r>
              <a:rPr lang="en-US" sz="2100" u="sng" dirty="0" smtClean="0">
                <a:solidFill>
                  <a:schemeClr val="accent1">
                    <a:lumMod val="75000"/>
                  </a:schemeClr>
                </a:solidFill>
              </a:rPr>
              <a:t>chief </a:t>
            </a:r>
            <a:r>
              <a:rPr lang="en-US" sz="2100" u="sng" dirty="0">
                <a:solidFill>
                  <a:schemeClr val="accent1">
                    <a:lumMod val="75000"/>
                  </a:schemeClr>
                </a:solidFill>
              </a:rPr>
              <a:t>executive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Western Europe and Political Democracy</a:t>
            </a:r>
          </a:p>
        </p:txBody>
      </p:sp>
    </p:spTree>
    <p:extLst>
      <p:ext uri="{BB962C8B-B14F-4D97-AF65-F5344CB8AC3E}">
        <p14:creationId xmlns:p14="http://schemas.microsoft.com/office/powerpoint/2010/main" val="2638622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600200"/>
            <a:ext cx="8839200" cy="5105399"/>
          </a:xfrm>
        </p:spPr>
        <p:txBody>
          <a:bodyPr>
            <a:noAutofit/>
          </a:bodyPr>
          <a:lstStyle/>
          <a:p>
            <a:r>
              <a:rPr lang="en-US" sz="2100" dirty="0" smtClean="0"/>
              <a:t>Germany</a:t>
            </a:r>
          </a:p>
          <a:p>
            <a:pPr lvl="1"/>
            <a:r>
              <a:rPr lang="en-US" sz="2100" dirty="0" smtClean="0"/>
              <a:t>Constitution of the gov’t begun by </a:t>
            </a:r>
            <a:r>
              <a:rPr lang="en-US" sz="2100" u="sng" dirty="0" smtClean="0">
                <a:solidFill>
                  <a:schemeClr val="accent1">
                    <a:lumMod val="75000"/>
                  </a:schemeClr>
                </a:solidFill>
              </a:rPr>
              <a:t>Otto von Bismarck </a:t>
            </a:r>
            <a:r>
              <a:rPr lang="en-US" sz="2100" dirty="0" smtClean="0"/>
              <a:t>in 1871 made a </a:t>
            </a:r>
            <a:r>
              <a:rPr lang="en-US" sz="2100" u="sng" dirty="0" smtClean="0">
                <a:solidFill>
                  <a:schemeClr val="accent1">
                    <a:lumMod val="75000"/>
                  </a:schemeClr>
                </a:solidFill>
              </a:rPr>
              <a:t>two-house</a:t>
            </a:r>
            <a:r>
              <a:rPr lang="en-US" sz="2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100" dirty="0" smtClean="0"/>
              <a:t>legislature</a:t>
            </a:r>
          </a:p>
          <a:p>
            <a:pPr lvl="2"/>
            <a:r>
              <a:rPr lang="en-US" sz="2100" dirty="0" smtClean="0"/>
              <a:t>Lower house= </a:t>
            </a:r>
            <a:r>
              <a:rPr lang="en-US" sz="2100" u="sng" dirty="0" smtClean="0">
                <a:solidFill>
                  <a:schemeClr val="accent1">
                    <a:lumMod val="75000"/>
                  </a:schemeClr>
                </a:solidFill>
              </a:rPr>
              <a:t>Reichstag</a:t>
            </a:r>
          </a:p>
          <a:p>
            <a:pPr lvl="2"/>
            <a:r>
              <a:rPr lang="en-US" sz="2100" dirty="0" smtClean="0"/>
              <a:t>Gov’t </a:t>
            </a:r>
            <a:r>
              <a:rPr lang="en-US" sz="2100" u="sng" dirty="0" smtClean="0">
                <a:solidFill>
                  <a:schemeClr val="accent1">
                    <a:lumMod val="75000"/>
                  </a:schemeClr>
                </a:solidFill>
              </a:rPr>
              <a:t>ministers</a:t>
            </a:r>
            <a:r>
              <a:rPr lang="en-US" sz="2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100" dirty="0" smtClean="0"/>
              <a:t>reported to the </a:t>
            </a:r>
            <a:r>
              <a:rPr lang="en-US" sz="2100" u="sng" dirty="0" smtClean="0">
                <a:solidFill>
                  <a:schemeClr val="accent1">
                    <a:lumMod val="75000"/>
                  </a:schemeClr>
                </a:solidFill>
              </a:rPr>
              <a:t>emperor</a:t>
            </a:r>
            <a:r>
              <a:rPr lang="en-US" sz="2100" dirty="0" smtClean="0"/>
              <a:t>, not the </a:t>
            </a:r>
            <a:r>
              <a:rPr lang="en-US" sz="2100" u="sng" dirty="0" smtClean="0">
                <a:solidFill>
                  <a:schemeClr val="accent1">
                    <a:lumMod val="75000"/>
                  </a:schemeClr>
                </a:solidFill>
              </a:rPr>
              <a:t>legislature</a:t>
            </a:r>
          </a:p>
          <a:p>
            <a:pPr lvl="3"/>
            <a:r>
              <a:rPr lang="en-US" sz="2100" dirty="0" smtClean="0"/>
              <a:t>Emperor controlled the </a:t>
            </a:r>
            <a:r>
              <a:rPr lang="en-US" sz="2100" u="sng" dirty="0" smtClean="0">
                <a:solidFill>
                  <a:schemeClr val="accent1">
                    <a:lumMod val="75000"/>
                  </a:schemeClr>
                </a:solidFill>
              </a:rPr>
              <a:t>armed forces</a:t>
            </a:r>
            <a:r>
              <a:rPr lang="en-US" sz="2100" dirty="0" smtClean="0"/>
              <a:t>, the government </a:t>
            </a:r>
            <a:r>
              <a:rPr lang="en-US" sz="2100" u="sng" dirty="0" smtClean="0">
                <a:solidFill>
                  <a:schemeClr val="accent1">
                    <a:lumMod val="75000"/>
                  </a:schemeClr>
                </a:solidFill>
              </a:rPr>
              <a:t>bureaucracy</a:t>
            </a:r>
            <a:r>
              <a:rPr lang="en-US" sz="2100" dirty="0" smtClean="0"/>
              <a:t>, </a:t>
            </a:r>
            <a:br>
              <a:rPr lang="en-US" sz="2100" dirty="0" smtClean="0"/>
            </a:br>
            <a:r>
              <a:rPr lang="en-US" sz="2100" dirty="0" smtClean="0"/>
              <a:t>and </a:t>
            </a:r>
            <a:r>
              <a:rPr lang="en-US" sz="2100" u="sng" dirty="0" smtClean="0">
                <a:solidFill>
                  <a:schemeClr val="accent1">
                    <a:lumMod val="75000"/>
                  </a:schemeClr>
                </a:solidFill>
              </a:rPr>
              <a:t>foreign policy</a:t>
            </a:r>
          </a:p>
          <a:p>
            <a:pPr lvl="3"/>
            <a:r>
              <a:rPr lang="en-US" sz="2100" u="sng" dirty="0" smtClean="0">
                <a:solidFill>
                  <a:schemeClr val="accent1">
                    <a:lumMod val="75000"/>
                  </a:schemeClr>
                </a:solidFill>
              </a:rPr>
              <a:t>Chancellor</a:t>
            </a:r>
            <a:r>
              <a:rPr lang="en-US" sz="2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100" dirty="0" smtClean="0"/>
              <a:t>(Prime Minister) Bismarck- worked to </a:t>
            </a:r>
            <a:r>
              <a:rPr lang="en-US" sz="2100" u="sng" dirty="0" smtClean="0">
                <a:solidFill>
                  <a:schemeClr val="accent1">
                    <a:lumMod val="75000"/>
                  </a:schemeClr>
                </a:solidFill>
              </a:rPr>
              <a:t>suppress</a:t>
            </a:r>
            <a:r>
              <a:rPr lang="en-US" sz="2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100" dirty="0" smtClean="0"/>
              <a:t>democracy</a:t>
            </a:r>
          </a:p>
          <a:p>
            <a:pPr lvl="4"/>
            <a:r>
              <a:rPr lang="en-US" sz="2100" dirty="0" smtClean="0"/>
              <a:t>As Germany </a:t>
            </a:r>
            <a:r>
              <a:rPr lang="en-US" sz="2100" u="sng" dirty="0" smtClean="0">
                <a:solidFill>
                  <a:schemeClr val="accent1">
                    <a:lumMod val="75000"/>
                  </a:schemeClr>
                </a:solidFill>
              </a:rPr>
              <a:t>industrialized</a:t>
            </a:r>
            <a:r>
              <a:rPr lang="en-US" sz="2100" dirty="0" smtClean="0"/>
              <a:t>, the people </a:t>
            </a:r>
            <a:r>
              <a:rPr lang="en-US" sz="2100" u="sng" dirty="0" smtClean="0">
                <a:solidFill>
                  <a:schemeClr val="accent1">
                    <a:lumMod val="75000"/>
                  </a:schemeClr>
                </a:solidFill>
              </a:rPr>
              <a:t>wanted</a:t>
            </a:r>
            <a:r>
              <a:rPr lang="en-US" sz="2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100" dirty="0" smtClean="0"/>
              <a:t>it, though</a:t>
            </a:r>
          </a:p>
          <a:p>
            <a:pPr lvl="4"/>
            <a:r>
              <a:rPr lang="en-US" sz="2100" dirty="0" smtClean="0"/>
              <a:t>Conservatives (</a:t>
            </a:r>
            <a:r>
              <a:rPr lang="en-US" sz="2100" u="sng" dirty="0" smtClean="0">
                <a:solidFill>
                  <a:schemeClr val="accent1">
                    <a:lumMod val="75000"/>
                  </a:schemeClr>
                </a:solidFill>
              </a:rPr>
              <a:t>nobles</a:t>
            </a:r>
            <a:r>
              <a:rPr lang="en-US" sz="2100" dirty="0" smtClean="0"/>
              <a:t>) didn’t want it</a:t>
            </a:r>
          </a:p>
          <a:p>
            <a:pPr lvl="5"/>
            <a:r>
              <a:rPr lang="en-US" sz="2100" dirty="0" smtClean="0"/>
              <a:t>Thought that if they expand </a:t>
            </a:r>
            <a:r>
              <a:rPr lang="en-US" sz="2100" u="sng" dirty="0" smtClean="0">
                <a:solidFill>
                  <a:schemeClr val="accent1">
                    <a:lumMod val="75000"/>
                  </a:schemeClr>
                </a:solidFill>
              </a:rPr>
              <a:t>territory</a:t>
            </a:r>
            <a:r>
              <a:rPr lang="en-US" sz="2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100" dirty="0" smtClean="0"/>
              <a:t>and made </a:t>
            </a:r>
            <a:r>
              <a:rPr lang="en-US" sz="2100" u="sng" dirty="0" smtClean="0">
                <a:solidFill>
                  <a:schemeClr val="accent1">
                    <a:lumMod val="75000"/>
                  </a:schemeClr>
                </a:solidFill>
              </a:rPr>
              <a:t>profits</a:t>
            </a:r>
            <a:r>
              <a:rPr lang="en-US" sz="2100" dirty="0" smtClean="0"/>
              <a:t> that would </a:t>
            </a:r>
            <a:r>
              <a:rPr lang="en-US" sz="2100" u="sng" dirty="0" smtClean="0">
                <a:solidFill>
                  <a:schemeClr val="accent1">
                    <a:lumMod val="75000"/>
                  </a:schemeClr>
                </a:solidFill>
              </a:rPr>
              <a:t>distract</a:t>
            </a:r>
            <a:r>
              <a:rPr lang="en-US" sz="2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100" dirty="0" smtClean="0"/>
              <a:t>the people</a:t>
            </a:r>
            <a:endParaRPr lang="en-US" sz="2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and Eastern Europe: The Old Order </a:t>
            </a:r>
          </a:p>
        </p:txBody>
      </p:sp>
    </p:spTree>
    <p:extLst>
      <p:ext uri="{BB962C8B-B14F-4D97-AF65-F5344CB8AC3E}">
        <p14:creationId xmlns:p14="http://schemas.microsoft.com/office/powerpoint/2010/main" val="2233241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76400"/>
            <a:ext cx="8839199" cy="4953000"/>
          </a:xfrm>
        </p:spPr>
        <p:txBody>
          <a:bodyPr>
            <a:noAutofit/>
          </a:bodyPr>
          <a:lstStyle/>
          <a:p>
            <a:r>
              <a:rPr lang="en-US" sz="2200" dirty="0" smtClean="0"/>
              <a:t>Austria-Hungary</a:t>
            </a:r>
          </a:p>
          <a:p>
            <a:pPr lvl="1"/>
            <a:r>
              <a:rPr lang="en-US" sz="2200" dirty="0" smtClean="0"/>
              <a:t>1867-Created </a:t>
            </a:r>
            <a:r>
              <a:rPr lang="en-US" sz="2200" dirty="0"/>
              <a:t>a </a:t>
            </a:r>
            <a:r>
              <a:rPr lang="en-US" sz="2200" u="sng" dirty="0">
                <a:solidFill>
                  <a:schemeClr val="accent1">
                    <a:lumMod val="75000"/>
                  </a:schemeClr>
                </a:solidFill>
              </a:rPr>
              <a:t>constitution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dirty="0"/>
              <a:t>after the creation of </a:t>
            </a:r>
            <a:r>
              <a:rPr lang="en-US" sz="2200" u="sng" dirty="0" smtClean="0">
                <a:solidFill>
                  <a:schemeClr val="accent1">
                    <a:lumMod val="75000"/>
                  </a:schemeClr>
                </a:solidFill>
              </a:rPr>
              <a:t>Austria-Hungary</a:t>
            </a:r>
          </a:p>
          <a:p>
            <a:pPr lvl="2"/>
            <a:r>
              <a:rPr lang="en-US" sz="2200" dirty="0" smtClean="0"/>
              <a:t>Emperor</a:t>
            </a:r>
            <a:r>
              <a:rPr lang="en-US" sz="2200" dirty="0"/>
              <a:t>, </a:t>
            </a:r>
            <a:r>
              <a:rPr lang="en-US" sz="2200" u="sng" dirty="0">
                <a:solidFill>
                  <a:schemeClr val="accent1">
                    <a:lumMod val="75000"/>
                  </a:schemeClr>
                </a:solidFill>
              </a:rPr>
              <a:t>Francis Joseph</a:t>
            </a:r>
            <a:r>
              <a:rPr lang="en-US" sz="2200" dirty="0"/>
              <a:t>, ignored the </a:t>
            </a:r>
            <a:r>
              <a:rPr lang="en-US" sz="2200" u="sng" dirty="0">
                <a:solidFill>
                  <a:schemeClr val="accent1">
                    <a:lumMod val="75000"/>
                  </a:schemeClr>
                </a:solidFill>
              </a:rPr>
              <a:t>parliamentary</a:t>
            </a:r>
            <a:r>
              <a:rPr lang="en-US" sz="2200" dirty="0"/>
              <a:t> </a:t>
            </a:r>
            <a:r>
              <a:rPr lang="en-US" sz="2200" dirty="0" smtClean="0"/>
              <a:t>system</a:t>
            </a:r>
          </a:p>
          <a:p>
            <a:pPr lvl="3"/>
            <a:r>
              <a:rPr lang="en-US" sz="2200" u="sng" dirty="0" smtClean="0">
                <a:solidFill>
                  <a:schemeClr val="accent1">
                    <a:lumMod val="75000"/>
                  </a:schemeClr>
                </a:solidFill>
              </a:rPr>
              <a:t>Appointed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dirty="0"/>
              <a:t>and </a:t>
            </a:r>
            <a:r>
              <a:rPr lang="en-US" sz="2200" u="sng" dirty="0">
                <a:solidFill>
                  <a:schemeClr val="accent1">
                    <a:lumMod val="75000"/>
                  </a:schemeClr>
                </a:solidFill>
              </a:rPr>
              <a:t>dismissed</a:t>
            </a:r>
            <a:r>
              <a:rPr lang="en-US" sz="2200" dirty="0"/>
              <a:t> his own ministers </a:t>
            </a:r>
            <a:endParaRPr lang="en-US" sz="2200" dirty="0" smtClean="0"/>
          </a:p>
          <a:p>
            <a:pPr lvl="3"/>
            <a:r>
              <a:rPr lang="en-US" sz="2200" dirty="0" smtClean="0"/>
              <a:t>Enacted </a:t>
            </a:r>
            <a:r>
              <a:rPr lang="en-US" sz="2200" u="sng" dirty="0" smtClean="0">
                <a:solidFill>
                  <a:schemeClr val="accent1">
                    <a:lumMod val="75000"/>
                  </a:schemeClr>
                </a:solidFill>
              </a:rPr>
              <a:t>laws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dirty="0"/>
              <a:t>when parliament was not in </a:t>
            </a:r>
            <a:r>
              <a:rPr lang="en-US" sz="2200" u="sng" dirty="0" smtClean="0">
                <a:solidFill>
                  <a:schemeClr val="accent1">
                    <a:lumMod val="75000"/>
                  </a:schemeClr>
                </a:solidFill>
              </a:rPr>
              <a:t>session</a:t>
            </a:r>
          </a:p>
          <a:p>
            <a:pPr lvl="1"/>
            <a:r>
              <a:rPr lang="en-US" sz="2200" dirty="0"/>
              <a:t>T</a:t>
            </a:r>
            <a:r>
              <a:rPr lang="en-US" sz="2200" dirty="0" smtClean="0"/>
              <a:t>roubled </a:t>
            </a:r>
            <a:r>
              <a:rPr lang="en-US" sz="2200" dirty="0"/>
              <a:t>by </a:t>
            </a:r>
            <a:r>
              <a:rPr lang="en-US" sz="2200" u="sng" dirty="0">
                <a:solidFill>
                  <a:schemeClr val="accent1">
                    <a:lumMod val="75000"/>
                  </a:schemeClr>
                </a:solidFill>
              </a:rPr>
              <a:t>disputes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dirty="0"/>
              <a:t>among the </a:t>
            </a:r>
            <a:r>
              <a:rPr lang="en-US" sz="2200" u="sng" dirty="0" smtClean="0">
                <a:solidFill>
                  <a:schemeClr val="accent1">
                    <a:lumMod val="75000"/>
                  </a:schemeClr>
                </a:solidFill>
              </a:rPr>
              <a:t>nationalities</a:t>
            </a:r>
          </a:p>
          <a:p>
            <a:pPr lvl="2"/>
            <a:r>
              <a:rPr lang="en-US" sz="2200" dirty="0" smtClean="0"/>
              <a:t>Germans</a:t>
            </a:r>
            <a:r>
              <a:rPr lang="en-US" sz="2200" dirty="0"/>
              <a:t>, </a:t>
            </a:r>
            <a:r>
              <a:rPr lang="en-US" sz="2200" u="sng" dirty="0">
                <a:solidFill>
                  <a:schemeClr val="accent1">
                    <a:lumMod val="75000"/>
                  </a:schemeClr>
                </a:solidFill>
              </a:rPr>
              <a:t>Czechs</a:t>
            </a:r>
            <a:r>
              <a:rPr lang="en-US" sz="2200" dirty="0"/>
              <a:t>, Poles, and other </a:t>
            </a:r>
            <a:r>
              <a:rPr lang="en-US" sz="2200" u="sng" dirty="0">
                <a:solidFill>
                  <a:schemeClr val="accent1">
                    <a:lumMod val="75000"/>
                  </a:schemeClr>
                </a:solidFill>
              </a:rPr>
              <a:t>Slavic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dirty="0" smtClean="0"/>
              <a:t>groups</a:t>
            </a:r>
          </a:p>
          <a:p>
            <a:pPr lvl="3"/>
            <a:r>
              <a:rPr lang="en-US" sz="2200" dirty="0" smtClean="0"/>
              <a:t>Wanted their own </a:t>
            </a:r>
            <a:r>
              <a:rPr lang="en-US" sz="2200" u="sng" dirty="0" smtClean="0">
                <a:solidFill>
                  <a:schemeClr val="accent1">
                    <a:lumMod val="75000"/>
                  </a:schemeClr>
                </a:solidFill>
              </a:rPr>
              <a:t>freedom</a:t>
            </a:r>
          </a:p>
          <a:p>
            <a:pPr lvl="1"/>
            <a:r>
              <a:rPr lang="en-US" sz="2200" dirty="0" smtClean="0"/>
              <a:t>Hungary had a Parliament that worked</a:t>
            </a:r>
          </a:p>
          <a:p>
            <a:pPr lvl="2"/>
            <a:r>
              <a:rPr lang="en-US" sz="2200" dirty="0" smtClean="0"/>
              <a:t>Controlled </a:t>
            </a:r>
            <a:r>
              <a:rPr lang="en-US" sz="2200" dirty="0"/>
              <a:t>by Magyar </a:t>
            </a:r>
            <a:r>
              <a:rPr lang="en-US" sz="2200" dirty="0" smtClean="0"/>
              <a:t>landowners-dominated </a:t>
            </a:r>
            <a:r>
              <a:rPr lang="en-US" sz="2200" dirty="0"/>
              <a:t>the peasants and </a:t>
            </a:r>
            <a:r>
              <a:rPr lang="en-US" sz="2200" dirty="0" smtClean="0"/>
              <a:t>ethnic groups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and Eastern Europe: The Old Order </a:t>
            </a:r>
          </a:p>
        </p:txBody>
      </p:sp>
    </p:spTree>
    <p:extLst>
      <p:ext uri="{BB962C8B-B14F-4D97-AF65-F5344CB8AC3E}">
        <p14:creationId xmlns:p14="http://schemas.microsoft.com/office/powerpoint/2010/main" val="2690173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1676400"/>
            <a:ext cx="8763000" cy="5029199"/>
          </a:xfrm>
        </p:spPr>
        <p:txBody>
          <a:bodyPr/>
          <a:lstStyle/>
          <a:p>
            <a:r>
              <a:rPr lang="en-US" sz="1800" dirty="0" smtClean="0"/>
              <a:t>Russia</a:t>
            </a:r>
          </a:p>
          <a:p>
            <a:pPr lvl="1"/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Nicholas II </a:t>
            </a:r>
            <a:r>
              <a:rPr lang="en-US" dirty="0"/>
              <a:t>began his rule in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Russia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in </a:t>
            </a:r>
            <a:r>
              <a:rPr lang="en-US" dirty="0" smtClean="0"/>
              <a:t>1894</a:t>
            </a:r>
          </a:p>
          <a:p>
            <a:pPr lvl="2"/>
            <a:r>
              <a:rPr lang="en-US" sz="1800" dirty="0" smtClean="0"/>
              <a:t>Believed in </a:t>
            </a:r>
            <a:r>
              <a:rPr lang="en-US" sz="1800" u="sng" dirty="0" smtClean="0">
                <a:solidFill>
                  <a:schemeClr val="accent1">
                    <a:lumMod val="75000"/>
                  </a:schemeClr>
                </a:solidFill>
              </a:rPr>
              <a:t>absolute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smtClean="0"/>
              <a:t>power of the </a:t>
            </a:r>
            <a:r>
              <a:rPr lang="en-US" sz="1800" u="sng" dirty="0" smtClean="0">
                <a:solidFill>
                  <a:schemeClr val="accent1">
                    <a:lumMod val="75000"/>
                  </a:schemeClr>
                </a:solidFill>
              </a:rPr>
              <a:t>czars</a:t>
            </a:r>
          </a:p>
          <a:p>
            <a:pPr lvl="3"/>
            <a:r>
              <a:rPr lang="en-US" sz="1800" dirty="0" smtClean="0"/>
              <a:t>Conditions were </a:t>
            </a:r>
            <a:r>
              <a:rPr lang="en-US" sz="1800" u="sng" dirty="0" smtClean="0">
                <a:solidFill>
                  <a:schemeClr val="accent1">
                    <a:lumMod val="75000"/>
                  </a:schemeClr>
                </a:solidFill>
              </a:rPr>
              <a:t>changing</a:t>
            </a:r>
          </a:p>
          <a:p>
            <a:pPr lvl="4"/>
            <a:r>
              <a:rPr lang="en-US" sz="1800" dirty="0"/>
              <a:t>Industrialization </a:t>
            </a:r>
            <a:r>
              <a:rPr lang="en-US" sz="1800" u="sng" dirty="0">
                <a:solidFill>
                  <a:schemeClr val="accent1">
                    <a:lumMod val="75000"/>
                  </a:schemeClr>
                </a:solidFill>
              </a:rPr>
              <a:t>brought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/>
              <a:t>the creation of </a:t>
            </a:r>
            <a:r>
              <a:rPr lang="en-US" sz="1800" dirty="0" smtClean="0"/>
              <a:t>an </a:t>
            </a:r>
            <a:r>
              <a:rPr lang="en-US" sz="1800" u="sng" dirty="0">
                <a:solidFill>
                  <a:schemeClr val="accent1">
                    <a:lumMod val="75000"/>
                  </a:schemeClr>
                </a:solidFill>
              </a:rPr>
              <a:t>industrial working class</a:t>
            </a:r>
            <a:r>
              <a:rPr lang="en-US" sz="1800" dirty="0"/>
              <a:t> and pitiful </a:t>
            </a:r>
            <a:r>
              <a:rPr lang="en-US" sz="1800" u="sng" dirty="0">
                <a:solidFill>
                  <a:schemeClr val="accent1">
                    <a:lumMod val="75000"/>
                  </a:schemeClr>
                </a:solidFill>
              </a:rPr>
              <a:t>living conditions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/>
              <a:t>for most of its </a:t>
            </a:r>
            <a:r>
              <a:rPr lang="en-US" sz="1800" dirty="0" smtClean="0"/>
              <a:t>members</a:t>
            </a:r>
          </a:p>
          <a:p>
            <a:pPr lvl="4"/>
            <a:r>
              <a:rPr lang="en-US" sz="1800" b="1" u="sng" dirty="0">
                <a:solidFill>
                  <a:schemeClr val="accent1">
                    <a:lumMod val="75000"/>
                  </a:schemeClr>
                </a:solidFill>
              </a:rPr>
              <a:t>Socialist parties </a:t>
            </a:r>
            <a:r>
              <a:rPr lang="en-US" sz="1800" dirty="0" smtClean="0"/>
              <a:t>developed-gov’t </a:t>
            </a:r>
            <a:r>
              <a:rPr lang="en-US" sz="1800" u="sng" dirty="0">
                <a:solidFill>
                  <a:schemeClr val="accent1">
                    <a:lumMod val="75000"/>
                  </a:schemeClr>
                </a:solidFill>
              </a:rPr>
              <a:t>repression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smtClean="0"/>
              <a:t>forced </a:t>
            </a:r>
            <a:r>
              <a:rPr lang="en-US" sz="1800" dirty="0"/>
              <a:t>them </a:t>
            </a:r>
            <a:r>
              <a:rPr lang="en-US" sz="1800" dirty="0" smtClean="0"/>
              <a:t>underground</a:t>
            </a:r>
          </a:p>
          <a:p>
            <a:pPr lvl="2"/>
            <a:r>
              <a:rPr lang="en-US" sz="1800" dirty="0"/>
              <a:t>Revolution broke out in </a:t>
            </a:r>
            <a:r>
              <a:rPr lang="en-US" sz="1800" u="sng" dirty="0" smtClean="0">
                <a:solidFill>
                  <a:schemeClr val="accent1">
                    <a:lumMod val="75000"/>
                  </a:schemeClr>
                </a:solidFill>
              </a:rPr>
              <a:t>1905</a:t>
            </a:r>
          </a:p>
          <a:p>
            <a:pPr lvl="3"/>
            <a:r>
              <a:rPr lang="en-US" sz="1800" dirty="0" smtClean="0"/>
              <a:t>Workers went to the </a:t>
            </a:r>
            <a:r>
              <a:rPr lang="en-US" sz="1800" u="sng" dirty="0" smtClean="0">
                <a:solidFill>
                  <a:schemeClr val="accent1">
                    <a:lumMod val="75000"/>
                  </a:schemeClr>
                </a:solidFill>
              </a:rPr>
              <a:t>Winter Palace </a:t>
            </a:r>
            <a:r>
              <a:rPr lang="en-US" sz="1800" dirty="0" smtClean="0"/>
              <a:t>to give </a:t>
            </a:r>
            <a:r>
              <a:rPr lang="en-US" sz="1800" u="sng" dirty="0" smtClean="0">
                <a:solidFill>
                  <a:schemeClr val="accent1">
                    <a:lumMod val="75000"/>
                  </a:schemeClr>
                </a:solidFill>
              </a:rPr>
              <a:t>grievances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smtClean="0"/>
              <a:t>to the czar</a:t>
            </a:r>
          </a:p>
          <a:p>
            <a:pPr lvl="4"/>
            <a:r>
              <a:rPr lang="en-US" sz="1800" dirty="0"/>
              <a:t>Troops </a:t>
            </a:r>
            <a:r>
              <a:rPr lang="en-US" sz="1800" u="sng" dirty="0">
                <a:solidFill>
                  <a:schemeClr val="accent1">
                    <a:lumMod val="75000"/>
                  </a:schemeClr>
                </a:solidFill>
              </a:rPr>
              <a:t>opened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/>
              <a:t>fire and killed </a:t>
            </a:r>
            <a:r>
              <a:rPr lang="en-US" sz="1800" u="sng" dirty="0">
                <a:solidFill>
                  <a:schemeClr val="accent1">
                    <a:lumMod val="75000"/>
                  </a:schemeClr>
                </a:solidFill>
              </a:rPr>
              <a:t>hundreds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smtClean="0"/>
              <a:t>of demonstrators (“</a:t>
            </a:r>
            <a:r>
              <a:rPr lang="en-US" sz="1800" u="sng" dirty="0" smtClean="0">
                <a:solidFill>
                  <a:schemeClr val="accent1">
                    <a:lumMod val="75000"/>
                  </a:schemeClr>
                </a:solidFill>
              </a:rPr>
              <a:t>Bloody Sunday</a:t>
            </a:r>
            <a:r>
              <a:rPr lang="en-US" sz="1800" dirty="0" smtClean="0"/>
              <a:t>”)</a:t>
            </a:r>
          </a:p>
          <a:p>
            <a:pPr lvl="5"/>
            <a:r>
              <a:rPr lang="en-US" sz="1800" dirty="0" smtClean="0"/>
              <a:t>Workers organized a </a:t>
            </a:r>
            <a:r>
              <a:rPr lang="en-US" sz="1800" u="sng" dirty="0" smtClean="0">
                <a:solidFill>
                  <a:schemeClr val="accent1">
                    <a:lumMod val="75000"/>
                  </a:schemeClr>
                </a:solidFill>
              </a:rPr>
              <a:t>strike</a:t>
            </a:r>
          </a:p>
          <a:p>
            <a:pPr lvl="6"/>
            <a:r>
              <a:rPr lang="en-US" sz="1800" dirty="0"/>
              <a:t>Nicholas granted </a:t>
            </a:r>
            <a:r>
              <a:rPr lang="en-US" sz="1800" u="sng" dirty="0">
                <a:solidFill>
                  <a:schemeClr val="accent1">
                    <a:lumMod val="75000"/>
                  </a:schemeClr>
                </a:solidFill>
              </a:rPr>
              <a:t>civil liberties </a:t>
            </a:r>
            <a:r>
              <a:rPr lang="en-US" sz="1800" dirty="0"/>
              <a:t>and created a legislative assembly, the </a:t>
            </a:r>
            <a:r>
              <a:rPr lang="en-US" sz="1800" b="1" u="sng" dirty="0">
                <a:solidFill>
                  <a:schemeClr val="accent1">
                    <a:lumMod val="75000"/>
                  </a:schemeClr>
                </a:solidFill>
              </a:rPr>
              <a:t>Duma</a:t>
            </a:r>
            <a:endParaRPr lang="en-US" sz="18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6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and Eastern Europe: The Old Order </a:t>
            </a:r>
          </a:p>
        </p:txBody>
      </p:sp>
    </p:spTree>
    <p:extLst>
      <p:ext uri="{BB962C8B-B14F-4D97-AF65-F5344CB8AC3E}">
        <p14:creationId xmlns:p14="http://schemas.microsoft.com/office/powerpoint/2010/main" val="3723470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868</TotalTime>
  <Words>667</Words>
  <Application>Microsoft Office PowerPoint</Application>
  <PresentationFormat>On-screen Show (4:3)</PresentationFormat>
  <Paragraphs>93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Grid</vt:lpstr>
      <vt:lpstr>PowerPoint Presentation</vt:lpstr>
      <vt:lpstr>National State and Democracy</vt:lpstr>
      <vt:lpstr>Big Ideas</vt:lpstr>
      <vt:lpstr>Western Europe and Political Democracy</vt:lpstr>
      <vt:lpstr>Western Europe and Political Democracy</vt:lpstr>
      <vt:lpstr>Western Europe and Political Democracy</vt:lpstr>
      <vt:lpstr>Central and Eastern Europe: The Old Order </vt:lpstr>
      <vt:lpstr>Central and Eastern Europe: The Old Order </vt:lpstr>
      <vt:lpstr>Central and Eastern Europe: The Old Order </vt:lpstr>
      <vt:lpstr>United States</vt:lpstr>
      <vt:lpstr>PowerPoint Presentation</vt:lpstr>
      <vt:lpstr>International Rivalries</vt:lpstr>
      <vt:lpstr>International Rivalries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State and Democracy</dc:title>
  <dc:creator>Fitzgerald, Amy</dc:creator>
  <cp:lastModifiedBy>Fitzgerald, Amy</cp:lastModifiedBy>
  <cp:revision>20</cp:revision>
  <dcterms:created xsi:type="dcterms:W3CDTF">2012-03-14T14:33:58Z</dcterms:created>
  <dcterms:modified xsi:type="dcterms:W3CDTF">2013-03-07T22:27:43Z</dcterms:modified>
</cp:coreProperties>
</file>