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911356-721B-44E8-95AF-E6205419AE3F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1FC11D-4C08-4536-AAE2-E02693908F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470025"/>
          </a:xfrm>
        </p:spPr>
        <p:txBody>
          <a:bodyPr/>
          <a:lstStyle/>
          <a:p>
            <a:r>
              <a:rPr lang="en-US" sz="16600" dirty="0" smtClean="0"/>
              <a:t>Mexico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3200400" cy="243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1173"/>
            <a:ext cx="3200400" cy="24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3125418"/>
            <a:ext cx="15240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2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Family life</a:t>
            </a:r>
          </a:p>
          <a:p>
            <a:pPr lvl="1"/>
            <a:r>
              <a:rPr lang="en-US" sz="2400" dirty="0" smtClean="0"/>
              <a:t>Highly value the family</a:t>
            </a:r>
          </a:p>
          <a:p>
            <a:pPr lvl="2"/>
            <a:r>
              <a:rPr lang="en-US" sz="2400" u="sng" dirty="0" smtClean="0">
                <a:solidFill>
                  <a:srgbClr val="00B050"/>
                </a:solidFill>
              </a:rPr>
              <a:t>Extended family</a:t>
            </a:r>
            <a:r>
              <a:rPr lang="en-US" sz="2400" dirty="0" smtClean="0"/>
              <a:t>- great grandparents, grandparents, aunts, uncles, cousins, parents, children</a:t>
            </a:r>
          </a:p>
          <a:p>
            <a:pPr lvl="2"/>
            <a:r>
              <a:rPr lang="en-US" sz="2400" dirty="0" smtClean="0"/>
              <a:t>Often share </a:t>
            </a:r>
            <a:r>
              <a:rPr lang="en-US" sz="2400" u="sng" dirty="0" smtClean="0">
                <a:solidFill>
                  <a:srgbClr val="00B050"/>
                </a:solidFill>
              </a:rPr>
              <a:t>home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with extended family</a:t>
            </a:r>
          </a:p>
          <a:p>
            <a:pPr lvl="3"/>
            <a:r>
              <a:rPr lang="en-US" sz="2400" i="1" u="sng" dirty="0" smtClean="0">
                <a:solidFill>
                  <a:srgbClr val="00B050"/>
                </a:solidFill>
              </a:rPr>
              <a:t>Compadres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(godparents) chosen to </a:t>
            </a:r>
            <a:r>
              <a:rPr lang="en-US" sz="2400" u="sng" dirty="0" smtClean="0">
                <a:solidFill>
                  <a:srgbClr val="00B050"/>
                </a:solidFill>
              </a:rPr>
              <a:t>sponsor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watch over babies</a:t>
            </a:r>
          </a:p>
          <a:p>
            <a:pPr lvl="1"/>
            <a:r>
              <a:rPr lang="en-US" sz="2400" i="1" u="sng" dirty="0" smtClean="0">
                <a:solidFill>
                  <a:srgbClr val="00B050"/>
                </a:solidFill>
              </a:rPr>
              <a:t>Machismo</a:t>
            </a:r>
            <a:r>
              <a:rPr lang="en-US" sz="2400" dirty="0" smtClean="0"/>
              <a:t>- Spanish and Portuguese tradition of </a:t>
            </a:r>
            <a:r>
              <a:rPr lang="en-US" sz="2400" u="sng" dirty="0" smtClean="0">
                <a:solidFill>
                  <a:srgbClr val="00B050"/>
                </a:solidFill>
              </a:rPr>
              <a:t>male supremacy</a:t>
            </a:r>
          </a:p>
          <a:p>
            <a:pPr lvl="2"/>
            <a:r>
              <a:rPr lang="en-US" sz="2400" dirty="0" smtClean="0"/>
              <a:t>Women have made </a:t>
            </a:r>
            <a:r>
              <a:rPr lang="en-US" sz="2400" u="sng" dirty="0" smtClean="0">
                <a:solidFill>
                  <a:srgbClr val="00B050"/>
                </a:solidFill>
              </a:rPr>
              <a:t>advances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in recent years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97793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8" y="4343400"/>
            <a:ext cx="3088193" cy="2313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6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Sports and Leisure</a:t>
            </a:r>
          </a:p>
          <a:p>
            <a:pPr lvl="1"/>
            <a:r>
              <a:rPr lang="en-US" sz="2400" dirty="0" smtClean="0"/>
              <a:t>Mexico’s </a:t>
            </a:r>
            <a:r>
              <a:rPr lang="en-US" sz="2400" u="sng" dirty="0" smtClean="0">
                <a:solidFill>
                  <a:srgbClr val="00B050"/>
                </a:solidFill>
              </a:rPr>
              <a:t>national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sport= </a:t>
            </a:r>
            <a:r>
              <a:rPr lang="en-US" sz="2400" u="sng" dirty="0" smtClean="0">
                <a:solidFill>
                  <a:srgbClr val="00B050"/>
                </a:solidFill>
              </a:rPr>
              <a:t>bullfighting</a:t>
            </a:r>
          </a:p>
          <a:p>
            <a:pPr lvl="1"/>
            <a:r>
              <a:rPr lang="en-US" sz="2400" dirty="0" smtClean="0"/>
              <a:t>Very passionate about </a:t>
            </a:r>
            <a:r>
              <a:rPr lang="en-US" sz="2400" u="sng" dirty="0" smtClean="0">
                <a:solidFill>
                  <a:srgbClr val="00B050"/>
                </a:solidFill>
              </a:rPr>
              <a:t>soccer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futbol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u="sng" dirty="0" smtClean="0">
                <a:solidFill>
                  <a:srgbClr val="00B050"/>
                </a:solidFill>
              </a:rPr>
              <a:t>Baseball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Jai alai</a:t>
            </a:r>
            <a:r>
              <a:rPr lang="en-US" sz="2400" dirty="0" smtClean="0"/>
              <a:t> (a game like handball) are also popular</a:t>
            </a:r>
          </a:p>
          <a:p>
            <a:pPr lvl="1"/>
            <a:r>
              <a:rPr lang="en-US" sz="2400" dirty="0" smtClean="0"/>
              <a:t>Favorite leisure activity is </a:t>
            </a:r>
            <a:r>
              <a:rPr lang="en-US" sz="2400" u="sng" dirty="0" smtClean="0">
                <a:solidFill>
                  <a:srgbClr val="00B050"/>
                </a:solidFill>
              </a:rPr>
              <a:t>celebrating</a:t>
            </a:r>
          </a:p>
          <a:p>
            <a:pPr lvl="2"/>
            <a:r>
              <a:rPr lang="en-US" sz="2400" dirty="0" smtClean="0"/>
              <a:t>Friendly gatherings, family </a:t>
            </a:r>
            <a:r>
              <a:rPr lang="en-US" sz="2400" u="sng" dirty="0" smtClean="0">
                <a:solidFill>
                  <a:srgbClr val="00B050"/>
                </a:solidFill>
              </a:rPr>
              <a:t>dinners</a:t>
            </a:r>
            <a:r>
              <a:rPr lang="en-US" sz="2400" dirty="0" smtClean="0"/>
              <a:t>, religious </a:t>
            </a:r>
            <a:r>
              <a:rPr lang="en-US" sz="2400" u="sng" dirty="0" smtClean="0">
                <a:solidFill>
                  <a:srgbClr val="00B050"/>
                </a:solidFill>
              </a:rPr>
              <a:t>holidays</a:t>
            </a:r>
            <a:r>
              <a:rPr lang="en-US" sz="2400" dirty="0" smtClean="0"/>
              <a:t>, and patriotic events</a:t>
            </a:r>
          </a:p>
          <a:p>
            <a:pPr lvl="2"/>
            <a:r>
              <a:rPr lang="en-US" sz="2400" dirty="0" smtClean="0"/>
              <a:t>Any </a:t>
            </a:r>
            <a:r>
              <a:rPr lang="en-US" sz="2400" u="sng" dirty="0" smtClean="0">
                <a:solidFill>
                  <a:srgbClr val="00B050"/>
                </a:solidFill>
              </a:rPr>
              <a:t>reason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to have a </a:t>
            </a:r>
            <a:r>
              <a:rPr lang="en-US" sz="2400" u="sng" dirty="0" smtClean="0">
                <a:solidFill>
                  <a:srgbClr val="00B050"/>
                </a:solidFill>
              </a:rPr>
              <a:t>fiesta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is celebrated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5" y="5334000"/>
            <a:ext cx="3390900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1" y="3429000"/>
            <a:ext cx="3224645" cy="167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58" y="1219200"/>
            <a:ext cx="2573674" cy="200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2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867400" cy="5105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The People</a:t>
            </a:r>
          </a:p>
          <a:p>
            <a:pPr lvl="1"/>
            <a:r>
              <a:rPr lang="en-US" sz="2200" dirty="0"/>
              <a:t>The </a:t>
            </a:r>
            <a:r>
              <a:rPr lang="en-US" sz="2200" u="sng" dirty="0">
                <a:solidFill>
                  <a:srgbClr val="00B050"/>
                </a:solidFill>
              </a:rPr>
              <a:t>ancestors</a:t>
            </a:r>
            <a:r>
              <a:rPr lang="en-US" sz="2200" dirty="0"/>
              <a:t> of Native Americans were the first to </a:t>
            </a:r>
            <a:r>
              <a:rPr lang="en-US" sz="2200" u="sng" dirty="0">
                <a:solidFill>
                  <a:srgbClr val="00B050"/>
                </a:solidFill>
              </a:rPr>
              <a:t>populate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Mexico </a:t>
            </a:r>
          </a:p>
          <a:p>
            <a:pPr lvl="2"/>
            <a:r>
              <a:rPr lang="en-US" sz="2200" dirty="0" smtClean="0"/>
              <a:t>AKA- </a:t>
            </a:r>
            <a:r>
              <a:rPr lang="en-US" sz="2200" b="1" u="sng" dirty="0">
                <a:solidFill>
                  <a:srgbClr val="00B050"/>
                </a:solidFill>
              </a:rPr>
              <a:t>Indigenous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population= people from an area’s </a:t>
            </a:r>
            <a:r>
              <a:rPr lang="en-US" sz="2200" u="sng" dirty="0">
                <a:solidFill>
                  <a:srgbClr val="00B050"/>
                </a:solidFill>
              </a:rPr>
              <a:t>first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inhabitants</a:t>
            </a:r>
          </a:p>
          <a:p>
            <a:pPr lvl="3"/>
            <a:r>
              <a:rPr lang="en-US" sz="2200" dirty="0" smtClean="0"/>
              <a:t>Migrated from </a:t>
            </a:r>
            <a:r>
              <a:rPr lang="en-US" sz="2200" u="sng" dirty="0" smtClean="0">
                <a:solidFill>
                  <a:srgbClr val="00B050"/>
                </a:solidFill>
              </a:rPr>
              <a:t>Asia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about 40-60,000 years ago</a:t>
            </a:r>
          </a:p>
          <a:p>
            <a:pPr lvl="4"/>
            <a:r>
              <a:rPr lang="en-US" sz="2200" dirty="0" smtClean="0"/>
              <a:t>Most remained </a:t>
            </a:r>
            <a:r>
              <a:rPr lang="en-US" sz="2200" u="sng" dirty="0" smtClean="0">
                <a:solidFill>
                  <a:srgbClr val="00B050"/>
                </a:solidFill>
              </a:rPr>
              <a:t>isolated</a:t>
            </a:r>
            <a:r>
              <a:rPr lang="en-US" sz="2200" dirty="0" smtClean="0"/>
              <a:t>, but two </a:t>
            </a:r>
            <a:r>
              <a:rPr lang="en-US" sz="2200" u="sng" dirty="0" smtClean="0">
                <a:solidFill>
                  <a:srgbClr val="00B050"/>
                </a:solidFill>
              </a:rPr>
              <a:t>civilizations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emerged</a:t>
            </a:r>
          </a:p>
          <a:p>
            <a:pPr lvl="5"/>
            <a:r>
              <a:rPr lang="en-US" sz="2200" b="1" u="sng" dirty="0" smtClean="0">
                <a:solidFill>
                  <a:srgbClr val="00B050"/>
                </a:solidFill>
              </a:rPr>
              <a:t>Mayans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(Yucatan) and </a:t>
            </a:r>
            <a:r>
              <a:rPr lang="en-US" sz="2200" b="1" u="sng" dirty="0" smtClean="0">
                <a:solidFill>
                  <a:srgbClr val="00B050"/>
                </a:solidFill>
              </a:rPr>
              <a:t>Aztecs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(Southern Mexico)</a:t>
            </a:r>
          </a:p>
          <a:p>
            <a:pPr lvl="1"/>
            <a:r>
              <a:rPr lang="en-US" sz="2200" dirty="0" smtClean="0"/>
              <a:t>The arrival of Europeans created a new ethnic group- </a:t>
            </a:r>
            <a:r>
              <a:rPr lang="en-US" sz="2200" b="1" u="sng" dirty="0" smtClean="0">
                <a:solidFill>
                  <a:srgbClr val="00B050"/>
                </a:solidFill>
              </a:rPr>
              <a:t>Mestizos</a:t>
            </a:r>
          </a:p>
          <a:p>
            <a:pPr lvl="2"/>
            <a:r>
              <a:rPr lang="en-US" sz="2200" dirty="0" smtClean="0"/>
              <a:t>Make up the largest part of the population today.</a:t>
            </a:r>
          </a:p>
          <a:p>
            <a:pPr lvl="5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6916"/>
            <a:ext cx="3318164" cy="230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14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40" y="2209800"/>
            <a:ext cx="386199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5486400" cy="5105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Density and Distribution</a:t>
            </a:r>
          </a:p>
          <a:p>
            <a:pPr lvl="1"/>
            <a:r>
              <a:rPr lang="en-US" sz="2200" dirty="0" smtClean="0"/>
              <a:t>World’s most </a:t>
            </a:r>
            <a:r>
              <a:rPr lang="en-US" sz="2200" u="sng" dirty="0" smtClean="0">
                <a:solidFill>
                  <a:srgbClr val="00B050"/>
                </a:solidFill>
              </a:rPr>
              <a:t>populous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Spanish speaking country (142/sq. mi.)</a:t>
            </a:r>
          </a:p>
          <a:p>
            <a:pPr lvl="1"/>
            <a:r>
              <a:rPr lang="en-US" sz="2200" dirty="0" smtClean="0"/>
              <a:t>Mexico City- </a:t>
            </a:r>
            <a:r>
              <a:rPr lang="en-US" sz="2200" u="sng" dirty="0" smtClean="0">
                <a:solidFill>
                  <a:srgbClr val="00B050"/>
                </a:solidFill>
              </a:rPr>
              <a:t>19 Million</a:t>
            </a:r>
          </a:p>
          <a:p>
            <a:pPr lvl="2"/>
            <a:r>
              <a:rPr lang="en-US" sz="2200" dirty="0" smtClean="0"/>
              <a:t>Rural-to-Urban migration= </a:t>
            </a:r>
            <a:r>
              <a:rPr lang="en-US" sz="2200" u="sng" dirty="0" smtClean="0">
                <a:solidFill>
                  <a:srgbClr val="00B050"/>
                </a:solidFill>
              </a:rPr>
              <a:t>75</a:t>
            </a:r>
            <a:r>
              <a:rPr lang="en-US" sz="2200" dirty="0" smtClean="0"/>
              <a:t>% of pop. live in cities</a:t>
            </a:r>
          </a:p>
          <a:p>
            <a:pPr lvl="3"/>
            <a:r>
              <a:rPr lang="en-US" sz="2200" dirty="0" smtClean="0"/>
              <a:t>Limited land, lack of social services, and lack of jobs</a:t>
            </a:r>
          </a:p>
          <a:p>
            <a:pPr lvl="3"/>
            <a:r>
              <a:rPr lang="en-US" sz="2200" dirty="0" smtClean="0"/>
              <a:t>This has led to </a:t>
            </a:r>
            <a:r>
              <a:rPr lang="en-US" sz="2200" b="1" u="sng" dirty="0">
                <a:solidFill>
                  <a:srgbClr val="00B050"/>
                </a:solidFill>
              </a:rPr>
              <a:t>u</a:t>
            </a:r>
            <a:r>
              <a:rPr lang="en-US" sz="2200" b="1" u="sng" dirty="0" smtClean="0">
                <a:solidFill>
                  <a:srgbClr val="00B050"/>
                </a:solidFill>
              </a:rPr>
              <a:t>rbanization-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the </a:t>
            </a:r>
            <a:r>
              <a:rPr lang="en-US" sz="2200" u="sng" dirty="0" smtClean="0">
                <a:solidFill>
                  <a:srgbClr val="00B050"/>
                </a:solidFill>
              </a:rPr>
              <a:t>migration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of people from the countryside to cities</a:t>
            </a:r>
          </a:p>
          <a:p>
            <a:pPr lvl="3"/>
            <a:r>
              <a:rPr lang="en-US" sz="2200" dirty="0" smtClean="0"/>
              <a:t>Mexico City is a </a:t>
            </a:r>
            <a:r>
              <a:rPr lang="en-US" sz="2200" b="1" u="sng" dirty="0" smtClean="0">
                <a:solidFill>
                  <a:srgbClr val="00B050"/>
                </a:solidFill>
              </a:rPr>
              <a:t>primate city- </a:t>
            </a:r>
            <a:r>
              <a:rPr lang="en-US" sz="2200" dirty="0" smtClean="0"/>
              <a:t>an urban area that dominates its country’s </a:t>
            </a:r>
            <a:r>
              <a:rPr lang="en-US" sz="2200" u="sng" dirty="0" smtClean="0">
                <a:solidFill>
                  <a:srgbClr val="00B050"/>
                </a:solidFill>
              </a:rPr>
              <a:t>economy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rgbClr val="00B050"/>
                </a:solidFill>
              </a:rPr>
              <a:t>culture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00B050"/>
                </a:solidFill>
              </a:rPr>
              <a:t>political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affairs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088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91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Native American </a:t>
            </a:r>
            <a:r>
              <a:rPr lang="en-US" dirty="0" smtClean="0"/>
              <a:t>Empires</a:t>
            </a:r>
          </a:p>
          <a:p>
            <a:pPr lvl="1"/>
            <a:r>
              <a:rPr lang="en-US" sz="2400" dirty="0" smtClean="0"/>
              <a:t>Mayans- S. Mexico (250 AD)</a:t>
            </a:r>
          </a:p>
          <a:p>
            <a:pPr lvl="2"/>
            <a:r>
              <a:rPr lang="en-US" sz="2400" u="sng" dirty="0" smtClean="0">
                <a:solidFill>
                  <a:srgbClr val="00B050"/>
                </a:solidFill>
              </a:rPr>
              <a:t>Priests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nobles</a:t>
            </a:r>
            <a:r>
              <a:rPr lang="en-US" sz="2400" dirty="0" smtClean="0"/>
              <a:t> ruled cities</a:t>
            </a:r>
          </a:p>
          <a:p>
            <a:pPr lvl="3"/>
            <a:r>
              <a:rPr lang="en-US" sz="2400" dirty="0" smtClean="0"/>
              <a:t>Economy- </a:t>
            </a:r>
            <a:r>
              <a:rPr lang="en-US" sz="2400" u="sng" dirty="0" smtClean="0">
                <a:solidFill>
                  <a:srgbClr val="00B050"/>
                </a:solidFill>
              </a:rPr>
              <a:t>agriculture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trade</a:t>
            </a:r>
          </a:p>
          <a:p>
            <a:pPr lvl="3"/>
            <a:r>
              <a:rPr lang="en-US" sz="2400" dirty="0" smtClean="0"/>
              <a:t>Developed accurate </a:t>
            </a:r>
            <a:r>
              <a:rPr lang="en-US" sz="2400" u="sng" dirty="0" smtClean="0">
                <a:solidFill>
                  <a:srgbClr val="00B050"/>
                </a:solidFill>
              </a:rPr>
              <a:t>calendars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through astronomical </a:t>
            </a:r>
            <a:r>
              <a:rPr lang="en-US" sz="2400" u="sng" dirty="0" smtClean="0">
                <a:solidFill>
                  <a:srgbClr val="00B050"/>
                </a:solidFill>
              </a:rPr>
              <a:t>observations</a:t>
            </a:r>
          </a:p>
          <a:p>
            <a:pPr lvl="2"/>
            <a:r>
              <a:rPr lang="en-US" sz="2400" dirty="0" smtClean="0"/>
              <a:t>Eventually </a:t>
            </a:r>
            <a:r>
              <a:rPr lang="en-US" sz="2400" u="sng" dirty="0" smtClean="0">
                <a:solidFill>
                  <a:srgbClr val="00B050"/>
                </a:solidFill>
              </a:rPr>
              <a:t>abandoned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cities (about 40 have been recovered)</a:t>
            </a:r>
          </a:p>
          <a:p>
            <a:pPr lvl="3"/>
            <a:r>
              <a:rPr lang="en-US" sz="2400" dirty="0" smtClean="0"/>
              <a:t>Most </a:t>
            </a:r>
            <a:r>
              <a:rPr lang="en-US" sz="2400" b="1" u="sng" dirty="0" smtClean="0">
                <a:solidFill>
                  <a:srgbClr val="00B050"/>
                </a:solidFill>
              </a:rPr>
              <a:t>glyphs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remain untranslated</a:t>
            </a:r>
          </a:p>
          <a:p>
            <a:pPr lvl="2"/>
            <a:r>
              <a:rPr lang="en-US" sz="2400" dirty="0" smtClean="0"/>
              <a:t>Ancestors live in S. Mexico and C. America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80" y="1676400"/>
            <a:ext cx="2986087" cy="1829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81" y="3733800"/>
            <a:ext cx="2986087" cy="2636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91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912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Aztecs- C. Mexico (1300s AD)</a:t>
            </a:r>
          </a:p>
          <a:p>
            <a:pPr lvl="2"/>
            <a:r>
              <a:rPr lang="en-US" sz="2400" dirty="0" smtClean="0"/>
              <a:t>Capital= </a:t>
            </a:r>
            <a:r>
              <a:rPr lang="en-US" sz="2400" b="1" u="sng" dirty="0" smtClean="0">
                <a:solidFill>
                  <a:srgbClr val="00B050"/>
                </a:solidFill>
              </a:rPr>
              <a:t>Tenochtitlan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(Mexico City)</a:t>
            </a:r>
          </a:p>
          <a:p>
            <a:pPr lvl="2"/>
            <a:r>
              <a:rPr lang="en-US" sz="2400" dirty="0" smtClean="0"/>
              <a:t>Grew crops on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chinampas</a:t>
            </a:r>
          </a:p>
          <a:p>
            <a:pPr lvl="3"/>
            <a:r>
              <a:rPr lang="en-US" sz="2400" dirty="0" smtClean="0"/>
              <a:t>Floating </a:t>
            </a:r>
            <a:r>
              <a:rPr lang="en-US" sz="2400" u="sng" dirty="0" smtClean="0">
                <a:solidFill>
                  <a:srgbClr val="00B050"/>
                </a:solidFill>
              </a:rPr>
              <a:t>islands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made from large rafts covered with </a:t>
            </a:r>
            <a:r>
              <a:rPr lang="en-US" sz="2400" u="sng" dirty="0" smtClean="0">
                <a:solidFill>
                  <a:srgbClr val="00B050"/>
                </a:solidFill>
              </a:rPr>
              <a:t>mud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from the </a:t>
            </a:r>
            <a:r>
              <a:rPr lang="en-US" sz="2400" u="sng" dirty="0" smtClean="0">
                <a:solidFill>
                  <a:srgbClr val="00B050"/>
                </a:solidFill>
              </a:rPr>
              <a:t>lake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bottom</a:t>
            </a:r>
          </a:p>
          <a:p>
            <a:pPr lvl="2"/>
            <a:r>
              <a:rPr lang="en-US" sz="2400" dirty="0" smtClean="0"/>
              <a:t>Highly structured </a:t>
            </a:r>
            <a:r>
              <a:rPr lang="en-US" sz="2400" u="sng" dirty="0" smtClean="0">
                <a:solidFill>
                  <a:srgbClr val="00B050"/>
                </a:solidFill>
              </a:rPr>
              <a:t>class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system</a:t>
            </a:r>
          </a:p>
          <a:p>
            <a:pPr lvl="3"/>
            <a:r>
              <a:rPr lang="en-US" sz="2400" u="sng" dirty="0" smtClean="0">
                <a:solidFill>
                  <a:srgbClr val="00B050"/>
                </a:solidFill>
              </a:rPr>
              <a:t>Emperor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military</a:t>
            </a:r>
            <a:r>
              <a:rPr lang="en-US" sz="2400" dirty="0" smtClean="0"/>
              <a:t> officials</a:t>
            </a:r>
          </a:p>
          <a:p>
            <a:pPr lvl="3"/>
            <a:r>
              <a:rPr lang="en-US" sz="2400" u="sng" dirty="0" smtClean="0">
                <a:solidFill>
                  <a:srgbClr val="00B050"/>
                </a:solidFill>
              </a:rPr>
              <a:t>Priests</a:t>
            </a:r>
            <a:r>
              <a:rPr lang="en-US" sz="2400" dirty="0" smtClean="0"/>
              <a:t>- performed rituals to win favor of the gods</a:t>
            </a:r>
          </a:p>
          <a:p>
            <a:pPr lvl="4"/>
            <a:r>
              <a:rPr lang="en-US" sz="2400" u="sng" dirty="0" smtClean="0">
                <a:solidFill>
                  <a:srgbClr val="00B050"/>
                </a:solidFill>
              </a:rPr>
              <a:t>Human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sacrifices</a:t>
            </a:r>
          </a:p>
          <a:p>
            <a:pPr lvl="3"/>
            <a:r>
              <a:rPr lang="en-US" sz="2400" u="sng" dirty="0" smtClean="0">
                <a:solidFill>
                  <a:srgbClr val="00B050"/>
                </a:solidFill>
              </a:rPr>
              <a:t>Farmers</a:t>
            </a:r>
            <a:r>
              <a:rPr lang="en-US" sz="2400" dirty="0" smtClean="0"/>
              <a:t>, laborers, </a:t>
            </a:r>
            <a:r>
              <a:rPr lang="en-US" sz="2400" u="sng" dirty="0" smtClean="0">
                <a:solidFill>
                  <a:srgbClr val="00B050"/>
                </a:solidFill>
              </a:rPr>
              <a:t>soldiers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4404"/>
            <a:ext cx="3019425" cy="198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2" y="1600200"/>
            <a:ext cx="1752600" cy="260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7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934200" cy="5181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An Independent Nation</a:t>
            </a:r>
          </a:p>
          <a:p>
            <a:pPr lvl="1"/>
            <a:r>
              <a:rPr lang="en-US" sz="2200" dirty="0" smtClean="0"/>
              <a:t>Aztecs were still </a:t>
            </a:r>
            <a:r>
              <a:rPr lang="en-US" sz="2200" u="sng" dirty="0" smtClean="0">
                <a:solidFill>
                  <a:srgbClr val="00B050"/>
                </a:solidFill>
              </a:rPr>
              <a:t>expanding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when the </a:t>
            </a:r>
            <a:r>
              <a:rPr lang="en-US" sz="2200" u="sng" dirty="0" smtClean="0">
                <a:solidFill>
                  <a:srgbClr val="00B050"/>
                </a:solidFill>
              </a:rPr>
              <a:t>Spanish</a:t>
            </a:r>
            <a:r>
              <a:rPr lang="en-US" sz="2200" dirty="0" smtClean="0"/>
              <a:t> arrived in 1519</a:t>
            </a:r>
          </a:p>
          <a:p>
            <a:pPr lvl="2"/>
            <a:r>
              <a:rPr lang="en-US" sz="2200" dirty="0" smtClean="0"/>
              <a:t>Spanish conquistador, </a:t>
            </a:r>
            <a:r>
              <a:rPr lang="en-US" sz="2200" b="1" u="sng" dirty="0" smtClean="0">
                <a:solidFill>
                  <a:srgbClr val="00B050"/>
                </a:solidFill>
              </a:rPr>
              <a:t>Hernan Cortes </a:t>
            </a:r>
            <a:r>
              <a:rPr lang="en-US" sz="2200" dirty="0" smtClean="0"/>
              <a:t>defeated them in 1521</a:t>
            </a:r>
          </a:p>
          <a:p>
            <a:pPr lvl="1"/>
            <a:r>
              <a:rPr lang="en-US" sz="2200" dirty="0" smtClean="0"/>
              <a:t>For the next </a:t>
            </a:r>
            <a:r>
              <a:rPr lang="en-US" sz="2200" u="sng" dirty="0" smtClean="0">
                <a:solidFill>
                  <a:srgbClr val="00B050"/>
                </a:solidFill>
              </a:rPr>
              <a:t>300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years, Mexico was a </a:t>
            </a:r>
            <a:r>
              <a:rPr lang="en-US" sz="2200" u="sng" dirty="0" smtClean="0">
                <a:solidFill>
                  <a:srgbClr val="00B050"/>
                </a:solidFill>
              </a:rPr>
              <a:t>viceroyalty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of New Spain</a:t>
            </a:r>
          </a:p>
          <a:p>
            <a:pPr lvl="2"/>
            <a:r>
              <a:rPr lang="en-US" sz="2200" dirty="0" smtClean="0"/>
              <a:t>Ruled by </a:t>
            </a:r>
            <a:r>
              <a:rPr lang="en-US" sz="2200" b="1" u="sng" dirty="0" smtClean="0">
                <a:solidFill>
                  <a:srgbClr val="00B050"/>
                </a:solidFill>
              </a:rPr>
              <a:t>viceroys</a:t>
            </a:r>
            <a:r>
              <a:rPr lang="en-US" sz="2200" dirty="0" smtClean="0"/>
              <a:t>- royally appointed officials</a:t>
            </a:r>
          </a:p>
          <a:p>
            <a:pPr lvl="1"/>
            <a:r>
              <a:rPr lang="en-US" sz="2200" dirty="0" smtClean="0"/>
              <a:t>Late 1700’s- </a:t>
            </a:r>
            <a:r>
              <a:rPr lang="en-US" sz="2200" u="sng" dirty="0" smtClean="0">
                <a:solidFill>
                  <a:srgbClr val="00B050"/>
                </a:solidFill>
              </a:rPr>
              <a:t>resentment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against the Spanish spread throughout Mexico</a:t>
            </a:r>
          </a:p>
          <a:p>
            <a:pPr lvl="2"/>
            <a:r>
              <a:rPr lang="en-US" sz="2200" dirty="0" smtClean="0"/>
              <a:t>Mexico became the </a:t>
            </a:r>
            <a:r>
              <a:rPr lang="en-US" sz="2200" u="sng" dirty="0" smtClean="0">
                <a:solidFill>
                  <a:srgbClr val="00B050"/>
                </a:solidFill>
              </a:rPr>
              <a:t>1</a:t>
            </a:r>
            <a:r>
              <a:rPr lang="en-US" sz="2200" u="sng" baseline="30000" dirty="0" smtClean="0">
                <a:solidFill>
                  <a:srgbClr val="00B050"/>
                </a:solidFill>
              </a:rPr>
              <a:t>st</a:t>
            </a:r>
            <a:r>
              <a:rPr lang="en-US" sz="2200" dirty="0" smtClean="0"/>
              <a:t> Latin American country to win </a:t>
            </a:r>
            <a:r>
              <a:rPr lang="en-US" sz="2200" u="sng" dirty="0" smtClean="0">
                <a:solidFill>
                  <a:srgbClr val="00B050"/>
                </a:solidFill>
              </a:rPr>
              <a:t>independence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from Spain</a:t>
            </a:r>
          </a:p>
          <a:p>
            <a:pPr lvl="3"/>
            <a:r>
              <a:rPr lang="en-US" sz="2200" b="1" u="sng" dirty="0" smtClean="0">
                <a:solidFill>
                  <a:srgbClr val="00B050"/>
                </a:solidFill>
              </a:rPr>
              <a:t>Miguel Hidalgo </a:t>
            </a:r>
            <a:r>
              <a:rPr lang="en-US" sz="2200" dirty="0" smtClean="0"/>
              <a:t>led the Mexican independence movement in 1810</a:t>
            </a:r>
          </a:p>
          <a:p>
            <a:pPr lvl="4"/>
            <a:r>
              <a:rPr lang="en-US" sz="2200" dirty="0" smtClean="0"/>
              <a:t>Became officially independent in </a:t>
            </a:r>
            <a:r>
              <a:rPr lang="en-US" sz="2200" u="sng" dirty="0" smtClean="0">
                <a:solidFill>
                  <a:srgbClr val="00B050"/>
                </a:solidFill>
              </a:rPr>
              <a:t>1821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4" y="1752600"/>
            <a:ext cx="2286000" cy="14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89" y="36576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2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Autofit/>
          </a:bodyPr>
          <a:lstStyle/>
          <a:p>
            <a:pPr lvl="1"/>
            <a:r>
              <a:rPr lang="en-US" sz="2100" dirty="0" smtClean="0"/>
              <a:t>After independence a small group of wealthy </a:t>
            </a:r>
            <a:r>
              <a:rPr lang="en-US" sz="2100" u="sng" dirty="0" smtClean="0">
                <a:solidFill>
                  <a:srgbClr val="00B050"/>
                </a:solidFill>
              </a:rPr>
              <a:t>landowners</a:t>
            </a:r>
            <a:r>
              <a:rPr lang="en-US" sz="2100" dirty="0" smtClean="0"/>
              <a:t>, army </a:t>
            </a:r>
            <a:r>
              <a:rPr lang="en-US" sz="2100" u="sng" dirty="0" smtClean="0">
                <a:solidFill>
                  <a:srgbClr val="00B050"/>
                </a:solidFill>
              </a:rPr>
              <a:t>officers</a:t>
            </a:r>
            <a:r>
              <a:rPr lang="en-US" sz="2100" dirty="0" smtClean="0"/>
              <a:t>, and </a:t>
            </a:r>
            <a:r>
              <a:rPr lang="en-US" sz="2100" u="sng" dirty="0" smtClean="0">
                <a:solidFill>
                  <a:srgbClr val="00B050"/>
                </a:solidFill>
              </a:rPr>
              <a:t>clergy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ruled.</a:t>
            </a:r>
          </a:p>
          <a:p>
            <a:pPr lvl="2"/>
            <a:r>
              <a:rPr lang="en-US" sz="2100" dirty="0" smtClean="0"/>
              <a:t>Power struggles and </a:t>
            </a:r>
            <a:r>
              <a:rPr lang="en-US" sz="2100" u="sng" dirty="0" smtClean="0">
                <a:solidFill>
                  <a:srgbClr val="00B050"/>
                </a:solidFill>
              </a:rPr>
              <a:t>revolts</a:t>
            </a:r>
            <a:r>
              <a:rPr lang="en-US" sz="2100" dirty="0" smtClean="0"/>
              <a:t> led to chaos</a:t>
            </a:r>
          </a:p>
          <a:p>
            <a:pPr lvl="3"/>
            <a:r>
              <a:rPr lang="en-US" sz="2100" dirty="0" smtClean="0"/>
              <a:t>The </a:t>
            </a:r>
            <a:r>
              <a:rPr lang="en-US" sz="2100" b="1" i="1" u="sng" dirty="0" smtClean="0">
                <a:solidFill>
                  <a:srgbClr val="00B050"/>
                </a:solidFill>
              </a:rPr>
              <a:t>caudillo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(dictator) emerged</a:t>
            </a:r>
          </a:p>
          <a:p>
            <a:pPr lvl="4"/>
            <a:r>
              <a:rPr lang="en-US" sz="2100" dirty="0" smtClean="0"/>
              <a:t>The military and landowners backed them</a:t>
            </a:r>
          </a:p>
          <a:p>
            <a:pPr lvl="2"/>
            <a:r>
              <a:rPr lang="en-US" sz="2100" dirty="0" smtClean="0"/>
              <a:t>1917- new constitution established a </a:t>
            </a:r>
            <a:r>
              <a:rPr lang="en-US" sz="2100" u="sng" dirty="0" smtClean="0">
                <a:solidFill>
                  <a:srgbClr val="00B050"/>
                </a:solidFill>
              </a:rPr>
              <a:t>federal republic</a:t>
            </a:r>
          </a:p>
          <a:p>
            <a:pPr lvl="3"/>
            <a:r>
              <a:rPr lang="en-US" sz="2100" dirty="0" smtClean="0"/>
              <a:t>3 branches</a:t>
            </a:r>
          </a:p>
          <a:p>
            <a:pPr lvl="4"/>
            <a:r>
              <a:rPr lang="en-US" sz="2100" dirty="0" smtClean="0"/>
              <a:t>President elected in </a:t>
            </a:r>
            <a:r>
              <a:rPr lang="en-US" sz="2100" u="sng" dirty="0" smtClean="0">
                <a:solidFill>
                  <a:srgbClr val="00B050"/>
                </a:solidFill>
              </a:rPr>
              <a:t>6-year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terms</a:t>
            </a:r>
          </a:p>
          <a:p>
            <a:pPr lvl="2"/>
            <a:r>
              <a:rPr lang="en-US" sz="2100" dirty="0" smtClean="0"/>
              <a:t>1929- Institutional Revolutionary Party (</a:t>
            </a:r>
            <a:r>
              <a:rPr lang="en-US" sz="2100" u="sng" dirty="0" smtClean="0">
                <a:solidFill>
                  <a:srgbClr val="00B050"/>
                </a:solidFill>
              </a:rPr>
              <a:t>PRI</a:t>
            </a:r>
            <a:r>
              <a:rPr lang="en-US" sz="2100" dirty="0" smtClean="0"/>
              <a:t>) dominated politics</a:t>
            </a:r>
          </a:p>
          <a:p>
            <a:pPr lvl="3"/>
            <a:r>
              <a:rPr lang="en-US" sz="2100" dirty="0" smtClean="0"/>
              <a:t>Control </a:t>
            </a:r>
            <a:r>
              <a:rPr lang="en-US" sz="2100" u="sng" dirty="0" smtClean="0">
                <a:solidFill>
                  <a:srgbClr val="00B050"/>
                </a:solidFill>
              </a:rPr>
              <a:t>ended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in 2000- Vicente Fox (</a:t>
            </a:r>
            <a:r>
              <a:rPr lang="en-US" sz="2100" u="sng" dirty="0" smtClean="0">
                <a:solidFill>
                  <a:srgbClr val="00B050"/>
                </a:solidFill>
              </a:rPr>
              <a:t>PAN</a:t>
            </a:r>
            <a:r>
              <a:rPr lang="en-US" sz="2100" dirty="0" smtClean="0"/>
              <a:t>) won the election</a:t>
            </a:r>
          </a:p>
          <a:p>
            <a:pPr lvl="3"/>
            <a:r>
              <a:rPr lang="en-US" sz="2100" dirty="0" smtClean="0"/>
              <a:t>2006- </a:t>
            </a:r>
            <a:r>
              <a:rPr lang="en-US" sz="2100" u="sng" dirty="0" smtClean="0">
                <a:solidFill>
                  <a:srgbClr val="00B050"/>
                </a:solidFill>
              </a:rPr>
              <a:t>Felipe Calderon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(PAN) became president-elect</a:t>
            </a:r>
          </a:p>
          <a:p>
            <a:pPr lvl="3"/>
            <a:r>
              <a:rPr lang="en-US" sz="2100" dirty="0" smtClean="0"/>
              <a:t>2012 election- </a:t>
            </a:r>
            <a:r>
              <a:rPr lang="en-US" sz="2100" b="1" u="sng" dirty="0" smtClean="0">
                <a:solidFill>
                  <a:srgbClr val="00B050"/>
                </a:solidFill>
              </a:rPr>
              <a:t>Enrique Pena Nieto </a:t>
            </a:r>
            <a:r>
              <a:rPr lang="en-US" sz="2100" dirty="0" smtClean="0"/>
              <a:t>(PRI)</a:t>
            </a:r>
          </a:p>
          <a:p>
            <a:pPr lvl="2"/>
            <a:r>
              <a:rPr lang="en-US" sz="2100" dirty="0" smtClean="0"/>
              <a:t>Struggles for </a:t>
            </a:r>
            <a:r>
              <a:rPr lang="en-US" sz="2100" u="sng" dirty="0" smtClean="0">
                <a:solidFill>
                  <a:srgbClr val="00B050"/>
                </a:solidFill>
              </a:rPr>
              <a:t>reforms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for N. Americans, farmers, and workers continue to this day</a:t>
            </a:r>
            <a:endParaRPr lang="en-US" sz="2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514600"/>
            <a:ext cx="180109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3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Language and Religion</a:t>
            </a:r>
          </a:p>
          <a:p>
            <a:pPr lvl="1"/>
            <a:r>
              <a:rPr lang="en-US" sz="2400" dirty="0" smtClean="0"/>
              <a:t>Official language is </a:t>
            </a:r>
            <a:r>
              <a:rPr lang="en-US" sz="2400" u="sng" dirty="0" smtClean="0">
                <a:solidFill>
                  <a:srgbClr val="00B050"/>
                </a:solidFill>
              </a:rPr>
              <a:t>Spanish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(95% of pop.)</a:t>
            </a:r>
          </a:p>
          <a:p>
            <a:pPr lvl="2"/>
            <a:r>
              <a:rPr lang="en-US" sz="2400" dirty="0" smtClean="0"/>
              <a:t>More than </a:t>
            </a:r>
            <a:r>
              <a:rPr lang="en-US" sz="2400" u="sng" dirty="0" smtClean="0">
                <a:solidFill>
                  <a:srgbClr val="00B050"/>
                </a:solidFill>
              </a:rPr>
              <a:t>50</a:t>
            </a:r>
            <a:r>
              <a:rPr lang="en-US" sz="2400" dirty="0" smtClean="0"/>
              <a:t> indigenous languages spoken</a:t>
            </a:r>
          </a:p>
          <a:p>
            <a:pPr lvl="1"/>
            <a:r>
              <a:rPr lang="en-US" sz="2400" dirty="0" smtClean="0"/>
              <a:t>90% of Mexicans are </a:t>
            </a:r>
            <a:r>
              <a:rPr lang="en-US" sz="2400" u="sng" dirty="0" smtClean="0">
                <a:solidFill>
                  <a:srgbClr val="00B050"/>
                </a:solidFill>
              </a:rPr>
              <a:t>Roman Catholic</a:t>
            </a:r>
          </a:p>
          <a:p>
            <a:pPr lvl="2"/>
            <a:r>
              <a:rPr lang="en-US" sz="2400" dirty="0" smtClean="0"/>
              <a:t>Many </a:t>
            </a:r>
            <a:r>
              <a:rPr lang="en-US" sz="2400" u="sng" dirty="0" smtClean="0">
                <a:solidFill>
                  <a:srgbClr val="00B050"/>
                </a:solidFill>
              </a:rPr>
              <a:t>indigenous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religions practiced</a:t>
            </a:r>
          </a:p>
          <a:p>
            <a:pPr lvl="2"/>
            <a:r>
              <a:rPr lang="en-US" sz="2400" u="sng" dirty="0" smtClean="0">
                <a:solidFill>
                  <a:srgbClr val="00B050"/>
                </a:solidFill>
              </a:rPr>
              <a:t>Maya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Catholic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beliefs have been blended by some </a:t>
            </a:r>
          </a:p>
          <a:p>
            <a:pPr lvl="3"/>
            <a:r>
              <a:rPr lang="en-US" sz="2400" dirty="0" smtClean="0"/>
              <a:t>Known as </a:t>
            </a:r>
            <a:r>
              <a:rPr lang="en-US" sz="2400" b="1" u="sng" dirty="0" smtClean="0">
                <a:solidFill>
                  <a:srgbClr val="00B050"/>
                </a:solidFill>
              </a:rPr>
              <a:t>syncretism</a:t>
            </a:r>
            <a:endParaRPr lang="en-US" sz="2400" b="1" u="sng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557096"/>
            <a:ext cx="2038350" cy="261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75998"/>
            <a:ext cx="2838450" cy="221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0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019800" cy="5029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Education and Healthcare</a:t>
            </a:r>
          </a:p>
          <a:p>
            <a:pPr lvl="1"/>
            <a:r>
              <a:rPr lang="en-US" sz="2200" dirty="0" smtClean="0"/>
              <a:t>Most </a:t>
            </a:r>
            <a:r>
              <a:rPr lang="en-US" sz="2200" u="sng" dirty="0" smtClean="0">
                <a:solidFill>
                  <a:srgbClr val="00B050"/>
                </a:solidFill>
              </a:rPr>
              <a:t>public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schools are in </a:t>
            </a:r>
            <a:r>
              <a:rPr lang="en-US" sz="2200" u="sng" dirty="0" smtClean="0">
                <a:solidFill>
                  <a:srgbClr val="00B050"/>
                </a:solidFill>
              </a:rPr>
              <a:t>rural</a:t>
            </a:r>
            <a:r>
              <a:rPr lang="en-US" sz="2200" dirty="0" smtClean="0"/>
              <a:t> areas</a:t>
            </a:r>
          </a:p>
          <a:p>
            <a:pPr lvl="2"/>
            <a:r>
              <a:rPr lang="en-US" sz="2200" dirty="0" smtClean="0"/>
              <a:t>Not as much </a:t>
            </a:r>
            <a:r>
              <a:rPr lang="en-US" sz="2200" u="sng" dirty="0" smtClean="0">
                <a:solidFill>
                  <a:srgbClr val="00B050"/>
                </a:solidFill>
              </a:rPr>
              <a:t>money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or qualified </a:t>
            </a:r>
            <a:r>
              <a:rPr lang="en-US" sz="2200" u="sng" dirty="0" smtClean="0">
                <a:solidFill>
                  <a:srgbClr val="00B050"/>
                </a:solidFill>
              </a:rPr>
              <a:t>teachers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as schools in cities</a:t>
            </a:r>
          </a:p>
          <a:p>
            <a:pPr lvl="3"/>
            <a:r>
              <a:rPr lang="en-US" sz="2200" dirty="0" smtClean="0"/>
              <a:t>More </a:t>
            </a:r>
            <a:r>
              <a:rPr lang="en-US" sz="2200" u="sng" dirty="0" smtClean="0">
                <a:solidFill>
                  <a:srgbClr val="00B050"/>
                </a:solidFill>
              </a:rPr>
              <a:t>private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schools in urban areas</a:t>
            </a:r>
          </a:p>
          <a:p>
            <a:pPr lvl="2"/>
            <a:r>
              <a:rPr lang="en-US" sz="2200" dirty="0" smtClean="0"/>
              <a:t>Government has been trying to make gains in </a:t>
            </a:r>
            <a:r>
              <a:rPr lang="en-US" sz="2200" u="sng" dirty="0" smtClean="0">
                <a:solidFill>
                  <a:srgbClr val="00B050"/>
                </a:solidFill>
              </a:rPr>
              <a:t>education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recently</a:t>
            </a:r>
          </a:p>
          <a:p>
            <a:pPr lvl="1"/>
            <a:r>
              <a:rPr lang="en-US" sz="2200" dirty="0" smtClean="0"/>
              <a:t>Health problems linked to </a:t>
            </a:r>
            <a:r>
              <a:rPr lang="en-US" sz="2200" u="sng" dirty="0" smtClean="0">
                <a:solidFill>
                  <a:srgbClr val="00B050"/>
                </a:solidFill>
              </a:rPr>
              <a:t>poverty</a:t>
            </a:r>
            <a:r>
              <a:rPr lang="en-US" sz="2200" dirty="0" smtClean="0"/>
              <a:t>, lack of </a:t>
            </a:r>
            <a:r>
              <a:rPr lang="en-US" sz="2200" u="sng" dirty="0" smtClean="0">
                <a:solidFill>
                  <a:srgbClr val="00B050"/>
                </a:solidFill>
              </a:rPr>
              <a:t>sanitation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rgbClr val="00B050"/>
                </a:solidFill>
              </a:rPr>
              <a:t>malnutrition</a:t>
            </a:r>
            <a:r>
              <a:rPr lang="en-US" sz="2200" dirty="0" smtClean="0"/>
              <a:t> are a big issue</a:t>
            </a:r>
          </a:p>
          <a:p>
            <a:pPr lvl="2"/>
            <a:r>
              <a:rPr lang="en-US" sz="2200" dirty="0" smtClean="0"/>
              <a:t>Gov’t </a:t>
            </a:r>
            <a:r>
              <a:rPr lang="en-US" sz="2200" u="sng" dirty="0" smtClean="0">
                <a:solidFill>
                  <a:srgbClr val="00B050"/>
                </a:solidFill>
              </a:rPr>
              <a:t>subsidizes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health care- available to all</a:t>
            </a:r>
          </a:p>
          <a:p>
            <a:pPr lvl="2"/>
            <a:r>
              <a:rPr lang="en-US" sz="2200" dirty="0" smtClean="0"/>
              <a:t>Poor quality of public </a:t>
            </a:r>
            <a:r>
              <a:rPr lang="en-US" sz="2200" u="sng" dirty="0" smtClean="0">
                <a:solidFill>
                  <a:srgbClr val="00B050"/>
                </a:solidFill>
              </a:rPr>
              <a:t>medicine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causes many to go to </a:t>
            </a:r>
            <a:r>
              <a:rPr lang="en-US" sz="2200" u="sng" dirty="0" smtClean="0">
                <a:solidFill>
                  <a:srgbClr val="00B050"/>
                </a:solidFill>
              </a:rPr>
              <a:t>cities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or other </a:t>
            </a:r>
            <a:r>
              <a:rPr lang="en-US" sz="2200" u="sng" dirty="0" smtClean="0">
                <a:solidFill>
                  <a:srgbClr val="00B050"/>
                </a:solidFill>
              </a:rPr>
              <a:t>countries</a:t>
            </a:r>
            <a:r>
              <a:rPr lang="en-US" sz="2200" dirty="0" smtClean="0"/>
              <a:t> for health care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57571"/>
            <a:ext cx="2695575" cy="2019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116706"/>
            <a:ext cx="2695575" cy="1817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1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1533</TotalTime>
  <Words>672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Decatur</vt:lpstr>
      <vt:lpstr>Mexico</vt:lpstr>
      <vt:lpstr>Population Patterns</vt:lpstr>
      <vt:lpstr>Population Patterns</vt:lpstr>
      <vt:lpstr>History and Government</vt:lpstr>
      <vt:lpstr>History and Government</vt:lpstr>
      <vt:lpstr>History and Government</vt:lpstr>
      <vt:lpstr>History and Government</vt:lpstr>
      <vt:lpstr>Culture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Fitzgerald, Amy</dc:creator>
  <cp:lastModifiedBy>Fitzgerald, Amy</cp:lastModifiedBy>
  <cp:revision>12</cp:revision>
  <dcterms:created xsi:type="dcterms:W3CDTF">2013-01-03T20:35:35Z</dcterms:created>
  <dcterms:modified xsi:type="dcterms:W3CDTF">2013-01-23T16:23:05Z</dcterms:modified>
</cp:coreProperties>
</file>