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17"/>
  </p:notesMasterIdLst>
  <p:sldIdLst>
    <p:sldId id="257" r:id="rId2"/>
    <p:sldId id="258" r:id="rId3"/>
    <p:sldId id="271" r:id="rId4"/>
    <p:sldId id="260" r:id="rId5"/>
    <p:sldId id="264" r:id="rId6"/>
    <p:sldId id="265" r:id="rId7"/>
    <p:sldId id="266" r:id="rId8"/>
    <p:sldId id="267" r:id="rId9"/>
    <p:sldId id="259" r:id="rId10"/>
    <p:sldId id="262" r:id="rId11"/>
    <p:sldId id="261" r:id="rId12"/>
    <p:sldId id="263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7532-731F-9A4D-AB33-EA082587DE0F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8A33A-DCCA-F843-AC7E-364BB0663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fld id="{FA6FFF1F-51D7-C245-B2E1-F3CD95EF3F1E}" type="slidenum">
              <a:rPr lang="en-US" sz="1200" b="0">
                <a:solidFill>
                  <a:schemeClr val="tx1"/>
                </a:solidFill>
              </a:rPr>
              <a:pPr/>
              <a:t>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2F6ABD4-6646-F747-8A77-FF31AAC7D707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ACB9539-354A-4A47-9042-6F261E74CB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11.xml"/><Relationship Id="rId5" Type="http://schemas.openxmlformats.org/officeDocument/2006/relationships/image" Target="../media/image5.png"/><Relationship Id="rId6" Type="http://schemas.openxmlformats.org/officeDocument/2006/relationships/hyperlink" Target="fscstart%20/gwh%20/3%20101" TargetMode="External"/><Relationship Id="rId7" Type="http://schemas.openxmlformats.org/officeDocument/2006/relationships/image" Target="../media/image6.png"/><Relationship Id="rId8" Type="http://schemas.openxmlformats.org/officeDocument/2006/relationships/hyperlink" Target="Presentation%20Plus!%20gwh:Extras:PPlus!%20gwh%20Help" TargetMode="External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14" descr="DF21-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1" name="Text Box 2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1200" b="0">
                <a:solidFill>
                  <a:schemeClr val="tx1"/>
                </a:solidFill>
              </a:rPr>
              <a:t>Click the mouse button or press the</a:t>
            </a:r>
            <a:br>
              <a:rPr lang="en-US" sz="1200" b="0">
                <a:solidFill>
                  <a:schemeClr val="tx1"/>
                </a:solidFill>
              </a:rPr>
            </a:br>
            <a:r>
              <a:rPr lang="en-US" sz="1200" b="0">
                <a:solidFill>
                  <a:schemeClr val="tx1"/>
                </a:solidFill>
              </a:rPr>
              <a:t>Space Bar to display the answers.</a:t>
            </a: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430213" y="996950"/>
            <a:ext cx="1798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dirty="0">
                <a:solidFill>
                  <a:srgbClr val="000090"/>
                </a:solidFill>
              </a:rPr>
              <a:t>Hidalgo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2597150" y="1173163"/>
            <a:ext cx="1706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dirty="0">
                <a:solidFill>
                  <a:srgbClr val="000090"/>
                </a:solidFill>
              </a:rPr>
              <a:t>Chile and Peru</a:t>
            </a:r>
          </a:p>
        </p:txBody>
      </p: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4887913" y="1020763"/>
            <a:ext cx="18653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dirty="0">
                <a:solidFill>
                  <a:srgbClr val="000090"/>
                </a:solidFill>
              </a:rPr>
              <a:t>1821</a:t>
            </a:r>
          </a:p>
        </p:txBody>
      </p:sp>
      <p:pic>
        <p:nvPicPr>
          <p:cNvPr id="258056" name="Picture 8" descr="GWH-Bback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1" name="Text Box 11"/>
          <p:cNvSpPr txBox="1">
            <a:spLocks noChangeArrowheads="1"/>
          </p:cNvSpPr>
          <p:nvPr/>
        </p:nvSpPr>
        <p:spPr bwMode="auto">
          <a:xfrm>
            <a:off x="7321550" y="1004888"/>
            <a:ext cx="1658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1pPr>
            <a:lvl2pPr marL="742950" indent="-28575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2pPr>
            <a:lvl3pPr marL="11430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3pPr>
            <a:lvl4pPr marL="16002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4pPr>
            <a:lvl5pPr marL="2057400" indent="-228600"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600" b="1">
                <a:solidFill>
                  <a:srgbClr val="F1D469"/>
                </a:solidFill>
                <a:latin typeface="Arial" charset="0"/>
                <a:ea typeface="ＭＳ Ｐゴシック" charset="0"/>
                <a:sym typeface="Symbo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b="0" dirty="0">
                <a:solidFill>
                  <a:srgbClr val="000090"/>
                </a:solidFill>
              </a:rPr>
              <a:t>S</a:t>
            </a:r>
            <a:r>
              <a:rPr lang="en-US" b="0" dirty="0">
                <a:solidFill>
                  <a:srgbClr val="000090"/>
                </a:solidFill>
                <a:cs typeface="Arial" charset="0"/>
              </a:rPr>
              <a:t>ímon Bolívar</a:t>
            </a:r>
          </a:p>
        </p:txBody>
      </p:sp>
      <p:pic>
        <p:nvPicPr>
          <p:cNvPr id="258058" name="Picture 15" descr="windows_help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9" name="Picture 16" descr="apple_help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22796"/>
      </p:ext>
    </p:extLst>
  </p:cSld>
  <p:clrMapOvr>
    <a:masterClrMapping/>
  </p:clrMapOvr>
  <p:transition xmlns:p14="http://schemas.microsoft.com/office/powerpoint/2010/main">
    <p:zoom/>
    <p:sndAc>
      <p:endSnd/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autoUpdateAnimBg="0"/>
      <p:bldP spid="552964" grpId="0" autoUpdateAnimBg="0"/>
      <p:bldP spid="552965" grpId="0" autoUpdateAnimBg="0"/>
      <p:bldP spid="55297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7" y="148168"/>
            <a:ext cx="7560234" cy="7831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1336"/>
            <a:ext cx="5746750" cy="5863166"/>
          </a:xfrm>
        </p:spPr>
        <p:txBody>
          <a:bodyPr>
            <a:noAutofit/>
          </a:bodyPr>
          <a:lstStyle/>
          <a:p>
            <a:r>
              <a:rPr lang="en-US" sz="2300" dirty="0" smtClean="0"/>
              <a:t>Egypt was a part of the </a:t>
            </a:r>
            <a:r>
              <a:rPr lang="en-US" sz="23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Ottoman</a:t>
            </a:r>
            <a:r>
              <a:rPr lang="en-US" sz="23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300" dirty="0" smtClean="0"/>
              <a:t>Empire</a:t>
            </a:r>
          </a:p>
          <a:p>
            <a:pPr lvl="1"/>
            <a:r>
              <a:rPr lang="en-US" sz="2300" u="sng" dirty="0" smtClean="0">
                <a:solidFill>
                  <a:srgbClr val="F9D59B"/>
                </a:solidFill>
              </a:rPr>
              <a:t>Muhammad Ali</a:t>
            </a:r>
            <a:r>
              <a:rPr lang="en-US" sz="2300" dirty="0" smtClean="0"/>
              <a:t>, an Ottoman military officer, took control and made an </a:t>
            </a:r>
            <a:r>
              <a:rPr lang="en-US" sz="2300" dirty="0" smtClean="0">
                <a:solidFill>
                  <a:srgbClr val="FFFFFF"/>
                </a:solidFill>
              </a:rPr>
              <a:t>Egyptian </a:t>
            </a:r>
            <a:r>
              <a:rPr lang="en-US" sz="2300" dirty="0" smtClean="0"/>
              <a:t>state</a:t>
            </a:r>
          </a:p>
          <a:p>
            <a:r>
              <a:rPr lang="en-US" sz="2300" dirty="0" smtClean="0"/>
              <a:t>Europeans wanted to build a </a:t>
            </a:r>
            <a:r>
              <a:rPr lang="en-US" sz="2300" dirty="0" smtClean="0">
                <a:solidFill>
                  <a:srgbClr val="FFFFFF"/>
                </a:solidFill>
              </a:rPr>
              <a:t>canal </a:t>
            </a:r>
            <a:r>
              <a:rPr lang="en-US" sz="2300" dirty="0" smtClean="0"/>
              <a:t>that connected the </a:t>
            </a:r>
            <a:r>
              <a:rPr lang="en-US" sz="2300" u="sng" dirty="0" smtClean="0">
                <a:solidFill>
                  <a:srgbClr val="F9D59B"/>
                </a:solidFill>
              </a:rPr>
              <a:t>Mediterranean</a:t>
            </a:r>
            <a:r>
              <a:rPr lang="en-US" sz="2300" dirty="0" smtClean="0">
                <a:solidFill>
                  <a:srgbClr val="F9D59B"/>
                </a:solidFill>
              </a:rPr>
              <a:t> </a:t>
            </a:r>
            <a:r>
              <a:rPr lang="en-US" sz="2300" dirty="0" smtClean="0"/>
              <a:t>and </a:t>
            </a:r>
            <a:r>
              <a:rPr lang="en-US" sz="2300" u="sng" dirty="0" smtClean="0">
                <a:solidFill>
                  <a:srgbClr val="F9D59B"/>
                </a:solidFill>
              </a:rPr>
              <a:t>Red</a:t>
            </a:r>
            <a:r>
              <a:rPr lang="en-US" sz="2300" dirty="0" smtClean="0">
                <a:solidFill>
                  <a:srgbClr val="F9D59B"/>
                </a:solidFill>
              </a:rPr>
              <a:t> </a:t>
            </a:r>
            <a:r>
              <a:rPr lang="en-US" sz="2300" dirty="0" smtClean="0"/>
              <a:t>Seas</a:t>
            </a:r>
          </a:p>
          <a:p>
            <a:pPr lvl="1"/>
            <a:r>
              <a:rPr lang="en-US" sz="2300" dirty="0" smtClean="0"/>
              <a:t>French completed the </a:t>
            </a:r>
            <a:r>
              <a:rPr lang="en-US" sz="2300" b="1" u="sng" dirty="0" smtClean="0">
                <a:solidFill>
                  <a:srgbClr val="F9D59B"/>
                </a:solidFill>
              </a:rPr>
              <a:t>Suez Canal</a:t>
            </a:r>
            <a:r>
              <a:rPr lang="en-US" sz="2300" b="1" dirty="0" smtClean="0">
                <a:solidFill>
                  <a:srgbClr val="F9D59B"/>
                </a:solidFill>
              </a:rPr>
              <a:t> </a:t>
            </a:r>
            <a:r>
              <a:rPr lang="en-US" sz="2300" dirty="0" smtClean="0"/>
              <a:t>in 1869</a:t>
            </a:r>
          </a:p>
          <a:p>
            <a:pPr lvl="2"/>
            <a:r>
              <a:rPr lang="en-US" sz="2300" dirty="0" smtClean="0"/>
              <a:t>GB bought their share of the canal</a:t>
            </a:r>
          </a:p>
          <a:p>
            <a:pPr lvl="1"/>
            <a:r>
              <a:rPr lang="en-US" sz="2300" dirty="0" smtClean="0"/>
              <a:t>GB put down a </a:t>
            </a:r>
            <a:r>
              <a:rPr lang="en-US" sz="2300" dirty="0" smtClean="0">
                <a:solidFill>
                  <a:srgbClr val="FFFFFF"/>
                </a:solidFill>
              </a:rPr>
              <a:t>revolt</a:t>
            </a:r>
            <a:r>
              <a:rPr lang="en-US" sz="2300" dirty="0" smtClean="0"/>
              <a:t>- Egypt became a </a:t>
            </a:r>
            <a:r>
              <a:rPr lang="en-US" sz="2300" u="sng" dirty="0" smtClean="0">
                <a:solidFill>
                  <a:srgbClr val="F9D59B"/>
                </a:solidFill>
              </a:rPr>
              <a:t>protectorate</a:t>
            </a:r>
            <a:r>
              <a:rPr lang="en-US" sz="2300" dirty="0" smtClean="0">
                <a:solidFill>
                  <a:srgbClr val="F9D59B"/>
                </a:solidFill>
              </a:rPr>
              <a:t> </a:t>
            </a:r>
            <a:r>
              <a:rPr lang="en-US" sz="2300" dirty="0" smtClean="0"/>
              <a:t>in 1914</a:t>
            </a:r>
          </a:p>
          <a:p>
            <a:pPr lvl="2"/>
            <a:r>
              <a:rPr lang="en-US" sz="2300" dirty="0" smtClean="0"/>
              <a:t>GB seized Sudan in 1898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1437733"/>
            <a:ext cx="3442878" cy="2224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80" y="4063998"/>
            <a:ext cx="2896719" cy="216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31477"/>
          </a:xfrm>
        </p:spPr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2500"/>
            <a:ext cx="6290234" cy="51736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At the 1884–1885 </a:t>
            </a:r>
            <a:r>
              <a:rPr lang="en-US" sz="2600" u="sng" dirty="0">
                <a:solidFill>
                  <a:srgbClr val="F9D59B"/>
                </a:solidFill>
              </a:rPr>
              <a:t>Berlin Conference</a:t>
            </a:r>
            <a:r>
              <a:rPr lang="en-US" sz="2600" dirty="0"/>
              <a:t>, the major European powers divided up East Africa, giving recognition to German, British, and Portuguese claims</a:t>
            </a:r>
          </a:p>
          <a:p>
            <a:pPr lvl="1"/>
            <a:r>
              <a:rPr lang="en-US" sz="2600" dirty="0"/>
              <a:t>No African </a:t>
            </a:r>
            <a:r>
              <a:rPr lang="en-US" sz="2600" u="sng" dirty="0">
                <a:solidFill>
                  <a:srgbClr val="F9D59B"/>
                </a:solidFill>
              </a:rPr>
              <a:t>representatives</a:t>
            </a:r>
            <a:r>
              <a:rPr lang="en-US" sz="2600" dirty="0">
                <a:solidFill>
                  <a:srgbClr val="F9D59B"/>
                </a:solidFill>
              </a:rPr>
              <a:t> </a:t>
            </a:r>
            <a:r>
              <a:rPr lang="en-US" sz="2600" dirty="0"/>
              <a:t>were there</a:t>
            </a:r>
          </a:p>
          <a:p>
            <a:r>
              <a:rPr lang="en-US" dirty="0"/>
              <a:t>Most European </a:t>
            </a:r>
            <a:r>
              <a:rPr lang="en-US" u="sng" dirty="0">
                <a:solidFill>
                  <a:srgbClr val="F9D59B"/>
                </a:solidFill>
              </a:rPr>
              <a:t>colonization</a:t>
            </a:r>
            <a:r>
              <a:rPr lang="en-US" dirty="0">
                <a:solidFill>
                  <a:srgbClr val="F9D59B"/>
                </a:solidFill>
              </a:rPr>
              <a:t> </a:t>
            </a:r>
            <a:r>
              <a:rPr lang="en-US" dirty="0"/>
              <a:t>took place in S Africa</a:t>
            </a:r>
          </a:p>
          <a:p>
            <a:pPr lvl="1"/>
            <a:r>
              <a:rPr lang="en-US" sz="2400" dirty="0"/>
              <a:t>1865- close to </a:t>
            </a:r>
            <a:r>
              <a:rPr lang="en-US" sz="2400" u="sng" dirty="0">
                <a:solidFill>
                  <a:srgbClr val="F9D59B"/>
                </a:solidFill>
              </a:rPr>
              <a:t>200,000</a:t>
            </a:r>
            <a:r>
              <a:rPr lang="en-US" sz="2400" dirty="0">
                <a:solidFill>
                  <a:srgbClr val="74A510"/>
                </a:solidFill>
              </a:rPr>
              <a:t> </a:t>
            </a:r>
            <a:r>
              <a:rPr lang="en-US" sz="2400" dirty="0"/>
              <a:t>people moved there</a:t>
            </a:r>
          </a:p>
          <a:p>
            <a:r>
              <a:rPr lang="en-US" b="1" u="sng" dirty="0">
                <a:solidFill>
                  <a:srgbClr val="F9D59B"/>
                </a:solidFill>
              </a:rPr>
              <a:t>Cecil Rhodes</a:t>
            </a:r>
            <a:r>
              <a:rPr lang="en-US" dirty="0">
                <a:solidFill>
                  <a:srgbClr val="F9D59B"/>
                </a:solidFill>
              </a:rPr>
              <a:t> </a:t>
            </a:r>
            <a:r>
              <a:rPr lang="en-US" dirty="0"/>
              <a:t>set </a:t>
            </a:r>
            <a:r>
              <a:rPr lang="en-US" dirty="0">
                <a:solidFill>
                  <a:srgbClr val="FFFFFF"/>
                </a:solidFill>
              </a:rPr>
              <a:t>up diamond and gold companies</a:t>
            </a:r>
          </a:p>
          <a:p>
            <a:pPr lvl="1"/>
            <a:r>
              <a:rPr lang="en-US" dirty="0" smtClean="0"/>
              <a:t>Took </a:t>
            </a:r>
            <a:r>
              <a:rPr lang="en-US" dirty="0"/>
              <a:t>control of </a:t>
            </a:r>
            <a:r>
              <a:rPr lang="en-US" u="sng" dirty="0">
                <a:solidFill>
                  <a:srgbClr val="F9D59B"/>
                </a:solidFill>
              </a:rPr>
              <a:t>Transvaal</a:t>
            </a:r>
            <a:r>
              <a:rPr lang="en-US" dirty="0">
                <a:solidFill>
                  <a:srgbClr val="F9D59B"/>
                </a:solidFill>
              </a:rPr>
              <a:t> </a:t>
            </a:r>
            <a:r>
              <a:rPr lang="en-US" dirty="0"/>
              <a:t>(named it </a:t>
            </a:r>
            <a:r>
              <a:rPr lang="en-US" u="sng" dirty="0">
                <a:solidFill>
                  <a:srgbClr val="F9D59B"/>
                </a:solidFill>
              </a:rPr>
              <a:t>Rhodesia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35" y="497417"/>
            <a:ext cx="2730500" cy="311277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970" y="3964601"/>
            <a:ext cx="2853765" cy="206898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7106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746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80141"/>
            <a:ext cx="6191250" cy="5697942"/>
          </a:xfrm>
        </p:spPr>
        <p:txBody>
          <a:bodyPr>
            <a:normAutofit/>
          </a:bodyPr>
          <a:lstStyle/>
          <a:p>
            <a:r>
              <a:rPr lang="en-US" sz="2400" dirty="0"/>
              <a:t>By 1914, only </a:t>
            </a:r>
            <a:r>
              <a:rPr lang="en-US" sz="2400" u="sng" dirty="0">
                <a:solidFill>
                  <a:srgbClr val="F9D59B"/>
                </a:solidFill>
              </a:rPr>
              <a:t>Liberia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9D59B"/>
                </a:solidFill>
              </a:rPr>
              <a:t>Ethiopia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remained independent</a:t>
            </a:r>
          </a:p>
          <a:p>
            <a:r>
              <a:rPr lang="en-US" sz="2400" b="1" u="sng" dirty="0">
                <a:solidFill>
                  <a:srgbClr val="F9D59B"/>
                </a:solidFill>
              </a:rPr>
              <a:t>Indirect Rule</a:t>
            </a:r>
            <a:r>
              <a:rPr lang="en-US" sz="2400" dirty="0"/>
              <a:t>- GB relied on existing</a:t>
            </a:r>
            <a:r>
              <a:rPr lang="en-US" sz="2400" dirty="0">
                <a:solidFill>
                  <a:srgbClr val="F6C16A"/>
                </a:solidFill>
              </a:rPr>
              <a:t> </a:t>
            </a:r>
            <a:r>
              <a:rPr lang="en-US" sz="2400" dirty="0"/>
              <a:t>political institutions to govern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Interfered much less</a:t>
            </a:r>
            <a:r>
              <a:rPr lang="en-US" sz="2400" dirty="0">
                <a:solidFill>
                  <a:srgbClr val="F6C16A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with indigenous </a:t>
            </a:r>
            <a:r>
              <a:rPr lang="en-US" sz="2400" u="sng" dirty="0">
                <a:solidFill>
                  <a:srgbClr val="F9D59B"/>
                </a:solidFill>
              </a:rPr>
              <a:t>traditions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and </a:t>
            </a:r>
            <a:r>
              <a:rPr lang="en-US" sz="2400" u="sng" dirty="0">
                <a:solidFill>
                  <a:srgbClr val="F9D59B"/>
                </a:solidFill>
              </a:rPr>
              <a:t>customs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Most decisions came from the parent country</a:t>
            </a:r>
          </a:p>
          <a:p>
            <a:r>
              <a:rPr lang="en-US" sz="2400" b="1" u="sng" dirty="0">
                <a:solidFill>
                  <a:srgbClr val="F9D59B"/>
                </a:solidFill>
              </a:rPr>
              <a:t>Direct Rule</a:t>
            </a:r>
            <a:r>
              <a:rPr lang="en-US" sz="2400" dirty="0">
                <a:solidFill>
                  <a:srgbClr val="FFFFFF"/>
                </a:solidFill>
              </a:rPr>
              <a:t>- Most other nations used this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Set up their </a:t>
            </a:r>
            <a:r>
              <a:rPr lang="en-US" sz="2400" u="sng" dirty="0">
                <a:solidFill>
                  <a:srgbClr val="F9D59B"/>
                </a:solidFill>
              </a:rPr>
              <a:t>own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governments within the colony</a:t>
            </a:r>
          </a:p>
          <a:p>
            <a:pPr lvl="2"/>
            <a:r>
              <a:rPr lang="en-US" sz="2400" dirty="0">
                <a:solidFill>
                  <a:srgbClr val="FFFFFF"/>
                </a:solidFill>
              </a:rPr>
              <a:t>This often </a:t>
            </a:r>
            <a:r>
              <a:rPr lang="en-US" sz="2400" u="sng" dirty="0">
                <a:solidFill>
                  <a:srgbClr val="F9D59B"/>
                </a:solidFill>
              </a:rPr>
              <a:t>destroyed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African </a:t>
            </a:r>
            <a:r>
              <a:rPr lang="en-US" sz="2400" u="sng" dirty="0">
                <a:solidFill>
                  <a:srgbClr val="F9D59B"/>
                </a:solidFill>
              </a:rPr>
              <a:t>traditions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368" y="810413"/>
            <a:ext cx="2686050" cy="18460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2832098"/>
            <a:ext cx="2688168" cy="16129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132" y="4634739"/>
            <a:ext cx="2686050" cy="16835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1785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05560"/>
          </a:xfrm>
        </p:spPr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026583"/>
            <a:ext cx="6182783" cy="56197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Creoles- descendent of </a:t>
            </a:r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Europeans</a:t>
            </a:r>
          </a:p>
          <a:p>
            <a:pPr lvl="1"/>
            <a:r>
              <a:rPr lang="en-US" sz="2400" dirty="0"/>
              <a:t>Controlled </a:t>
            </a:r>
            <a:r>
              <a:rPr lang="en-US" sz="2400" u="sng" dirty="0">
                <a:solidFill>
                  <a:srgbClr val="F9D59B"/>
                </a:solidFill>
              </a:rPr>
              <a:t>land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9D59B"/>
                </a:solidFill>
              </a:rPr>
              <a:t>business</a:t>
            </a:r>
          </a:p>
          <a:p>
            <a:pPr lvl="1"/>
            <a:r>
              <a:rPr lang="en-US" sz="2400" dirty="0"/>
              <a:t>Attracted to principles of </a:t>
            </a:r>
            <a:r>
              <a:rPr lang="en-US" sz="2400" u="sng" dirty="0">
                <a:solidFill>
                  <a:srgbClr val="F9D59B"/>
                </a:solidFill>
              </a:rPr>
              <a:t>equality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of all people</a:t>
            </a:r>
          </a:p>
          <a:p>
            <a:r>
              <a:rPr lang="en-US" sz="2400" dirty="0"/>
              <a:t>19</a:t>
            </a:r>
            <a:r>
              <a:rPr lang="en-US" sz="2400" baseline="30000" dirty="0"/>
              <a:t>th</a:t>
            </a:r>
            <a:r>
              <a:rPr lang="en-US" sz="2400" dirty="0"/>
              <a:t> Century- </a:t>
            </a:r>
            <a:r>
              <a:rPr lang="en-US" sz="2400" u="sng" dirty="0">
                <a:solidFill>
                  <a:srgbClr val="F9D59B"/>
                </a:solidFill>
              </a:rPr>
              <a:t>Napoleon’s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wars gave creoles an opportunity</a:t>
            </a:r>
          </a:p>
          <a:p>
            <a:pPr lvl="1"/>
            <a:r>
              <a:rPr lang="en-US" sz="2400" dirty="0"/>
              <a:t>Napoleon overthrew monarchies of </a:t>
            </a:r>
            <a:r>
              <a:rPr lang="en-US" sz="2400" u="sng" dirty="0">
                <a:solidFill>
                  <a:srgbClr val="F9D59B"/>
                </a:solidFill>
              </a:rPr>
              <a:t>Spain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9D59B"/>
                </a:solidFill>
              </a:rPr>
              <a:t>Portugal</a:t>
            </a:r>
            <a:r>
              <a:rPr lang="en-US" sz="2400" dirty="0"/>
              <a:t>, weakening control of colonies</a:t>
            </a:r>
          </a:p>
          <a:p>
            <a:pPr lvl="2"/>
            <a:r>
              <a:rPr lang="en-US" sz="2400" dirty="0"/>
              <a:t>1807-1825= series of </a:t>
            </a:r>
            <a:r>
              <a:rPr lang="en-US" sz="2400" u="sng" dirty="0">
                <a:solidFill>
                  <a:srgbClr val="F9D59B"/>
                </a:solidFill>
              </a:rPr>
              <a:t>revolts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enabled most of Latin America to become independent</a:t>
            </a:r>
          </a:p>
          <a:p>
            <a:pPr lvl="3"/>
            <a:r>
              <a:rPr lang="en-US" sz="2400" dirty="0"/>
              <a:t>Hispaniola- slave revolt led to independent </a:t>
            </a:r>
            <a:r>
              <a:rPr lang="en-US" sz="2400" u="sng" dirty="0" smtClean="0">
                <a:solidFill>
                  <a:srgbClr val="F9D59B"/>
                </a:solidFill>
              </a:rPr>
              <a:t>Haiti</a:t>
            </a:r>
            <a:r>
              <a:rPr lang="en-US" sz="2400" dirty="0" smtClean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en-US" sz="2400" dirty="0" smtClean="0"/>
              <a:t>first revolt</a:t>
            </a:r>
            <a:endParaRPr lang="en-US" sz="2400" u="sng" dirty="0" smtClean="0"/>
          </a:p>
          <a:p>
            <a:pPr lvl="3"/>
            <a:endParaRPr lang="en-US" sz="2400" u="sng" dirty="0">
              <a:solidFill>
                <a:schemeClr val="tx2">
                  <a:lumMod val="9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://www.wwnorton.com/college/history/ralph/ralimage/map29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8083" y="961017"/>
            <a:ext cx="2067982" cy="2484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Latin Ame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666" y="3659887"/>
            <a:ext cx="2478665" cy="2880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251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16144"/>
          </a:xfrm>
        </p:spPr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4" y="876836"/>
            <a:ext cx="6870700" cy="573616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 </a:t>
            </a:r>
            <a:r>
              <a:rPr lang="en-US" sz="2800" u="sng" dirty="0">
                <a:solidFill>
                  <a:srgbClr val="F9D59B"/>
                </a:solidFill>
              </a:rPr>
              <a:t>US</a:t>
            </a:r>
            <a:r>
              <a:rPr lang="en-US" sz="2800" dirty="0">
                <a:solidFill>
                  <a:srgbClr val="F9D59B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F9D59B"/>
                </a:solidFill>
              </a:rPr>
              <a:t>GB</a:t>
            </a:r>
            <a:r>
              <a:rPr lang="en-US" sz="2800" dirty="0">
                <a:solidFill>
                  <a:srgbClr val="F9D59B"/>
                </a:solidFill>
              </a:rPr>
              <a:t> </a:t>
            </a:r>
            <a:r>
              <a:rPr lang="en-US" sz="2800" dirty="0"/>
              <a:t>protected the new independent states</a:t>
            </a:r>
          </a:p>
          <a:p>
            <a:pPr lvl="1"/>
            <a:r>
              <a:rPr lang="en-US" sz="2800" b="1" u="sng" dirty="0">
                <a:solidFill>
                  <a:srgbClr val="F9D59B"/>
                </a:solidFill>
              </a:rPr>
              <a:t>Monroe Doctrine</a:t>
            </a:r>
            <a:r>
              <a:rPr lang="en-US" sz="2800" dirty="0">
                <a:solidFill>
                  <a:srgbClr val="F9D59B"/>
                </a:solidFill>
              </a:rPr>
              <a:t>- </a:t>
            </a:r>
            <a:r>
              <a:rPr lang="en-US" sz="2800" dirty="0"/>
              <a:t>warned against </a:t>
            </a:r>
            <a:r>
              <a:rPr lang="en-US" sz="2800" dirty="0">
                <a:solidFill>
                  <a:srgbClr val="FFFFFF"/>
                </a:solidFill>
              </a:rPr>
              <a:t>European </a:t>
            </a:r>
            <a:r>
              <a:rPr lang="en-US" sz="2800" dirty="0"/>
              <a:t>intervention in LA</a:t>
            </a:r>
          </a:p>
          <a:p>
            <a:r>
              <a:rPr lang="en-US" sz="2800" dirty="0"/>
              <a:t>The US and GB now </a:t>
            </a:r>
            <a:r>
              <a:rPr lang="en-US" sz="2800" u="sng" dirty="0">
                <a:solidFill>
                  <a:srgbClr val="F9D59B"/>
                </a:solidFill>
              </a:rPr>
              <a:t>dominated</a:t>
            </a:r>
            <a:r>
              <a:rPr lang="en-US" sz="2800" dirty="0">
                <a:solidFill>
                  <a:srgbClr val="F9D59B"/>
                </a:solidFill>
              </a:rPr>
              <a:t> </a:t>
            </a:r>
            <a:r>
              <a:rPr lang="en-US" sz="2800" dirty="0"/>
              <a:t>LA</a:t>
            </a:r>
          </a:p>
          <a:p>
            <a:pPr lvl="1"/>
            <a:r>
              <a:rPr lang="en-US" sz="2800" dirty="0"/>
              <a:t>GB dominated </a:t>
            </a:r>
            <a:r>
              <a:rPr lang="en-US" sz="2800" u="sng" dirty="0">
                <a:solidFill>
                  <a:srgbClr val="F9D59B"/>
                </a:solidFill>
              </a:rPr>
              <a:t>trade</a:t>
            </a:r>
          </a:p>
          <a:p>
            <a:pPr lvl="1"/>
            <a:r>
              <a:rPr lang="en-US" sz="2800" dirty="0"/>
              <a:t>US was their source for </a:t>
            </a:r>
            <a:r>
              <a:rPr lang="en-US" sz="2800" u="sng" dirty="0">
                <a:solidFill>
                  <a:srgbClr val="F9D59B"/>
                </a:solidFill>
              </a:rPr>
              <a:t>investment</a:t>
            </a:r>
            <a:r>
              <a:rPr lang="en-US" sz="2800" dirty="0">
                <a:solidFill>
                  <a:srgbClr val="F9D59B"/>
                </a:solidFill>
              </a:rPr>
              <a:t> </a:t>
            </a:r>
            <a:r>
              <a:rPr lang="en-US" sz="2800" dirty="0"/>
              <a:t>money and </a:t>
            </a:r>
            <a:r>
              <a:rPr lang="en-US" sz="2800" dirty="0">
                <a:solidFill>
                  <a:srgbClr val="FFFFFF"/>
                </a:solidFill>
              </a:rPr>
              <a:t>loans</a:t>
            </a:r>
          </a:p>
          <a:p>
            <a:r>
              <a:rPr lang="en-US" sz="2800" dirty="0"/>
              <a:t>US involvement in Latin America</a:t>
            </a:r>
          </a:p>
          <a:p>
            <a:pPr lvl="1"/>
            <a:r>
              <a:rPr lang="en-US" sz="2800" dirty="0"/>
              <a:t>Began </a:t>
            </a:r>
            <a:r>
              <a:rPr lang="en-US" sz="2800" dirty="0">
                <a:solidFill>
                  <a:srgbClr val="FFFFFF"/>
                </a:solidFill>
              </a:rPr>
              <a:t>intervening </a:t>
            </a:r>
            <a:r>
              <a:rPr lang="en-US" sz="2800" dirty="0"/>
              <a:t>in LA by making </a:t>
            </a:r>
            <a:r>
              <a:rPr lang="en-US" sz="2800" u="sng" dirty="0">
                <a:solidFill>
                  <a:srgbClr val="F9D59B"/>
                </a:solidFill>
              </a:rPr>
              <a:t>Cuba</a:t>
            </a:r>
            <a:r>
              <a:rPr lang="en-US" sz="2800" dirty="0">
                <a:solidFill>
                  <a:srgbClr val="F9D59B"/>
                </a:solidFill>
              </a:rPr>
              <a:t> </a:t>
            </a:r>
            <a:r>
              <a:rPr lang="en-US" sz="2800" dirty="0"/>
              <a:t>a protectorate and annexing </a:t>
            </a:r>
            <a:r>
              <a:rPr lang="en-US" sz="2800" u="sng" dirty="0">
                <a:solidFill>
                  <a:srgbClr val="F9D59B"/>
                </a:solidFill>
              </a:rPr>
              <a:t>Puerto Rico</a:t>
            </a:r>
          </a:p>
          <a:p>
            <a:pPr lvl="1"/>
            <a:r>
              <a:rPr lang="en-US" sz="2800" dirty="0"/>
              <a:t>1903- built the </a:t>
            </a:r>
            <a:r>
              <a:rPr lang="en-US" sz="2800" b="1" u="sng" dirty="0">
                <a:solidFill>
                  <a:srgbClr val="F9D59B"/>
                </a:solidFill>
              </a:rPr>
              <a:t>Panama Canal</a:t>
            </a:r>
          </a:p>
          <a:p>
            <a:pPr lvl="1"/>
            <a:r>
              <a:rPr lang="en-US" sz="2800" dirty="0"/>
              <a:t>Americans wanted to protect their investments in LA, so the US began using the </a:t>
            </a:r>
            <a:r>
              <a:rPr lang="en-US" sz="2800" u="sng" dirty="0" smtClean="0">
                <a:solidFill>
                  <a:srgbClr val="F9D59B"/>
                </a:solidFill>
              </a:rPr>
              <a:t>military</a:t>
            </a:r>
          </a:p>
          <a:p>
            <a:pPr lvl="2"/>
            <a:r>
              <a:rPr lang="en-US" sz="2800" dirty="0" smtClean="0"/>
              <a:t>Many </a:t>
            </a:r>
            <a:r>
              <a:rPr lang="en-US" sz="2800" dirty="0"/>
              <a:t>Latin Americans lost </a:t>
            </a:r>
            <a:r>
              <a:rPr lang="en-US" sz="2800" u="sng" dirty="0">
                <a:solidFill>
                  <a:srgbClr val="F9D59B"/>
                </a:solidFill>
              </a:rPr>
              <a:t>trust</a:t>
            </a:r>
            <a:r>
              <a:rPr lang="en-US" sz="2800" dirty="0">
                <a:solidFill>
                  <a:srgbClr val="F9D59B"/>
                </a:solidFill>
              </a:rPr>
              <a:t> </a:t>
            </a:r>
            <a:r>
              <a:rPr lang="en-US" sz="2800" dirty="0"/>
              <a:t>in the US</a:t>
            </a:r>
          </a:p>
          <a:p>
            <a:endParaRPr lang="en-US" dirty="0"/>
          </a:p>
        </p:txBody>
      </p:sp>
      <p:pic>
        <p:nvPicPr>
          <p:cNvPr id="4" name="Picture 2" descr="http://rds.yahoo.com/_ylt=A0PDoS.ISYtNSxgAh5ujzbkF/SIG=12pq021af/EXP=1301002760/**http%3a/deskofbrian.com/wp-content/uploads/Monroe-Doctrine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6421" y="1280583"/>
            <a:ext cx="2161791" cy="1752600"/>
          </a:xfrm>
          <a:prstGeom prst="rect">
            <a:avLst/>
          </a:prstGeom>
          <a:noFill/>
        </p:spPr>
      </p:pic>
      <p:pic>
        <p:nvPicPr>
          <p:cNvPr id="5" name="Picture 4" descr="http://rds.yahoo.com/_ylt=A0PDoS.9SYtN4yAAmRSjzbkF/SIG=13hforcsq/EXP=1301002813/**http%3a/www.fasttrackteaching.com/burns/Unit_6_World/Monroe_Doctrine_1896_Judge_dbloc_cro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342" y="3586169"/>
            <a:ext cx="2438400" cy="171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5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79644"/>
          </a:xfrm>
        </p:spPr>
        <p:txBody>
          <a:bodyPr/>
          <a:lstStyle/>
          <a:p>
            <a:r>
              <a:rPr lang="en-US" dirty="0" smtClean="0"/>
              <a:t>Effects of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497"/>
            <a:ext cx="7770813" cy="565308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Positive </a:t>
            </a:r>
            <a:r>
              <a:rPr lang="en-US" sz="2400" dirty="0"/>
              <a:t>effects</a:t>
            </a:r>
          </a:p>
          <a:p>
            <a:pPr lvl="1"/>
            <a:r>
              <a:rPr lang="en-US" sz="2400" dirty="0" smtClean="0"/>
              <a:t>Reduced local </a:t>
            </a:r>
            <a:r>
              <a:rPr lang="en-US" sz="2400" u="sng" dirty="0" smtClean="0">
                <a:solidFill>
                  <a:srgbClr val="F9D59B"/>
                </a:solidFill>
              </a:rPr>
              <a:t>warfare</a:t>
            </a:r>
          </a:p>
          <a:p>
            <a:pPr lvl="1"/>
            <a:r>
              <a:rPr lang="en-US" sz="2400" dirty="0" smtClean="0"/>
              <a:t>School systems created</a:t>
            </a:r>
          </a:p>
          <a:p>
            <a:pPr lvl="1"/>
            <a:r>
              <a:rPr lang="en-US" sz="2400" dirty="0" smtClean="0"/>
              <a:t>Infrastructure created (</a:t>
            </a:r>
            <a:r>
              <a:rPr lang="en-US" sz="2400" u="sng" dirty="0" smtClean="0">
                <a:solidFill>
                  <a:srgbClr val="F9D59B"/>
                </a:solidFill>
              </a:rPr>
              <a:t>roads</a:t>
            </a:r>
            <a:r>
              <a:rPr lang="en-US" sz="2400" dirty="0" smtClean="0"/>
              <a:t>, railroads, telephones, etc.)</a:t>
            </a:r>
          </a:p>
          <a:p>
            <a:pPr lvl="1"/>
            <a:r>
              <a:rPr lang="en-US" sz="2400" dirty="0" smtClean="0"/>
              <a:t>Improved </a:t>
            </a:r>
            <a:r>
              <a:rPr lang="en-US" sz="2400" u="sng" dirty="0" smtClean="0">
                <a:solidFill>
                  <a:srgbClr val="F9D59B"/>
                </a:solidFill>
              </a:rPr>
              <a:t>medicine</a:t>
            </a:r>
            <a:r>
              <a:rPr lang="en-US" sz="2400" dirty="0" smtClean="0"/>
              <a:t>, nutrition, etc.</a:t>
            </a:r>
          </a:p>
          <a:p>
            <a:r>
              <a:rPr lang="en-US" sz="2600" dirty="0" smtClean="0"/>
              <a:t>Negative effects</a:t>
            </a:r>
          </a:p>
          <a:p>
            <a:pPr lvl="1"/>
            <a:r>
              <a:rPr lang="en-US" sz="2400" dirty="0" smtClean="0"/>
              <a:t>Loss of control of </a:t>
            </a:r>
            <a:r>
              <a:rPr lang="en-US" sz="2400" u="sng" dirty="0" smtClean="0">
                <a:solidFill>
                  <a:srgbClr val="F9D59B"/>
                </a:solidFill>
              </a:rPr>
              <a:t>government</a:t>
            </a:r>
            <a:r>
              <a:rPr lang="en-US" sz="2400" dirty="0" smtClean="0">
                <a:solidFill>
                  <a:srgbClr val="F9D59B"/>
                </a:solidFill>
              </a:rPr>
              <a:t> </a:t>
            </a:r>
            <a:r>
              <a:rPr lang="en-US" sz="2400" dirty="0" smtClean="0"/>
              <a:t>and economy</a:t>
            </a:r>
          </a:p>
          <a:p>
            <a:pPr lvl="1"/>
            <a:r>
              <a:rPr lang="en-US" sz="2400" dirty="0" smtClean="0"/>
              <a:t>Economic </a:t>
            </a:r>
            <a:r>
              <a:rPr lang="en-US" sz="2400" dirty="0"/>
              <a:t>pursuits brought </a:t>
            </a:r>
            <a:r>
              <a:rPr lang="en-US" sz="2400" u="sng" dirty="0">
                <a:solidFill>
                  <a:srgbClr val="F9D59B"/>
                </a:solidFill>
              </a:rPr>
              <a:t>poverty</a:t>
            </a:r>
          </a:p>
          <a:p>
            <a:pPr lvl="1"/>
            <a:r>
              <a:rPr lang="en-US" sz="2400" dirty="0"/>
              <a:t>Access to </a:t>
            </a:r>
            <a:r>
              <a:rPr lang="en-US" sz="2400" u="sng" dirty="0">
                <a:solidFill>
                  <a:srgbClr val="F9D59B"/>
                </a:solidFill>
              </a:rPr>
              <a:t>resources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9D59B"/>
                </a:solidFill>
              </a:rPr>
              <a:t>industries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destroyed</a:t>
            </a:r>
          </a:p>
          <a:p>
            <a:pPr lvl="1"/>
            <a:r>
              <a:rPr lang="en-US" sz="2400" dirty="0"/>
              <a:t>Increased </a:t>
            </a:r>
            <a:r>
              <a:rPr lang="en-US" sz="2400" dirty="0" smtClean="0"/>
              <a:t>taxes</a:t>
            </a:r>
            <a:endParaRPr lang="en-US" sz="2400" dirty="0"/>
          </a:p>
          <a:p>
            <a:pPr lvl="1"/>
            <a:r>
              <a:rPr lang="en-US" sz="2400" dirty="0" smtClean="0"/>
              <a:t>European rule</a:t>
            </a:r>
            <a:r>
              <a:rPr lang="en-US" sz="2400" dirty="0"/>
              <a:t>- degrading and insensitive to </a:t>
            </a:r>
            <a:r>
              <a:rPr lang="en-US" sz="2400" u="sng" dirty="0" smtClean="0">
                <a:solidFill>
                  <a:srgbClr val="F9D59B"/>
                </a:solidFill>
              </a:rPr>
              <a:t>native</a:t>
            </a:r>
            <a:r>
              <a:rPr lang="en-US" sz="2400" dirty="0" smtClean="0">
                <a:solidFill>
                  <a:srgbClr val="F9D59B"/>
                </a:solidFill>
              </a:rPr>
              <a:t> </a:t>
            </a:r>
            <a:r>
              <a:rPr lang="en-US" sz="2400" dirty="0" smtClean="0"/>
              <a:t>culture</a:t>
            </a:r>
          </a:p>
          <a:p>
            <a:pPr lvl="1"/>
            <a:r>
              <a:rPr lang="en-US" sz="2400" dirty="0" smtClean="0"/>
              <a:t>Most harmful: </a:t>
            </a:r>
            <a:r>
              <a:rPr lang="en-US" sz="2400" u="sng" dirty="0" smtClean="0">
                <a:solidFill>
                  <a:srgbClr val="F9D59B"/>
                </a:solidFill>
              </a:rPr>
              <a:t>division</a:t>
            </a:r>
            <a:r>
              <a:rPr lang="en-US" sz="2400" dirty="0" smtClean="0"/>
              <a:t> of continent (esp. Africa) created problems</a:t>
            </a:r>
            <a:endParaRPr lang="en-US" sz="2400" dirty="0"/>
          </a:p>
          <a:p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8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521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Imperialism Around the World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7522" name="Picture 2" descr="http://go.hrw.com/venus_images/0639MC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181600" cy="3886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Big Ideas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8" y="1370977"/>
            <a:ext cx="8805332" cy="42570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are the motives and effects of imperialism?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 what ways did colonial powers rule their colonies?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How were the Europeans hypocritical in their rule of their colonies?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7" y="3998631"/>
            <a:ext cx="4455582" cy="2569385"/>
          </a:xfrm>
          <a:prstGeom prst="rect">
            <a:avLst/>
          </a:prstGeom>
          <a:ln w="127000" cap="sq">
            <a:solidFill>
              <a:srgbClr val="3366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73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07" y="233915"/>
            <a:ext cx="8259260" cy="7185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9D59B"/>
                </a:solidFill>
              </a:rPr>
              <a:t>Motives for Imperialism</a:t>
            </a:r>
            <a:endParaRPr lang="en-US" dirty="0">
              <a:solidFill>
                <a:srgbClr val="F9D5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74" y="1100667"/>
            <a:ext cx="8597926" cy="5206999"/>
          </a:xfrm>
        </p:spPr>
        <p:txBody>
          <a:bodyPr>
            <a:normAutofit/>
          </a:bodyPr>
          <a:lstStyle/>
          <a:p>
            <a:r>
              <a:rPr lang="en-US" sz="2400" dirty="0"/>
              <a:t>Imperialism= </a:t>
            </a:r>
            <a:r>
              <a:rPr lang="en-US" sz="2400" u="sng" dirty="0">
                <a:solidFill>
                  <a:srgbClr val="F9D59B"/>
                </a:solidFill>
              </a:rPr>
              <a:t>extension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of a nation’s power over other </a:t>
            </a:r>
            <a:r>
              <a:rPr lang="en-US" sz="2400" u="sng" dirty="0">
                <a:solidFill>
                  <a:srgbClr val="F9D59B"/>
                </a:solidFill>
              </a:rPr>
              <a:t>lands</a:t>
            </a:r>
          </a:p>
          <a:p>
            <a:r>
              <a:rPr lang="en-US" dirty="0"/>
              <a:t>Motives: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F9D59B"/>
                </a:solidFill>
              </a:rPr>
              <a:t>Economic</a:t>
            </a:r>
            <a:r>
              <a:rPr lang="en-US" sz="2400" dirty="0"/>
              <a:t>- make money, expand foreign trade, create new markets, get resources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F9D59B"/>
                </a:solidFill>
              </a:rPr>
              <a:t>Political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en-US" sz="2400" dirty="0"/>
              <a:t>gain power, compete with other countries, expand territory, gain prestige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F9D59B"/>
                </a:solidFill>
              </a:rPr>
              <a:t>Religious</a:t>
            </a:r>
            <a:r>
              <a:rPr lang="en-US" sz="2400" dirty="0"/>
              <a:t>- spread Christianity, moral values, educate people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F9D59B"/>
                </a:solidFill>
              </a:rPr>
              <a:t>Exploratory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en-US" sz="2400" dirty="0"/>
              <a:t>explore the unknown, conduct scientific research, go on an adventure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u="sng" dirty="0">
                <a:solidFill>
                  <a:srgbClr val="F9D59B"/>
                </a:solidFill>
              </a:rPr>
              <a:t>Ideological</a:t>
            </a:r>
            <a:r>
              <a:rPr lang="en-US" sz="2400" u="sng" dirty="0">
                <a:solidFill>
                  <a:schemeClr val="tx2">
                    <a:lumMod val="90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dirty="0"/>
              <a:t>“White Man’s Burden”- civilize the heathens, Social Darwinism (only the strong survive)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73809"/>
          </a:xfrm>
        </p:spPr>
        <p:txBody>
          <a:bodyPr>
            <a:normAutofit/>
          </a:bodyPr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888"/>
            <a:ext cx="6891867" cy="56132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1900- Virtually all of SE Asia was under </a:t>
            </a:r>
            <a:r>
              <a:rPr lang="en-US" sz="2400" u="sng" dirty="0">
                <a:solidFill>
                  <a:srgbClr val="F9D59B"/>
                </a:solidFill>
              </a:rPr>
              <a:t>European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 smtClean="0"/>
              <a:t>control</a:t>
            </a:r>
          </a:p>
          <a:p>
            <a:pPr lvl="1"/>
            <a:r>
              <a:rPr lang="en-US" sz="2100" dirty="0" smtClean="0"/>
              <a:t>US</a:t>
            </a:r>
            <a:r>
              <a:rPr lang="en-US" sz="2100" dirty="0"/>
              <a:t>- </a:t>
            </a:r>
            <a:r>
              <a:rPr lang="en-US" sz="2100" u="sng" dirty="0">
                <a:solidFill>
                  <a:srgbClr val="F9D59B"/>
                </a:solidFill>
              </a:rPr>
              <a:t>Philippines</a:t>
            </a:r>
            <a:r>
              <a:rPr lang="en-US" sz="2100" dirty="0">
                <a:solidFill>
                  <a:srgbClr val="F9D59B"/>
                </a:solidFill>
              </a:rPr>
              <a:t> </a:t>
            </a:r>
            <a:r>
              <a:rPr lang="en-US" sz="2100" dirty="0"/>
              <a:t>(Spanish-American War)</a:t>
            </a:r>
          </a:p>
          <a:p>
            <a:r>
              <a:rPr lang="en-US" dirty="0" smtClean="0"/>
              <a:t>China </a:t>
            </a:r>
            <a:r>
              <a:rPr lang="en-US" dirty="0"/>
              <a:t>limited trade to one port: </a:t>
            </a:r>
            <a:r>
              <a:rPr lang="en-US" dirty="0">
                <a:solidFill>
                  <a:srgbClr val="FFFFFF"/>
                </a:solidFill>
              </a:rPr>
              <a:t>Guangzhou</a:t>
            </a:r>
          </a:p>
          <a:p>
            <a:pPr lvl="1"/>
            <a:r>
              <a:rPr lang="en-US" sz="2200" dirty="0"/>
              <a:t>Britain was </a:t>
            </a:r>
            <a:r>
              <a:rPr lang="en-US" sz="2200" u="sng" dirty="0">
                <a:solidFill>
                  <a:srgbClr val="F9D59B"/>
                </a:solidFill>
              </a:rPr>
              <a:t>importing</a:t>
            </a:r>
            <a:r>
              <a:rPr lang="en-US" sz="2200" dirty="0">
                <a:solidFill>
                  <a:srgbClr val="F9D59B"/>
                </a:solidFill>
              </a:rPr>
              <a:t> </a:t>
            </a:r>
            <a:r>
              <a:rPr lang="en-US" sz="2200" dirty="0"/>
              <a:t>more than </a:t>
            </a:r>
            <a:r>
              <a:rPr lang="en-US" sz="2200" dirty="0">
                <a:solidFill>
                  <a:srgbClr val="FFFFFF"/>
                </a:solidFill>
              </a:rPr>
              <a:t>exporting</a:t>
            </a:r>
            <a:r>
              <a:rPr lang="en-US" sz="2200" dirty="0">
                <a:solidFill>
                  <a:srgbClr val="F9D59B"/>
                </a:solidFill>
              </a:rPr>
              <a:t> </a:t>
            </a:r>
            <a:r>
              <a:rPr lang="en-US" sz="2200" dirty="0"/>
              <a:t>to </a:t>
            </a:r>
          </a:p>
          <a:p>
            <a:pPr lvl="1">
              <a:buNone/>
            </a:pPr>
            <a:r>
              <a:rPr lang="en-US" sz="2200" dirty="0"/>
              <a:t>	China= trade imbalance</a:t>
            </a:r>
          </a:p>
          <a:p>
            <a:pPr lvl="2"/>
            <a:r>
              <a:rPr lang="en-US" sz="2200" dirty="0"/>
              <a:t>They began trading </a:t>
            </a:r>
            <a:r>
              <a:rPr lang="en-US" sz="2200" u="sng" dirty="0">
                <a:solidFill>
                  <a:srgbClr val="F9D59B"/>
                </a:solidFill>
              </a:rPr>
              <a:t>opium</a:t>
            </a:r>
            <a:r>
              <a:rPr lang="en-US" sz="2200" dirty="0">
                <a:solidFill>
                  <a:srgbClr val="F9D59B"/>
                </a:solidFill>
              </a:rPr>
              <a:t> </a:t>
            </a:r>
            <a:r>
              <a:rPr lang="en-US" sz="2200" dirty="0"/>
              <a:t>to China</a:t>
            </a:r>
          </a:p>
          <a:p>
            <a:pPr lvl="3"/>
            <a:r>
              <a:rPr lang="en-US" sz="2200" dirty="0"/>
              <a:t>Chinese gov’t wanted it </a:t>
            </a:r>
            <a:r>
              <a:rPr lang="en-US" sz="2200" dirty="0">
                <a:solidFill>
                  <a:srgbClr val="FFFFFF"/>
                </a:solidFill>
              </a:rPr>
              <a:t>stopped</a:t>
            </a:r>
          </a:p>
          <a:p>
            <a:pPr lvl="3"/>
            <a:r>
              <a:rPr lang="en-US" sz="2200" dirty="0"/>
              <a:t>Britain refused, so China </a:t>
            </a:r>
            <a:r>
              <a:rPr lang="en-US" sz="2200" u="sng" dirty="0">
                <a:solidFill>
                  <a:srgbClr val="F9D59B"/>
                </a:solidFill>
              </a:rPr>
              <a:t>blockaded</a:t>
            </a:r>
            <a:r>
              <a:rPr lang="en-US" sz="2200" dirty="0">
                <a:solidFill>
                  <a:srgbClr val="F9D59B"/>
                </a:solidFill>
              </a:rPr>
              <a:t> </a:t>
            </a:r>
            <a:r>
              <a:rPr lang="en-US" sz="2200" dirty="0"/>
              <a:t>Britain</a:t>
            </a:r>
          </a:p>
          <a:p>
            <a:pPr lvl="4"/>
            <a:r>
              <a:rPr lang="en-US" sz="2200" dirty="0"/>
              <a:t>Britain went right through it</a:t>
            </a:r>
          </a:p>
          <a:p>
            <a:pPr lvl="4"/>
            <a:r>
              <a:rPr lang="en-US" sz="2200" u="sng" dirty="0">
                <a:solidFill>
                  <a:srgbClr val="F9D59B"/>
                </a:solidFill>
              </a:rPr>
              <a:t>Treaty of Nanjing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en-US" sz="2200" dirty="0"/>
              <a:t>China open </a:t>
            </a:r>
            <a:r>
              <a:rPr lang="en-US" sz="2200" u="sng" dirty="0">
                <a:solidFill>
                  <a:schemeClr val="tx2">
                    <a:lumMod val="90000"/>
                  </a:schemeClr>
                </a:solidFill>
              </a:rPr>
              <a:t>5</a:t>
            </a:r>
            <a:r>
              <a:rPr lang="en-US" sz="2200" dirty="0"/>
              <a:t> ports, gave Britain the island of </a:t>
            </a:r>
            <a:r>
              <a:rPr lang="en-US" sz="2200" u="sng" dirty="0">
                <a:solidFill>
                  <a:srgbClr val="F9D59B"/>
                </a:solidFill>
              </a:rPr>
              <a:t>Hong Kong</a:t>
            </a:r>
            <a:r>
              <a:rPr lang="en-US" sz="2200" dirty="0"/>
              <a:t>, and allowed Europeans </a:t>
            </a:r>
            <a:r>
              <a:rPr lang="en-US" sz="2200" b="1" u="sng" dirty="0">
                <a:solidFill>
                  <a:srgbClr val="F9D59B"/>
                </a:solidFill>
              </a:rPr>
              <a:t>extraterritoriality</a:t>
            </a:r>
            <a:r>
              <a:rPr lang="en-US" sz="2200" dirty="0">
                <a:solidFill>
                  <a:srgbClr val="F9D59B"/>
                </a:solidFill>
              </a:rPr>
              <a:t> </a:t>
            </a:r>
            <a:r>
              <a:rPr lang="en-US" sz="2200" dirty="0"/>
              <a:t>(live by their own laws)</a:t>
            </a:r>
          </a:p>
          <a:p>
            <a:endParaRPr lang="en-US" dirty="0"/>
          </a:p>
        </p:txBody>
      </p:sp>
      <p:pic>
        <p:nvPicPr>
          <p:cNvPr id="4" name="Picture 2" descr="http://rds.yahoo.com/_ylt=A0PDoS82EopNTgIAz6SjzbkF/SIG=14lpl7la2/EXP=1300923062/**http%3a/www.atech.org/library/wiki/images/thumb/a/a1/French_Imperialism_in_Indochina.jpg/180px-French_Imperialism_in_Indo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4417" y="248023"/>
            <a:ext cx="1943100" cy="3314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1" y="3799415"/>
            <a:ext cx="1989364" cy="269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33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842060"/>
          </a:xfrm>
        </p:spPr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" y="863725"/>
            <a:ext cx="9061450" cy="1938519"/>
          </a:xfrm>
        </p:spPr>
        <p:txBody>
          <a:bodyPr/>
          <a:lstStyle/>
          <a:p>
            <a:r>
              <a:rPr lang="en-US" sz="2800" dirty="0">
                <a:ea typeface="Times New Roman" pitchFamily="18" charset="0"/>
                <a:cs typeface="Arial" charset="0"/>
              </a:rPr>
              <a:t>1886-1985- France, Russia, and Great Britain </a:t>
            </a:r>
            <a:r>
              <a:rPr lang="en-US" sz="28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seized</a:t>
            </a:r>
            <a:r>
              <a:rPr lang="en-US" sz="28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 dirty="0">
                <a:ea typeface="Times New Roman" pitchFamily="18" charset="0"/>
                <a:cs typeface="Arial" charset="0"/>
              </a:rPr>
              <a:t>land throughout </a:t>
            </a:r>
            <a:r>
              <a:rPr lang="en-US" sz="28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East Asia</a:t>
            </a:r>
            <a:r>
              <a:rPr lang="en-US" sz="2800" dirty="0">
                <a:ea typeface="Times New Roman" pitchFamily="18" charset="0"/>
                <a:cs typeface="Arial" charset="0"/>
              </a:rPr>
              <a:t>.</a:t>
            </a:r>
          </a:p>
          <a:p>
            <a:pPr lvl="1"/>
            <a:r>
              <a:rPr lang="en-US" sz="2800" b="1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Spheres of Influence</a:t>
            </a:r>
            <a:r>
              <a:rPr lang="en-US" sz="2800" dirty="0">
                <a:ea typeface="Times New Roman" pitchFamily="18" charset="0"/>
                <a:cs typeface="Arial" charset="0"/>
              </a:rPr>
              <a:t>= areas where imperial powers had exclusive trading rights</a:t>
            </a:r>
          </a:p>
          <a:p>
            <a:endParaRPr lang="en-US" dirty="0"/>
          </a:p>
        </p:txBody>
      </p:sp>
      <p:pic>
        <p:nvPicPr>
          <p:cNvPr id="4" name="Picture 2" descr="http://regentsprep.org/regents/global/themes/imperialism/images/spher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0832" y="2802244"/>
            <a:ext cx="4259053" cy="3766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3249083"/>
            <a:ext cx="42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693" y="2885826"/>
            <a:ext cx="4152926" cy="3746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a typeface="Times New Roman" pitchFamily="18" charset="0"/>
                <a:cs typeface="Arial" charset="0"/>
              </a:rPr>
              <a:t>1899- U.S. secretary of state, </a:t>
            </a:r>
            <a:r>
              <a:rPr lang="en-US" sz="28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John Hay</a:t>
            </a:r>
            <a:r>
              <a:rPr lang="en-US" sz="2800" dirty="0">
                <a:ea typeface="Times New Roman" pitchFamily="18" charset="0"/>
                <a:cs typeface="Arial" charset="0"/>
              </a:rPr>
              <a:t>, wrote notes to Britain, Russia, Germany, France, Italy, and Japan asking each country to </a:t>
            </a:r>
            <a:r>
              <a:rPr lang="en-US" sz="2800" dirty="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respect </a:t>
            </a:r>
            <a:r>
              <a:rPr lang="en-US" sz="2800" dirty="0">
                <a:ea typeface="Times New Roman" pitchFamily="18" charset="0"/>
                <a:cs typeface="Arial" charset="0"/>
              </a:rPr>
              <a:t>equal </a:t>
            </a:r>
            <a:r>
              <a:rPr lang="en-US" sz="2800" dirty="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trading</a:t>
            </a:r>
            <a:r>
              <a:rPr lang="en-US" sz="28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800" dirty="0">
                <a:ea typeface="Times New Roman" pitchFamily="18" charset="0"/>
                <a:cs typeface="Arial" charset="0"/>
              </a:rPr>
              <a:t>rights in China</a:t>
            </a:r>
          </a:p>
          <a:p>
            <a:pPr lvl="1"/>
            <a:r>
              <a:rPr lang="en-US" sz="2800" dirty="0">
                <a:ea typeface="Times New Roman" pitchFamily="18" charset="0"/>
                <a:cs typeface="Arial" charset="0"/>
              </a:rPr>
              <a:t>Led to the </a:t>
            </a:r>
            <a:r>
              <a:rPr lang="en-US" sz="2800" b="1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Open Door </a:t>
            </a:r>
            <a:r>
              <a:rPr lang="en-US" sz="2800" b="1" u="sng" dirty="0" smtClean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Policy</a:t>
            </a:r>
            <a:endParaRPr lang="en-US" sz="2800" b="1" u="sng" dirty="0">
              <a:solidFill>
                <a:srgbClr val="F9D59B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4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84393"/>
          </a:xfrm>
        </p:spPr>
        <p:txBody>
          <a:bodyPr>
            <a:normAutofit/>
          </a:bodyPr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5416"/>
            <a:ext cx="6170083" cy="5852584"/>
          </a:xfrm>
        </p:spPr>
        <p:txBody>
          <a:bodyPr>
            <a:normAutofit/>
          </a:bodyPr>
          <a:lstStyle/>
          <a:p>
            <a:r>
              <a:rPr lang="en-US" sz="2400" dirty="0"/>
              <a:t>Japan was </a:t>
            </a:r>
            <a:r>
              <a:rPr lang="en-US" sz="2400" u="sng" dirty="0">
                <a:solidFill>
                  <a:srgbClr val="F9D59B"/>
                </a:solidFill>
              </a:rPr>
              <a:t>isolationist</a:t>
            </a:r>
          </a:p>
          <a:p>
            <a:pPr lvl="1"/>
            <a:r>
              <a:rPr lang="en-US" sz="2400" dirty="0"/>
              <a:t>US wanted them to </a:t>
            </a:r>
            <a:r>
              <a:rPr lang="en-US" sz="2400" u="sng" dirty="0">
                <a:solidFill>
                  <a:srgbClr val="F9D59B"/>
                </a:solidFill>
              </a:rPr>
              <a:t>open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ports</a:t>
            </a:r>
          </a:p>
          <a:p>
            <a:pPr lvl="2"/>
            <a:r>
              <a:rPr lang="en-US" sz="2400" dirty="0"/>
              <a:t>Signed a </a:t>
            </a:r>
            <a:r>
              <a:rPr lang="en-US" sz="2400" u="sng" dirty="0">
                <a:solidFill>
                  <a:srgbClr val="F9D59B"/>
                </a:solidFill>
              </a:rPr>
              <a:t>treaty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that opened some</a:t>
            </a:r>
          </a:p>
          <a:p>
            <a:pPr lvl="2"/>
            <a:r>
              <a:rPr lang="en-US" sz="2400" dirty="0"/>
              <a:t>Other Western </a:t>
            </a:r>
            <a:r>
              <a:rPr lang="en-US" sz="2400" u="sng" dirty="0">
                <a:solidFill>
                  <a:srgbClr val="F9D59B"/>
                </a:solidFill>
              </a:rPr>
              <a:t>nations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did the same</a:t>
            </a:r>
          </a:p>
          <a:p>
            <a:r>
              <a:rPr lang="en-US" sz="2400" dirty="0"/>
              <a:t>Gov’t changes</a:t>
            </a:r>
          </a:p>
          <a:p>
            <a:pPr lvl="1"/>
            <a:r>
              <a:rPr lang="en-US" sz="2400" dirty="0"/>
              <a:t>Studied </a:t>
            </a:r>
            <a:r>
              <a:rPr lang="en-US" sz="2400" u="sng" dirty="0">
                <a:solidFill>
                  <a:srgbClr val="F9D59B"/>
                </a:solidFill>
              </a:rPr>
              <a:t>Western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gov’ts to reform their own</a:t>
            </a:r>
          </a:p>
          <a:p>
            <a:pPr lvl="2"/>
            <a:r>
              <a:rPr lang="en-US" sz="2400" dirty="0"/>
              <a:t>Became a </a:t>
            </a:r>
            <a:r>
              <a:rPr lang="en-US" sz="2400" u="sng" dirty="0">
                <a:solidFill>
                  <a:srgbClr val="F9D59B"/>
                </a:solidFill>
              </a:rPr>
              <a:t>republic</a:t>
            </a:r>
            <a:r>
              <a:rPr lang="en-US" sz="2400" dirty="0"/>
              <a:t>, but it was </a:t>
            </a:r>
            <a:r>
              <a:rPr lang="en-US" sz="2400" u="sng" dirty="0">
                <a:solidFill>
                  <a:srgbClr val="F9D59B"/>
                </a:solidFill>
              </a:rPr>
              <a:t>authoritarian</a:t>
            </a:r>
            <a:r>
              <a:rPr lang="en-US" sz="2400" dirty="0"/>
              <a:t>, like </a:t>
            </a:r>
            <a:r>
              <a:rPr lang="en-US" sz="2400" dirty="0">
                <a:solidFill>
                  <a:srgbClr val="FFFFFF"/>
                </a:solidFill>
              </a:rPr>
              <a:t>Imperial Germany</a:t>
            </a:r>
          </a:p>
          <a:p>
            <a:pPr lvl="3"/>
            <a:r>
              <a:rPr lang="en-US" sz="2400" dirty="0"/>
              <a:t>New imperial </a:t>
            </a:r>
            <a:r>
              <a:rPr lang="en-US" sz="2400" u="sng" dirty="0">
                <a:solidFill>
                  <a:srgbClr val="F9D59B"/>
                </a:solidFill>
              </a:rPr>
              <a:t>army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created </a:t>
            </a:r>
          </a:p>
          <a:p>
            <a:pPr lvl="3"/>
            <a:r>
              <a:rPr lang="en-US" sz="2400" dirty="0"/>
              <a:t>New </a:t>
            </a:r>
            <a:r>
              <a:rPr lang="en-US" sz="2400" dirty="0">
                <a:solidFill>
                  <a:srgbClr val="FFFFFF"/>
                </a:solidFill>
              </a:rPr>
              <a:t>education </a:t>
            </a:r>
            <a:r>
              <a:rPr lang="en-US" sz="2400" dirty="0"/>
              <a:t>system (based on American system)</a:t>
            </a:r>
          </a:p>
          <a:p>
            <a:pPr lvl="3"/>
            <a:r>
              <a:rPr lang="en-US" sz="2400" dirty="0"/>
              <a:t>More </a:t>
            </a:r>
            <a:r>
              <a:rPr lang="en-US" sz="2400" u="sng" dirty="0">
                <a:solidFill>
                  <a:srgbClr val="F9D59B"/>
                </a:solidFill>
              </a:rPr>
              <a:t>rights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for the </a:t>
            </a:r>
            <a:r>
              <a:rPr lang="en-US" sz="2400" dirty="0" smtClean="0"/>
              <a:t>people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1005416"/>
            <a:ext cx="3120275" cy="36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3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842060"/>
          </a:xfrm>
        </p:spPr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9474"/>
            <a:ext cx="6826250" cy="5708525"/>
          </a:xfrm>
        </p:spPr>
        <p:txBody>
          <a:bodyPr/>
          <a:lstStyle/>
          <a:p>
            <a:r>
              <a:rPr lang="en-US" dirty="0"/>
              <a:t>Japan needed </a:t>
            </a:r>
            <a:r>
              <a:rPr lang="en-US" u="sng" dirty="0">
                <a:solidFill>
                  <a:srgbClr val="F9D59B"/>
                </a:solidFill>
              </a:rPr>
              <a:t>raw</a:t>
            </a:r>
            <a:r>
              <a:rPr lang="en-US" dirty="0">
                <a:solidFill>
                  <a:srgbClr val="F9D59B"/>
                </a:solidFill>
              </a:rPr>
              <a:t> </a:t>
            </a:r>
            <a:r>
              <a:rPr lang="en-US" dirty="0"/>
              <a:t>materials and wanted to </a:t>
            </a:r>
            <a:r>
              <a:rPr lang="en-US" u="sng" dirty="0">
                <a:solidFill>
                  <a:srgbClr val="F9D59B"/>
                </a:solidFill>
              </a:rPr>
              <a:t>expand</a:t>
            </a:r>
          </a:p>
          <a:p>
            <a:pPr lvl="1"/>
            <a:r>
              <a:rPr lang="en-US" sz="2200" dirty="0">
                <a:ea typeface="Times New Roman" pitchFamily="18" charset="0"/>
                <a:cs typeface="Arial" charset="0"/>
              </a:rPr>
              <a:t>Gained control of the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Ryukyu Islands</a:t>
            </a:r>
            <a:r>
              <a:rPr lang="en-US" sz="2200" dirty="0">
                <a:solidFill>
                  <a:schemeClr val="tx2">
                    <a:lumMod val="90000"/>
                  </a:schemeClr>
                </a:solidFill>
                <a:ea typeface="Times New Roman" pitchFamily="18" charset="0"/>
                <a:cs typeface="Arial" charset="0"/>
              </a:rPr>
              <a:t>- </a:t>
            </a:r>
            <a:r>
              <a:rPr lang="en-US" sz="2200" dirty="0">
                <a:ea typeface="Times New Roman" pitchFamily="18" charset="0"/>
                <a:cs typeface="Arial" charset="0"/>
              </a:rPr>
              <a:t>belonged to the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Chinese</a:t>
            </a:r>
            <a:r>
              <a:rPr lang="en-US" sz="22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200" dirty="0">
                <a:ea typeface="Times New Roman" pitchFamily="18" charset="0"/>
                <a:cs typeface="Arial" charset="0"/>
              </a:rPr>
              <a:t>Empire</a:t>
            </a:r>
          </a:p>
          <a:p>
            <a:pPr lvl="1"/>
            <a:r>
              <a:rPr lang="en-US" sz="2200" dirty="0">
                <a:ea typeface="Times New Roman" pitchFamily="18" charset="0"/>
                <a:cs typeface="Arial" charset="0"/>
              </a:rPr>
              <a:t>Forced the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Koreans</a:t>
            </a:r>
            <a:r>
              <a:rPr lang="en-US" sz="22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200" dirty="0">
                <a:ea typeface="Times New Roman" pitchFamily="18" charset="0"/>
                <a:cs typeface="Arial" charset="0"/>
              </a:rPr>
              <a:t>to open their ports to Japanese trade</a:t>
            </a:r>
          </a:p>
          <a:p>
            <a:pPr lvl="1"/>
            <a:r>
              <a:rPr lang="en-US" sz="2200" dirty="0">
                <a:ea typeface="Times New Roman" pitchFamily="18" charset="0"/>
                <a:cs typeface="Arial" charset="0"/>
              </a:rPr>
              <a:t>Japan led a successful surprise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attack</a:t>
            </a:r>
            <a:r>
              <a:rPr lang="en-US" sz="22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200" dirty="0">
                <a:ea typeface="Times New Roman" pitchFamily="18" charset="0"/>
                <a:cs typeface="Arial" charset="0"/>
              </a:rPr>
              <a:t>on </a:t>
            </a:r>
          </a:p>
          <a:p>
            <a:pPr lvl="1">
              <a:buNone/>
            </a:pPr>
            <a:r>
              <a:rPr lang="en-US" sz="2200" dirty="0">
                <a:ea typeface="Times New Roman" pitchFamily="18" charset="0"/>
                <a:cs typeface="Arial" charset="0"/>
              </a:rPr>
              <a:t>	the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Russian</a:t>
            </a:r>
            <a:r>
              <a:rPr lang="en-US" sz="22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200" dirty="0">
                <a:ea typeface="Times New Roman" pitchFamily="18" charset="0"/>
                <a:cs typeface="Arial" charset="0"/>
              </a:rPr>
              <a:t>naval base 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charset="0"/>
              </a:rPr>
              <a:t>at Port Arthur</a:t>
            </a:r>
          </a:p>
          <a:p>
            <a:pPr lvl="2"/>
            <a:r>
              <a:rPr lang="en-US" sz="22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charset="0"/>
              </a:rPr>
              <a:t>Japanese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navy</a:t>
            </a:r>
            <a:r>
              <a:rPr lang="en-US" sz="22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charset="0"/>
              </a:rPr>
              <a:t>defeated the </a:t>
            </a:r>
            <a:r>
              <a:rPr lang="en-US" sz="2200" dirty="0">
                <a:ea typeface="Times New Roman" pitchFamily="18" charset="0"/>
                <a:cs typeface="Arial" charset="0"/>
              </a:rPr>
              <a:t>Russian fleet</a:t>
            </a:r>
          </a:p>
          <a:p>
            <a:pPr lvl="1"/>
            <a:r>
              <a:rPr lang="en-US" sz="2200" dirty="0">
                <a:ea typeface="Times New Roman" pitchFamily="18" charset="0"/>
                <a:cs typeface="Arial" charset="0"/>
              </a:rPr>
              <a:t>Some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Americans</a:t>
            </a:r>
            <a:r>
              <a:rPr lang="en-US" sz="2200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200" dirty="0">
                <a:ea typeface="Times New Roman" pitchFamily="18" charset="0"/>
                <a:cs typeface="Arial" charset="0"/>
              </a:rPr>
              <a:t>began to fear the rise of Japanese power</a:t>
            </a:r>
          </a:p>
          <a:p>
            <a:pPr lvl="2"/>
            <a:r>
              <a:rPr lang="en-US" sz="2200" dirty="0">
                <a:ea typeface="Times New Roman" pitchFamily="18" charset="0"/>
                <a:cs typeface="Arial" charset="0"/>
              </a:rPr>
              <a:t>1907- President </a:t>
            </a:r>
            <a:r>
              <a:rPr lang="en-US" sz="2200" u="sng" dirty="0">
                <a:solidFill>
                  <a:srgbClr val="F9D59B"/>
                </a:solidFill>
                <a:ea typeface="Times New Roman" pitchFamily="18" charset="0"/>
                <a:cs typeface="Arial" charset="0"/>
              </a:rPr>
              <a:t>Theodore Roosevelt </a:t>
            </a:r>
            <a:r>
              <a:rPr lang="en-US" sz="2200" dirty="0">
                <a:ea typeface="Times New Roman" pitchFamily="18" charset="0"/>
                <a:cs typeface="Arial" charset="0"/>
              </a:rPr>
              <a:t>stopped Japanese immigration into the US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10" descr="74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3257" y="4724400"/>
            <a:ext cx="2250743" cy="1436688"/>
          </a:xfrm>
          <a:prstGeom prst="rect">
            <a:avLst/>
          </a:prstGeom>
          <a:noFill/>
        </p:spPr>
      </p:pic>
      <p:pic>
        <p:nvPicPr>
          <p:cNvPr id="5" name="Picture 11" descr="739_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0824"/>
            <a:ext cx="3124200" cy="2344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41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4666"/>
            <a:ext cx="7770813" cy="6938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18" y="810309"/>
            <a:ext cx="6074833" cy="604769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Europeans used </a:t>
            </a:r>
            <a:r>
              <a:rPr lang="en-US" sz="2400" u="sng" dirty="0">
                <a:solidFill>
                  <a:srgbClr val="F9D59B"/>
                </a:solidFill>
              </a:rPr>
              <a:t>deception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to gain land and nat. resources from Africans</a:t>
            </a:r>
          </a:p>
          <a:p>
            <a:pPr lvl="1"/>
            <a:r>
              <a:rPr lang="en-US" sz="2400" dirty="0"/>
              <a:t>GB, </a:t>
            </a:r>
            <a:r>
              <a:rPr lang="en-US" sz="2400" u="sng" dirty="0">
                <a:solidFill>
                  <a:srgbClr val="F9D59B"/>
                </a:solidFill>
              </a:rPr>
              <a:t>France</a:t>
            </a:r>
            <a:r>
              <a:rPr lang="en-US" sz="2400" dirty="0"/>
              <a:t>, Germany, </a:t>
            </a:r>
            <a:r>
              <a:rPr lang="en-US" sz="2400" u="sng" dirty="0">
                <a:solidFill>
                  <a:srgbClr val="F9D59B"/>
                </a:solidFill>
              </a:rPr>
              <a:t>Belgium</a:t>
            </a:r>
            <a:r>
              <a:rPr lang="en-US" sz="2400" dirty="0"/>
              <a:t>, Italy, Spain, and Portugal competed</a:t>
            </a:r>
            <a:r>
              <a:rPr lang="en-US" sz="2400" dirty="0">
                <a:solidFill>
                  <a:srgbClr val="F6C16A"/>
                </a:solidFill>
              </a:rPr>
              <a:t> </a:t>
            </a:r>
            <a:r>
              <a:rPr lang="en-US" sz="2400" dirty="0"/>
              <a:t>to gain the most land </a:t>
            </a:r>
          </a:p>
          <a:p>
            <a:r>
              <a:rPr lang="en-US" sz="2400" dirty="0"/>
              <a:t>West Africa- </a:t>
            </a:r>
            <a:r>
              <a:rPr lang="en-US" sz="2400" u="sng" dirty="0">
                <a:solidFill>
                  <a:srgbClr val="F9D59B"/>
                </a:solidFill>
              </a:rPr>
              <a:t>slave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trade </a:t>
            </a:r>
            <a:r>
              <a:rPr lang="en-US" sz="2400" dirty="0">
                <a:solidFill>
                  <a:srgbClr val="FFFFFF"/>
                </a:solidFill>
              </a:rPr>
              <a:t>declined</a:t>
            </a:r>
            <a:r>
              <a:rPr lang="en-US" sz="2400" dirty="0">
                <a:solidFill>
                  <a:srgbClr val="F6C16A"/>
                </a:solidFill>
              </a:rPr>
              <a:t> </a:t>
            </a:r>
            <a:r>
              <a:rPr lang="en-US" sz="2400" dirty="0"/>
              <a:t>in late 19</a:t>
            </a:r>
            <a:r>
              <a:rPr lang="en-US" sz="2400" baseline="30000" dirty="0"/>
              <a:t>th</a:t>
            </a:r>
            <a:r>
              <a:rPr lang="en-US" sz="2400" dirty="0"/>
              <a:t> C</a:t>
            </a:r>
          </a:p>
          <a:p>
            <a:pPr lvl="1"/>
            <a:r>
              <a:rPr lang="en-US" sz="2400" dirty="0"/>
              <a:t>Abolished in most civilized nations</a:t>
            </a:r>
          </a:p>
          <a:p>
            <a:pPr lvl="1"/>
            <a:r>
              <a:rPr lang="en-US" sz="2400" dirty="0" smtClean="0"/>
              <a:t>Many </a:t>
            </a:r>
            <a:r>
              <a:rPr lang="en-US" sz="2400" u="sng" dirty="0" smtClean="0">
                <a:solidFill>
                  <a:srgbClr val="F9D59B"/>
                </a:solidFill>
              </a:rPr>
              <a:t>natural</a:t>
            </a:r>
            <a:r>
              <a:rPr lang="en-US" sz="2400" dirty="0" smtClean="0">
                <a:solidFill>
                  <a:srgbClr val="F9D59B"/>
                </a:solidFill>
              </a:rPr>
              <a:t> </a:t>
            </a:r>
            <a:r>
              <a:rPr lang="en-US" sz="2400" dirty="0" smtClean="0"/>
              <a:t>resources (gold, ivory, etc.) &amp; easy </a:t>
            </a:r>
            <a:r>
              <a:rPr lang="en-US" sz="2400" dirty="0" smtClean="0">
                <a:solidFill>
                  <a:srgbClr val="FFFFFF"/>
                </a:solidFill>
              </a:rPr>
              <a:t>ports</a:t>
            </a:r>
            <a:r>
              <a:rPr lang="en-US" sz="2400" dirty="0" smtClean="0"/>
              <a:t>, so it was most desired area</a:t>
            </a:r>
          </a:p>
          <a:p>
            <a:r>
              <a:rPr lang="en-US" sz="2400" dirty="0" smtClean="0"/>
              <a:t>Central Africa-</a:t>
            </a:r>
            <a:r>
              <a:rPr lang="en-US" sz="2400" dirty="0"/>
              <a:t>European explorers made the </a:t>
            </a:r>
            <a:r>
              <a:rPr lang="en-US" sz="2400" dirty="0">
                <a:solidFill>
                  <a:srgbClr val="FFFFFF"/>
                </a:solidFill>
              </a:rPr>
              <a:t>jungles</a:t>
            </a:r>
            <a:r>
              <a:rPr lang="en-US" sz="2400" dirty="0">
                <a:solidFill>
                  <a:srgbClr val="F6C16A"/>
                </a:solidFill>
              </a:rPr>
              <a:t> </a:t>
            </a:r>
            <a:r>
              <a:rPr lang="en-US" sz="2400" dirty="0"/>
              <a:t>of C. Africa interesting</a:t>
            </a:r>
          </a:p>
          <a:p>
            <a:pPr lvl="1"/>
            <a:r>
              <a:rPr lang="en-US" sz="2400" u="sng" dirty="0" smtClean="0">
                <a:solidFill>
                  <a:srgbClr val="F9D59B"/>
                </a:solidFill>
              </a:rPr>
              <a:t>King Leopold II</a:t>
            </a:r>
            <a:r>
              <a:rPr lang="en-US" sz="2400" dirty="0" smtClean="0">
                <a:solidFill>
                  <a:srgbClr val="F9D59B"/>
                </a:solidFill>
              </a:rPr>
              <a:t> </a:t>
            </a:r>
            <a:r>
              <a:rPr lang="en-US" sz="2400" dirty="0" smtClean="0"/>
              <a:t>of Belgium colonized the area</a:t>
            </a:r>
          </a:p>
          <a:p>
            <a:pPr lvl="1"/>
            <a:r>
              <a:rPr lang="en-US" sz="2400" dirty="0"/>
              <a:t>This worried some countries</a:t>
            </a:r>
          </a:p>
          <a:p>
            <a:pPr lvl="2"/>
            <a:r>
              <a:rPr lang="en-US" sz="2400" dirty="0"/>
              <a:t>France </a:t>
            </a:r>
            <a:r>
              <a:rPr lang="en-US" sz="2400" u="sng" dirty="0">
                <a:solidFill>
                  <a:srgbClr val="F9D59B"/>
                </a:solidFill>
              </a:rPr>
              <a:t>rushed</a:t>
            </a:r>
            <a:r>
              <a:rPr lang="en-US" sz="2400" dirty="0">
                <a:solidFill>
                  <a:srgbClr val="F9D59B"/>
                </a:solidFill>
              </a:rPr>
              <a:t> </a:t>
            </a:r>
            <a:r>
              <a:rPr lang="en-US" sz="2400" dirty="0"/>
              <a:t>to gain land in C. </a:t>
            </a:r>
            <a:r>
              <a:rPr lang="en-US" sz="2400" dirty="0" smtClean="0"/>
              <a:t>Africa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1" y="1566333"/>
            <a:ext cx="2868082" cy="21589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932" y="3958166"/>
            <a:ext cx="1823918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20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6065</TotalTime>
  <Words>868</Words>
  <Application>Microsoft Macintosh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Story</vt:lpstr>
      <vt:lpstr>PowerPoint Presentation</vt:lpstr>
      <vt:lpstr>Imperialism Around the World</vt:lpstr>
      <vt:lpstr>Big Ideas</vt:lpstr>
      <vt:lpstr>Motives for Imperialism</vt:lpstr>
      <vt:lpstr>Asia</vt:lpstr>
      <vt:lpstr>Asia</vt:lpstr>
      <vt:lpstr>Asia</vt:lpstr>
      <vt:lpstr>Asia</vt:lpstr>
      <vt:lpstr>Africa</vt:lpstr>
      <vt:lpstr>Africa</vt:lpstr>
      <vt:lpstr>Africa</vt:lpstr>
      <vt:lpstr>Africa</vt:lpstr>
      <vt:lpstr>Latin America</vt:lpstr>
      <vt:lpstr>Latin America</vt:lpstr>
      <vt:lpstr>Effects of Imperialism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Fitzgerald</dc:creator>
  <cp:lastModifiedBy>Amy Fitzgerald</cp:lastModifiedBy>
  <cp:revision>12</cp:revision>
  <dcterms:created xsi:type="dcterms:W3CDTF">2017-01-20T13:57:30Z</dcterms:created>
  <dcterms:modified xsi:type="dcterms:W3CDTF">2017-02-01T13:45:27Z</dcterms:modified>
</cp:coreProperties>
</file>