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F5A48-0042-5F46-A672-DB2A13372A26}" type="datetimeFigureOut">
              <a:rPr lang="en-US" smtClean="0"/>
              <a:t>8/28/13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47042-AB47-0947-B620-0EBD03F52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5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61F66B-8B37-D747-AA00-FA10254FCB02}" type="slidenum">
              <a:rPr lang="en-US" b="0"/>
              <a:pPr eaLnBrk="1" hangingPunct="1"/>
              <a:t>1</a:t>
            </a:fld>
            <a:endParaRPr lang="en-US" b="0"/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FE7D661-1836-44F7-8FAF-35E8F866ECD3}" type="datetime1">
              <a:rPr lang="en-US" smtClean="0"/>
              <a:pPr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58CB827-F132-4DF6-9FB9-4035A4C798EF}" type="datetime1">
              <a:rPr lang="en-US" smtClean="0"/>
              <a:pPr/>
              <a:t>8/28/13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F7DAF58-38D9-1B48-ABF1-9A051CADA0FB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C1456A1-E9CC-FA43-B802-B19502CE76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7" descr="p298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35" y="0"/>
            <a:ext cx="6117695" cy="432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5" name="Picture 8" descr="p298-loc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38" y="149226"/>
            <a:ext cx="1253559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323459"/>
            <a:ext cx="838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Locate Runnymede.  What kingdom is it located in?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What modern-day countries are within the Holy Roman Empire?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3333" y="4783667"/>
            <a:ext cx="348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The Kingdom of England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3333" y="5792063"/>
            <a:ext cx="745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8DE28"/>
                </a:solidFill>
              </a:rPr>
              <a:t>Germany, Italy, Switzerland, France, Netherlands</a:t>
            </a:r>
            <a:r>
              <a:rPr lang="en-US" sz="2400" dirty="0" smtClean="0">
                <a:solidFill>
                  <a:srgbClr val="F8DE28"/>
                </a:solidFill>
              </a:rPr>
              <a:t>, Austria </a:t>
            </a:r>
            <a:r>
              <a:rPr lang="en-US" sz="2400" dirty="0" smtClean="0">
                <a:solidFill>
                  <a:srgbClr val="F8DE28"/>
                </a:solidFill>
              </a:rPr>
              <a:t>Luxembourg, Liechtenstein, Poland, Czech Rep.</a:t>
            </a:r>
            <a:endParaRPr lang="en-US" sz="2400" dirty="0">
              <a:solidFill>
                <a:srgbClr val="F8DE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Growth of European Kingdoms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in the High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78" y="1685239"/>
            <a:ext cx="6480705" cy="496109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174576"/>
                </a:solidFill>
              </a:rPr>
              <a:t>Increasing power of the monarchy</a:t>
            </a:r>
          </a:p>
          <a:p>
            <a:pPr lvl="1"/>
            <a:r>
              <a:rPr lang="en-US" sz="2800" dirty="0" smtClean="0">
                <a:solidFill>
                  <a:srgbClr val="174576"/>
                </a:solidFill>
              </a:rPr>
              <a:t>1066-</a:t>
            </a:r>
            <a:r>
              <a:rPr lang="en-US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William </a:t>
            </a:r>
            <a:r>
              <a:rPr lang="en-US" sz="28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Normandy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174576"/>
                </a:solidFill>
              </a:rPr>
              <a:t>defeated </a:t>
            </a:r>
            <a:r>
              <a:rPr lang="en-US" sz="2800" u="sng" dirty="0">
                <a:solidFill>
                  <a:srgbClr val="5396DE"/>
                </a:solidFill>
              </a:rPr>
              <a:t>King Harold</a:t>
            </a:r>
            <a:r>
              <a:rPr lang="en-US" sz="2800" dirty="0">
                <a:solidFill>
                  <a:srgbClr val="174576"/>
                </a:solidFill>
              </a:rPr>
              <a:t> of England at the Battle of </a:t>
            </a:r>
            <a:r>
              <a:rPr lang="en-US" sz="2800" u="sng" dirty="0" smtClean="0">
                <a:solidFill>
                  <a:srgbClr val="5396DE"/>
                </a:solidFill>
              </a:rPr>
              <a:t>Hastings</a:t>
            </a:r>
          </a:p>
          <a:p>
            <a:pPr lvl="2"/>
            <a:r>
              <a:rPr lang="en-US" sz="2400" dirty="0" smtClean="0">
                <a:solidFill>
                  <a:srgbClr val="174576"/>
                </a:solidFill>
              </a:rPr>
              <a:t>William was crowned </a:t>
            </a:r>
            <a:r>
              <a:rPr lang="en-US" sz="2400" u="sng" dirty="0" smtClean="0">
                <a:solidFill>
                  <a:srgbClr val="5396DE"/>
                </a:solidFill>
              </a:rPr>
              <a:t>king</a:t>
            </a:r>
          </a:p>
          <a:p>
            <a:pPr lvl="2"/>
            <a:r>
              <a:rPr lang="en-US" sz="2400" dirty="0" smtClean="0">
                <a:solidFill>
                  <a:srgbClr val="174576"/>
                </a:solidFill>
              </a:rPr>
              <a:t>Gave </a:t>
            </a:r>
            <a:r>
              <a:rPr lang="en-US" sz="2400" u="sng" dirty="0" smtClean="0">
                <a:solidFill>
                  <a:srgbClr val="5396DE"/>
                </a:solidFill>
              </a:rPr>
              <a:t>fiefs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>
                <a:solidFill>
                  <a:srgbClr val="174576"/>
                </a:solidFill>
              </a:rPr>
              <a:t>to Norman knights</a:t>
            </a:r>
          </a:p>
          <a:p>
            <a:pPr lvl="3"/>
            <a:r>
              <a:rPr lang="en-US" sz="2400" dirty="0" smtClean="0">
                <a:solidFill>
                  <a:srgbClr val="174576"/>
                </a:solidFill>
              </a:rPr>
              <a:t>The Normans and the English </a:t>
            </a:r>
            <a:r>
              <a:rPr lang="en-US" sz="2400" u="sng" dirty="0" smtClean="0">
                <a:solidFill>
                  <a:srgbClr val="5396DE"/>
                </a:solidFill>
              </a:rPr>
              <a:t>merged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>
                <a:solidFill>
                  <a:srgbClr val="174576"/>
                </a:solidFill>
              </a:rPr>
              <a:t>to create a new English culture</a:t>
            </a:r>
          </a:p>
          <a:p>
            <a:pPr lvl="2"/>
            <a:r>
              <a:rPr lang="en-US" sz="2400" dirty="0" smtClean="0">
                <a:solidFill>
                  <a:srgbClr val="174576"/>
                </a:solidFill>
              </a:rPr>
              <a:t>Created the 1</a:t>
            </a:r>
            <a:r>
              <a:rPr lang="en-US" sz="2400" baseline="30000" dirty="0" smtClean="0">
                <a:solidFill>
                  <a:srgbClr val="174576"/>
                </a:solidFill>
              </a:rPr>
              <a:t>st</a:t>
            </a:r>
            <a:r>
              <a:rPr lang="en-US" sz="2400" dirty="0" smtClean="0">
                <a:solidFill>
                  <a:srgbClr val="174576"/>
                </a:solidFill>
              </a:rPr>
              <a:t> census (</a:t>
            </a:r>
            <a:r>
              <a:rPr lang="en-US" sz="2400" u="sng" dirty="0" smtClean="0">
                <a:solidFill>
                  <a:srgbClr val="5396DE"/>
                </a:solidFill>
              </a:rPr>
              <a:t>Domesday Book</a:t>
            </a:r>
            <a:r>
              <a:rPr lang="en-US" sz="2400" dirty="0" smtClean="0">
                <a:solidFill>
                  <a:srgbClr val="174576"/>
                </a:solidFill>
              </a:rPr>
              <a:t>) and new system of taxation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43" y="1852082"/>
            <a:ext cx="1953590" cy="2472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743" y="4649470"/>
            <a:ext cx="1979082" cy="1662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5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England in the High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99"/>
            <a:ext cx="6148917" cy="481541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>
                <a:solidFill>
                  <a:srgbClr val="174576"/>
                </a:solidFill>
              </a:rPr>
              <a:t>Henry II (1154 to 1189)-enlarged the power of the English monarchy</a:t>
            </a:r>
          </a:p>
          <a:p>
            <a:pPr lvl="2"/>
            <a:r>
              <a:rPr lang="en-US" sz="2400" dirty="0">
                <a:solidFill>
                  <a:srgbClr val="174576"/>
                </a:solidFill>
              </a:rPr>
              <a:t>Expanded the royal </a:t>
            </a:r>
            <a:r>
              <a:rPr lang="en-US" sz="2400" u="sng" dirty="0">
                <a:solidFill>
                  <a:srgbClr val="5396DE"/>
                </a:solidFill>
              </a:rPr>
              <a:t>courts</a:t>
            </a:r>
            <a:r>
              <a:rPr lang="ja-JP" altLang="en-US" sz="2400" dirty="0">
                <a:solidFill>
                  <a:srgbClr val="5396DE"/>
                </a:solidFill>
              </a:rPr>
              <a:t>’</a:t>
            </a:r>
            <a:r>
              <a:rPr lang="en-US" sz="2400" dirty="0">
                <a:solidFill>
                  <a:srgbClr val="5396DE"/>
                </a:solidFill>
              </a:rPr>
              <a:t> </a:t>
            </a:r>
            <a:r>
              <a:rPr lang="en-US" sz="2400" dirty="0">
                <a:solidFill>
                  <a:srgbClr val="174576"/>
                </a:solidFill>
              </a:rPr>
              <a:t>powers</a:t>
            </a:r>
          </a:p>
          <a:p>
            <a:pPr lvl="2"/>
            <a:r>
              <a:rPr lang="en-US" sz="2400" dirty="0">
                <a:solidFill>
                  <a:srgbClr val="174576"/>
                </a:solidFill>
              </a:rPr>
              <a:t>This created </a:t>
            </a:r>
            <a:r>
              <a:rPr lang="en-US" sz="2400" b="1" u="sng" dirty="0">
                <a:solidFill>
                  <a:srgbClr val="5396DE"/>
                </a:solidFill>
              </a:rPr>
              <a:t>common law</a:t>
            </a:r>
            <a:r>
              <a:rPr lang="en-US" sz="2400" dirty="0">
                <a:solidFill>
                  <a:srgbClr val="174576"/>
                </a:solidFill>
              </a:rPr>
              <a:t>- law common to the whole kingdom</a:t>
            </a:r>
          </a:p>
          <a:p>
            <a:pPr lvl="3"/>
            <a:r>
              <a:rPr lang="en-US" sz="2400" dirty="0">
                <a:solidFill>
                  <a:srgbClr val="174576"/>
                </a:solidFill>
              </a:rPr>
              <a:t>Wanted the right to </a:t>
            </a:r>
            <a:r>
              <a:rPr lang="en-US" sz="2400" u="sng" dirty="0">
                <a:solidFill>
                  <a:srgbClr val="5396DE"/>
                </a:solidFill>
              </a:rPr>
              <a:t>punish</a:t>
            </a:r>
            <a:r>
              <a:rPr lang="en-US" sz="2400" dirty="0">
                <a:solidFill>
                  <a:srgbClr val="5396DE"/>
                </a:solidFill>
              </a:rPr>
              <a:t> </a:t>
            </a:r>
            <a:r>
              <a:rPr lang="en-US" sz="2400" dirty="0">
                <a:solidFill>
                  <a:srgbClr val="174576"/>
                </a:solidFill>
              </a:rPr>
              <a:t>clergy in royal courts</a:t>
            </a:r>
          </a:p>
          <a:p>
            <a:pPr lvl="4"/>
            <a:r>
              <a:rPr lang="en-US" sz="2400" b="1" u="sng" dirty="0">
                <a:solidFill>
                  <a:srgbClr val="5396DE"/>
                </a:solidFill>
              </a:rPr>
              <a:t>Thomas á Becket</a:t>
            </a:r>
            <a:r>
              <a:rPr lang="en-US" sz="2400" dirty="0">
                <a:solidFill>
                  <a:srgbClr val="174576"/>
                </a:solidFill>
              </a:rPr>
              <a:t> (Archbishop of </a:t>
            </a:r>
            <a:r>
              <a:rPr lang="en-US" sz="2400" u="sng" dirty="0">
                <a:solidFill>
                  <a:srgbClr val="5396DE"/>
                </a:solidFill>
              </a:rPr>
              <a:t>Canterbury</a:t>
            </a:r>
            <a:r>
              <a:rPr lang="en-US" sz="2400" dirty="0">
                <a:solidFill>
                  <a:srgbClr val="174576"/>
                </a:solidFill>
              </a:rPr>
              <a:t>) disagreed</a:t>
            </a:r>
          </a:p>
          <a:p>
            <a:pPr lvl="4"/>
            <a:r>
              <a:rPr lang="en-US" sz="2400" dirty="0">
                <a:solidFill>
                  <a:srgbClr val="174576"/>
                </a:solidFill>
              </a:rPr>
              <a:t>Henry had </a:t>
            </a:r>
            <a:r>
              <a:rPr lang="en-US" sz="2400" u="sng" dirty="0">
                <a:solidFill>
                  <a:srgbClr val="5396DE"/>
                </a:solidFill>
              </a:rPr>
              <a:t>4</a:t>
            </a:r>
            <a:r>
              <a:rPr lang="en-US" sz="2400" dirty="0">
                <a:solidFill>
                  <a:srgbClr val="5396DE"/>
                </a:solidFill>
              </a:rPr>
              <a:t> </a:t>
            </a:r>
            <a:r>
              <a:rPr lang="en-US" sz="2400" dirty="0">
                <a:solidFill>
                  <a:srgbClr val="174576"/>
                </a:solidFill>
              </a:rPr>
              <a:t>knights kill him</a:t>
            </a:r>
          </a:p>
          <a:p>
            <a:pPr lvl="4"/>
            <a:r>
              <a:rPr lang="en-US" sz="2400" dirty="0">
                <a:solidFill>
                  <a:srgbClr val="174576"/>
                </a:solidFill>
              </a:rPr>
              <a:t>There was public </a:t>
            </a:r>
            <a:r>
              <a:rPr lang="en-US" sz="2400" u="sng" dirty="0">
                <a:solidFill>
                  <a:srgbClr val="5396DE"/>
                </a:solidFill>
              </a:rPr>
              <a:t>outrage</a:t>
            </a:r>
            <a:r>
              <a:rPr lang="en-US" sz="2400" dirty="0">
                <a:solidFill>
                  <a:srgbClr val="5396DE"/>
                </a:solidFill>
              </a:rPr>
              <a:t> </a:t>
            </a:r>
            <a:r>
              <a:rPr lang="en-US" sz="2400" dirty="0">
                <a:solidFill>
                  <a:srgbClr val="174576"/>
                </a:solidFill>
              </a:rPr>
              <a:t>and Henry backed off the Church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03" y="1796146"/>
            <a:ext cx="1848710" cy="2405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498" y="4554527"/>
            <a:ext cx="2319867" cy="1774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87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England in the High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3" y="1682749"/>
            <a:ext cx="6551084" cy="49424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began to </a:t>
            </a:r>
            <a:r>
              <a:rPr lang="en-US" sz="2400" u="sng" dirty="0" smtClean="0">
                <a:solidFill>
                  <a:srgbClr val="5396DE"/>
                </a:solidFill>
              </a:rPr>
              <a:t>resent</a:t>
            </a:r>
            <a:r>
              <a:rPr lang="en-US" sz="2400" dirty="0" smtClean="0"/>
              <a:t> the monarch’s power</a:t>
            </a:r>
          </a:p>
          <a:p>
            <a:pPr lvl="1"/>
            <a:r>
              <a:rPr lang="en-US" sz="2400" b="1" u="sng" dirty="0" smtClean="0">
                <a:solidFill>
                  <a:srgbClr val="5396DE"/>
                </a:solidFill>
              </a:rPr>
              <a:t>1215</a:t>
            </a:r>
            <a:r>
              <a:rPr lang="en-US" sz="2400" b="1" dirty="0" smtClean="0"/>
              <a:t> at Runnymede- </a:t>
            </a:r>
            <a:r>
              <a:rPr lang="en-US" sz="2400" b="1" u="sng" dirty="0" smtClean="0">
                <a:solidFill>
                  <a:srgbClr val="5396DE"/>
                </a:solidFill>
              </a:rPr>
              <a:t>King John</a:t>
            </a:r>
            <a:r>
              <a:rPr lang="en-US" sz="2400" b="1" dirty="0" smtClean="0"/>
              <a:t> was forced to agree to the </a:t>
            </a:r>
            <a:r>
              <a:rPr lang="en-US" sz="3200" b="1" u="sng" dirty="0" smtClean="0">
                <a:solidFill>
                  <a:srgbClr val="800000"/>
                </a:solidFill>
              </a:rPr>
              <a:t>Magna Carta </a:t>
            </a:r>
            <a:r>
              <a:rPr lang="en-US" sz="2400" b="1" dirty="0" smtClean="0"/>
              <a:t>(Great Charter)</a:t>
            </a:r>
          </a:p>
          <a:p>
            <a:pPr lvl="2"/>
            <a:r>
              <a:rPr lang="en-US" sz="2000" dirty="0" smtClean="0"/>
              <a:t>Recognized </a:t>
            </a:r>
            <a:r>
              <a:rPr lang="en-US" sz="2000" dirty="0"/>
              <a:t>the </a:t>
            </a:r>
            <a:r>
              <a:rPr lang="en-US" sz="2000" u="sng" dirty="0" smtClean="0">
                <a:solidFill>
                  <a:srgbClr val="5396DE"/>
                </a:solidFill>
              </a:rPr>
              <a:t>feudal</a:t>
            </a:r>
            <a:r>
              <a:rPr lang="en-US" sz="2000" dirty="0" smtClean="0">
                <a:solidFill>
                  <a:srgbClr val="5396DE"/>
                </a:solidFill>
              </a:rPr>
              <a:t> </a:t>
            </a:r>
            <a:r>
              <a:rPr lang="en-US" sz="2000" dirty="0"/>
              <a:t>idea of mutual rights and obligations between </a:t>
            </a:r>
            <a:r>
              <a:rPr lang="en-US" sz="2000" u="sng" dirty="0">
                <a:solidFill>
                  <a:srgbClr val="5396DE"/>
                </a:solidFill>
              </a:rPr>
              <a:t>lord</a:t>
            </a:r>
            <a:r>
              <a:rPr lang="en-US" sz="2000" dirty="0">
                <a:solidFill>
                  <a:srgbClr val="5396DE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u="sng" dirty="0" smtClean="0">
                <a:solidFill>
                  <a:srgbClr val="5396DE"/>
                </a:solidFill>
              </a:rPr>
              <a:t>vassal</a:t>
            </a:r>
          </a:p>
          <a:p>
            <a:pPr lvl="2"/>
            <a:r>
              <a:rPr lang="en-US" sz="2000" dirty="0" smtClean="0"/>
              <a:t>It paved </a:t>
            </a:r>
            <a:r>
              <a:rPr lang="en-US" sz="2000" dirty="0"/>
              <a:t>the way for our </a:t>
            </a:r>
            <a:r>
              <a:rPr lang="en-US" sz="2000" u="sng" dirty="0">
                <a:solidFill>
                  <a:srgbClr val="5396DE"/>
                </a:solidFill>
              </a:rPr>
              <a:t>current</a:t>
            </a:r>
            <a:r>
              <a:rPr lang="en-US" sz="2000" dirty="0">
                <a:solidFill>
                  <a:srgbClr val="5396DE"/>
                </a:solidFill>
              </a:rPr>
              <a:t> </a:t>
            </a:r>
            <a:r>
              <a:rPr lang="en-US" sz="2000" dirty="0"/>
              <a:t>system of </a:t>
            </a:r>
            <a:r>
              <a:rPr lang="en-US" sz="2000" u="sng" dirty="0">
                <a:solidFill>
                  <a:srgbClr val="5396DE"/>
                </a:solidFill>
              </a:rPr>
              <a:t>government</a:t>
            </a:r>
          </a:p>
          <a:p>
            <a:pPr lvl="3"/>
            <a:r>
              <a:rPr lang="en-US" sz="2000" dirty="0"/>
              <a:t>It was the </a:t>
            </a:r>
            <a:r>
              <a:rPr lang="en-US" sz="2000" u="sng" dirty="0">
                <a:solidFill>
                  <a:srgbClr val="5396DE"/>
                </a:solidFill>
              </a:rPr>
              <a:t>original</a:t>
            </a:r>
            <a:r>
              <a:rPr lang="en-US" sz="2000" dirty="0">
                <a:solidFill>
                  <a:srgbClr val="5396DE"/>
                </a:solidFill>
              </a:rPr>
              <a:t> </a:t>
            </a:r>
            <a:r>
              <a:rPr lang="en-US" sz="2000" dirty="0"/>
              <a:t>model of modern </a:t>
            </a:r>
            <a:r>
              <a:rPr lang="en-US" sz="2000" u="sng" dirty="0">
                <a:solidFill>
                  <a:srgbClr val="5396DE"/>
                </a:solidFill>
              </a:rPr>
              <a:t>British</a:t>
            </a:r>
            <a:r>
              <a:rPr lang="en-US" sz="2000" dirty="0">
                <a:solidFill>
                  <a:srgbClr val="5396DE"/>
                </a:solidFill>
              </a:rPr>
              <a:t> </a:t>
            </a:r>
            <a:r>
              <a:rPr lang="en-US" sz="2000" dirty="0"/>
              <a:t>democratic </a:t>
            </a:r>
            <a:r>
              <a:rPr lang="en-US" sz="2000" dirty="0" smtClean="0"/>
              <a:t>constitution</a:t>
            </a:r>
          </a:p>
          <a:p>
            <a:pPr lvl="3"/>
            <a:r>
              <a:rPr lang="en-US" sz="2000" b="1" dirty="0" smtClean="0"/>
              <a:t>It did not create </a:t>
            </a:r>
            <a:r>
              <a:rPr lang="en-US" sz="2000" b="1" u="sng" dirty="0" smtClean="0">
                <a:solidFill>
                  <a:srgbClr val="5396DE"/>
                </a:solidFill>
              </a:rPr>
              <a:t>Parliament</a:t>
            </a:r>
            <a:r>
              <a:rPr lang="en-US" sz="2000" b="1" dirty="0" smtClean="0"/>
              <a:t>, but gave people the right to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811" y="3862918"/>
            <a:ext cx="1281964" cy="2381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334" y="1991068"/>
            <a:ext cx="1908810" cy="1533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5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England in the High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693333"/>
            <a:ext cx="6074833" cy="4773084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Parliament </a:t>
            </a:r>
            <a:r>
              <a:rPr lang="en-US" sz="2800" u="sng" dirty="0">
                <a:solidFill>
                  <a:srgbClr val="5396DE"/>
                </a:solidFill>
              </a:rPr>
              <a:t>emerged</a:t>
            </a:r>
            <a:r>
              <a:rPr lang="en-US" sz="2800" dirty="0">
                <a:solidFill>
                  <a:srgbClr val="5396DE"/>
                </a:solidFill>
              </a:rPr>
              <a:t> </a:t>
            </a:r>
            <a:r>
              <a:rPr lang="en-US" sz="2800" dirty="0"/>
              <a:t>during the reign of </a:t>
            </a:r>
            <a:r>
              <a:rPr lang="en-US" sz="2800" u="sng" dirty="0">
                <a:solidFill>
                  <a:srgbClr val="5396DE"/>
                </a:solidFill>
              </a:rPr>
              <a:t>Edward I</a:t>
            </a:r>
          </a:p>
          <a:p>
            <a:pPr lvl="2"/>
            <a:r>
              <a:rPr lang="en-US" sz="2400" dirty="0"/>
              <a:t>It granted </a:t>
            </a:r>
            <a:r>
              <a:rPr lang="en-US" sz="2400" u="sng" dirty="0">
                <a:solidFill>
                  <a:srgbClr val="5396DE"/>
                </a:solidFill>
              </a:rPr>
              <a:t>taxes</a:t>
            </a:r>
            <a:r>
              <a:rPr lang="en-US" sz="2400" dirty="0">
                <a:solidFill>
                  <a:srgbClr val="5396DE"/>
                </a:solidFill>
              </a:rPr>
              <a:t> </a:t>
            </a:r>
            <a:r>
              <a:rPr lang="en-US" sz="2400" dirty="0"/>
              <a:t>and passed </a:t>
            </a:r>
            <a:r>
              <a:rPr lang="en-US" sz="2400" u="sng" dirty="0">
                <a:solidFill>
                  <a:srgbClr val="5396DE"/>
                </a:solidFill>
              </a:rPr>
              <a:t>laws</a:t>
            </a:r>
          </a:p>
          <a:p>
            <a:pPr lvl="2"/>
            <a:r>
              <a:rPr lang="en-US" sz="2400" dirty="0">
                <a:solidFill>
                  <a:srgbClr val="174576"/>
                </a:solidFill>
              </a:rPr>
              <a:t>Composed of two </a:t>
            </a:r>
            <a:r>
              <a:rPr lang="en-US" sz="2400" u="sng" dirty="0">
                <a:solidFill>
                  <a:srgbClr val="5396DE"/>
                </a:solidFill>
              </a:rPr>
              <a:t>knights</a:t>
            </a:r>
            <a:r>
              <a:rPr lang="en-US" sz="2400" dirty="0">
                <a:solidFill>
                  <a:srgbClr val="5396DE"/>
                </a:solidFill>
              </a:rPr>
              <a:t> </a:t>
            </a:r>
            <a:r>
              <a:rPr lang="en-US" sz="2400" dirty="0">
                <a:solidFill>
                  <a:srgbClr val="174576"/>
                </a:solidFill>
              </a:rPr>
              <a:t>from each county, two </a:t>
            </a:r>
            <a:r>
              <a:rPr lang="en-US" sz="2400" u="sng" dirty="0">
                <a:solidFill>
                  <a:srgbClr val="5396DE"/>
                </a:solidFill>
              </a:rPr>
              <a:t>people</a:t>
            </a:r>
            <a:r>
              <a:rPr lang="en-US" sz="2400" dirty="0">
                <a:solidFill>
                  <a:srgbClr val="5396DE"/>
                </a:solidFill>
              </a:rPr>
              <a:t> </a:t>
            </a:r>
            <a:r>
              <a:rPr lang="en-US" sz="2400" dirty="0">
                <a:solidFill>
                  <a:srgbClr val="174576"/>
                </a:solidFill>
              </a:rPr>
              <a:t>from each town, and all of England</a:t>
            </a:r>
            <a:r>
              <a:rPr lang="ja-JP" altLang="en-US" sz="2400" dirty="0">
                <a:solidFill>
                  <a:srgbClr val="174576"/>
                </a:solidFill>
              </a:rPr>
              <a:t>’</a:t>
            </a:r>
            <a:r>
              <a:rPr lang="en-US" sz="2400" dirty="0">
                <a:solidFill>
                  <a:srgbClr val="174576"/>
                </a:solidFill>
              </a:rPr>
              <a:t>s </a:t>
            </a:r>
            <a:r>
              <a:rPr lang="en-US" sz="2400" u="sng" dirty="0">
                <a:solidFill>
                  <a:srgbClr val="5396DE"/>
                </a:solidFill>
              </a:rPr>
              <a:t>nobles</a:t>
            </a:r>
            <a:r>
              <a:rPr lang="en-US" sz="2400" dirty="0">
                <a:solidFill>
                  <a:srgbClr val="5396DE"/>
                </a:solidFill>
              </a:rPr>
              <a:t> </a:t>
            </a:r>
            <a:r>
              <a:rPr lang="en-US" sz="2400" dirty="0">
                <a:solidFill>
                  <a:srgbClr val="174576"/>
                </a:solidFill>
              </a:rPr>
              <a:t>and </a:t>
            </a:r>
            <a:r>
              <a:rPr lang="en-US" sz="2400" u="sng" dirty="0" smtClean="0">
                <a:solidFill>
                  <a:srgbClr val="5396DE"/>
                </a:solidFill>
              </a:rPr>
              <a:t>bishops</a:t>
            </a:r>
            <a:endParaRPr lang="en-US" sz="3200" u="sng" dirty="0" smtClean="0">
              <a:solidFill>
                <a:srgbClr val="5396DE"/>
              </a:solidFill>
            </a:endParaRPr>
          </a:p>
          <a:p>
            <a:pPr lvl="2"/>
            <a:r>
              <a:rPr lang="en-US" sz="2400" dirty="0" smtClean="0"/>
              <a:t>Later-nobles </a:t>
            </a:r>
            <a:r>
              <a:rPr lang="en-US" sz="2400" dirty="0"/>
              <a:t>and church lords formed </a:t>
            </a:r>
            <a:r>
              <a:rPr lang="en-US" sz="2400" dirty="0" smtClean="0"/>
              <a:t>the </a:t>
            </a:r>
            <a:r>
              <a:rPr lang="en-US" sz="2400" b="1" u="sng" dirty="0">
                <a:solidFill>
                  <a:srgbClr val="5396DE"/>
                </a:solidFill>
              </a:rPr>
              <a:t>House of </a:t>
            </a:r>
            <a:r>
              <a:rPr lang="en-US" sz="2400" b="1" u="sng" dirty="0" smtClean="0">
                <a:solidFill>
                  <a:srgbClr val="5396DE"/>
                </a:solidFill>
              </a:rPr>
              <a:t>Lords</a:t>
            </a:r>
          </a:p>
          <a:p>
            <a:pPr lvl="2"/>
            <a:r>
              <a:rPr lang="en-US" sz="2400" dirty="0"/>
              <a:t>K</a:t>
            </a:r>
            <a:r>
              <a:rPr lang="en-US" sz="2400" dirty="0" smtClean="0"/>
              <a:t>nights </a:t>
            </a:r>
            <a:r>
              <a:rPr lang="en-US" sz="2400" dirty="0"/>
              <a:t>and townspeople formed the </a:t>
            </a:r>
            <a:r>
              <a:rPr lang="en-US" sz="2400" b="1" u="sng" dirty="0">
                <a:solidFill>
                  <a:srgbClr val="5396DE"/>
                </a:solidFill>
              </a:rPr>
              <a:t>House of Commons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66" y="4549648"/>
            <a:ext cx="2307167" cy="157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520" y="2032000"/>
            <a:ext cx="1737431" cy="2084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8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714499"/>
            <a:ext cx="8720667" cy="4900083"/>
          </a:xfrm>
        </p:spPr>
        <p:txBody>
          <a:bodyPr/>
          <a:lstStyle/>
          <a:p>
            <a:r>
              <a:rPr lang="en-US" sz="2400" dirty="0" smtClean="0">
                <a:solidFill>
                  <a:srgbClr val="174576"/>
                </a:solidFill>
              </a:rPr>
              <a:t>The last </a:t>
            </a:r>
            <a:r>
              <a:rPr lang="en-US" sz="2400" u="sng" dirty="0" smtClean="0">
                <a:solidFill>
                  <a:srgbClr val="5396DE"/>
                </a:solidFill>
              </a:rPr>
              <a:t>Carolingian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>
                <a:solidFill>
                  <a:srgbClr val="174576"/>
                </a:solidFill>
              </a:rPr>
              <a:t>king died in </a:t>
            </a:r>
            <a:r>
              <a:rPr lang="en-US" sz="2400" u="sng" dirty="0" smtClean="0">
                <a:solidFill>
                  <a:srgbClr val="5396DE"/>
                </a:solidFill>
              </a:rPr>
              <a:t>987</a:t>
            </a:r>
          </a:p>
          <a:p>
            <a:pPr lvl="1"/>
            <a:r>
              <a:rPr lang="en-US" dirty="0" smtClean="0">
                <a:solidFill>
                  <a:srgbClr val="174576"/>
                </a:solidFill>
              </a:rPr>
              <a:t>Frankish nobles chose </a:t>
            </a:r>
            <a:r>
              <a:rPr lang="en-US" u="sng" dirty="0" smtClean="0">
                <a:solidFill>
                  <a:srgbClr val="5396DE"/>
                </a:solidFill>
              </a:rPr>
              <a:t>Hugh Capet</a:t>
            </a:r>
            <a:r>
              <a:rPr lang="en-US" dirty="0" smtClean="0">
                <a:solidFill>
                  <a:srgbClr val="174576"/>
                </a:solidFill>
              </a:rPr>
              <a:t> as king</a:t>
            </a:r>
          </a:p>
          <a:p>
            <a:pPr lvl="2"/>
            <a:r>
              <a:rPr lang="en-US" dirty="0" smtClean="0">
                <a:solidFill>
                  <a:srgbClr val="174576"/>
                </a:solidFill>
              </a:rPr>
              <a:t>Established Capetian dynasty of French kings</a:t>
            </a:r>
          </a:p>
          <a:p>
            <a:pPr lvl="2"/>
            <a:r>
              <a:rPr lang="en-US" dirty="0" smtClean="0">
                <a:solidFill>
                  <a:srgbClr val="174576"/>
                </a:solidFill>
              </a:rPr>
              <a:t>Had very </a:t>
            </a:r>
            <a:r>
              <a:rPr lang="en-US" u="sng" dirty="0" smtClean="0">
                <a:solidFill>
                  <a:srgbClr val="5396DE"/>
                </a:solidFill>
              </a:rPr>
              <a:t>little</a:t>
            </a:r>
            <a:r>
              <a:rPr lang="en-US" dirty="0" smtClean="0">
                <a:solidFill>
                  <a:srgbClr val="5396DE"/>
                </a:solidFill>
              </a:rPr>
              <a:t> </a:t>
            </a:r>
            <a:r>
              <a:rPr lang="en-US" dirty="0" smtClean="0">
                <a:solidFill>
                  <a:srgbClr val="174576"/>
                </a:solidFill>
              </a:rPr>
              <a:t>power- only controlled area around </a:t>
            </a:r>
            <a:r>
              <a:rPr lang="en-US" u="sng" dirty="0" smtClean="0">
                <a:solidFill>
                  <a:srgbClr val="5396DE"/>
                </a:solidFill>
              </a:rPr>
              <a:t>Paris</a:t>
            </a:r>
          </a:p>
          <a:p>
            <a:pPr lvl="3"/>
            <a:r>
              <a:rPr lang="en-US" dirty="0" smtClean="0">
                <a:solidFill>
                  <a:srgbClr val="174576"/>
                </a:solidFill>
              </a:rPr>
              <a:t>Nobles were </a:t>
            </a:r>
            <a:r>
              <a:rPr lang="en-US" u="sng" dirty="0" smtClean="0">
                <a:solidFill>
                  <a:srgbClr val="5396DE"/>
                </a:solidFill>
              </a:rPr>
              <a:t>stronger</a:t>
            </a:r>
          </a:p>
          <a:p>
            <a:pPr lvl="1"/>
            <a:r>
              <a:rPr lang="en-US" dirty="0" smtClean="0">
                <a:solidFill>
                  <a:srgbClr val="174576"/>
                </a:solidFill>
              </a:rPr>
              <a:t>Power </a:t>
            </a:r>
            <a:r>
              <a:rPr lang="en-US" dirty="0">
                <a:solidFill>
                  <a:srgbClr val="174576"/>
                </a:solidFill>
              </a:rPr>
              <a:t>grew under </a:t>
            </a:r>
            <a:r>
              <a:rPr lang="en-US" u="sng" dirty="0" smtClean="0">
                <a:solidFill>
                  <a:srgbClr val="5396DE"/>
                </a:solidFill>
              </a:rPr>
              <a:t>Philip </a:t>
            </a:r>
            <a:r>
              <a:rPr lang="en-US" u="sng" dirty="0">
                <a:solidFill>
                  <a:srgbClr val="5396DE"/>
                </a:solidFill>
              </a:rPr>
              <a:t>II </a:t>
            </a:r>
            <a:r>
              <a:rPr lang="en-US" u="sng" dirty="0" smtClean="0">
                <a:solidFill>
                  <a:srgbClr val="5396DE"/>
                </a:solidFill>
              </a:rPr>
              <a:t>Augustus</a:t>
            </a:r>
          </a:p>
          <a:p>
            <a:pPr lvl="2"/>
            <a:r>
              <a:rPr lang="en-US" dirty="0" smtClean="0">
                <a:solidFill>
                  <a:srgbClr val="174576"/>
                </a:solidFill>
              </a:rPr>
              <a:t>Took </a:t>
            </a:r>
            <a:r>
              <a:rPr lang="en-US" dirty="0">
                <a:solidFill>
                  <a:srgbClr val="174576"/>
                </a:solidFill>
              </a:rPr>
              <a:t>back the French territories of </a:t>
            </a:r>
            <a:r>
              <a:rPr lang="en-US" u="sng" dirty="0">
                <a:solidFill>
                  <a:srgbClr val="5396DE"/>
                </a:solidFill>
              </a:rPr>
              <a:t>Normandy</a:t>
            </a:r>
            <a:r>
              <a:rPr lang="en-US" dirty="0">
                <a:solidFill>
                  <a:srgbClr val="174576"/>
                </a:solidFill>
              </a:rPr>
              <a:t>, </a:t>
            </a:r>
            <a:r>
              <a:rPr lang="en-US" u="sng" dirty="0">
                <a:solidFill>
                  <a:srgbClr val="5396DE"/>
                </a:solidFill>
              </a:rPr>
              <a:t>Maine</a:t>
            </a:r>
            <a:r>
              <a:rPr lang="en-US" dirty="0">
                <a:solidFill>
                  <a:srgbClr val="174576"/>
                </a:solidFill>
              </a:rPr>
              <a:t>, </a:t>
            </a:r>
            <a:r>
              <a:rPr lang="en-US" u="sng" dirty="0">
                <a:solidFill>
                  <a:srgbClr val="5396DE"/>
                </a:solidFill>
              </a:rPr>
              <a:t>Anjou</a:t>
            </a:r>
            <a:r>
              <a:rPr lang="en-US" dirty="0">
                <a:solidFill>
                  <a:srgbClr val="174576"/>
                </a:solidFill>
              </a:rPr>
              <a:t>, and </a:t>
            </a:r>
            <a:r>
              <a:rPr lang="en-US" u="sng" dirty="0">
                <a:solidFill>
                  <a:srgbClr val="5396DE"/>
                </a:solidFill>
              </a:rPr>
              <a:t>Aquitaine</a:t>
            </a:r>
            <a:r>
              <a:rPr lang="en-US" dirty="0">
                <a:solidFill>
                  <a:srgbClr val="5396DE"/>
                </a:solidFill>
              </a:rPr>
              <a:t> </a:t>
            </a:r>
            <a:r>
              <a:rPr lang="en-US" dirty="0">
                <a:solidFill>
                  <a:srgbClr val="174576"/>
                </a:solidFill>
              </a:rPr>
              <a:t>from the </a:t>
            </a:r>
            <a:r>
              <a:rPr lang="en-US" dirty="0" smtClean="0">
                <a:solidFill>
                  <a:srgbClr val="174576"/>
                </a:solidFill>
              </a:rPr>
              <a:t>English</a:t>
            </a:r>
          </a:p>
          <a:p>
            <a:pPr lvl="3"/>
            <a:r>
              <a:rPr lang="en-US" dirty="0" smtClean="0">
                <a:solidFill>
                  <a:srgbClr val="174576"/>
                </a:solidFill>
              </a:rPr>
              <a:t>Greatly </a:t>
            </a:r>
            <a:r>
              <a:rPr lang="en-US" dirty="0">
                <a:solidFill>
                  <a:srgbClr val="174576"/>
                </a:solidFill>
              </a:rPr>
              <a:t>increased the </a:t>
            </a:r>
            <a:r>
              <a:rPr lang="en-US" u="sng" dirty="0">
                <a:solidFill>
                  <a:srgbClr val="5396DE"/>
                </a:solidFill>
              </a:rPr>
              <a:t>income</a:t>
            </a:r>
            <a:r>
              <a:rPr lang="en-US" dirty="0">
                <a:solidFill>
                  <a:srgbClr val="5396DE"/>
                </a:solidFill>
              </a:rPr>
              <a:t> </a:t>
            </a:r>
            <a:r>
              <a:rPr lang="en-US" dirty="0">
                <a:solidFill>
                  <a:srgbClr val="174576"/>
                </a:solidFill>
              </a:rPr>
              <a:t>and </a:t>
            </a:r>
            <a:r>
              <a:rPr lang="en-US" u="sng" dirty="0">
                <a:solidFill>
                  <a:srgbClr val="5396DE"/>
                </a:solidFill>
              </a:rPr>
              <a:t>power</a:t>
            </a:r>
            <a:r>
              <a:rPr lang="en-US" dirty="0">
                <a:solidFill>
                  <a:srgbClr val="174576"/>
                </a:solidFill>
              </a:rPr>
              <a:t> of the French </a:t>
            </a:r>
            <a:r>
              <a:rPr lang="en-US" dirty="0" smtClean="0">
                <a:solidFill>
                  <a:srgbClr val="174576"/>
                </a:solidFill>
              </a:rPr>
              <a:t>monarchy</a:t>
            </a:r>
          </a:p>
          <a:p>
            <a:pPr lvl="1"/>
            <a:r>
              <a:rPr lang="en-US" dirty="0">
                <a:solidFill>
                  <a:srgbClr val="174576"/>
                </a:solidFill>
              </a:rPr>
              <a:t>Philip </a:t>
            </a:r>
            <a:r>
              <a:rPr lang="en-US" dirty="0" smtClean="0">
                <a:solidFill>
                  <a:srgbClr val="174576"/>
                </a:solidFill>
              </a:rPr>
              <a:t>IV- </a:t>
            </a:r>
            <a:r>
              <a:rPr lang="en-US" dirty="0">
                <a:solidFill>
                  <a:srgbClr val="174576"/>
                </a:solidFill>
              </a:rPr>
              <a:t>greatly </a:t>
            </a:r>
            <a:r>
              <a:rPr lang="en-US" u="sng" dirty="0">
                <a:solidFill>
                  <a:srgbClr val="5396DE"/>
                </a:solidFill>
              </a:rPr>
              <a:t>expanded</a:t>
            </a:r>
            <a:r>
              <a:rPr lang="en-US" dirty="0">
                <a:solidFill>
                  <a:srgbClr val="5396DE"/>
                </a:solidFill>
              </a:rPr>
              <a:t> </a:t>
            </a:r>
            <a:r>
              <a:rPr lang="en-US" dirty="0">
                <a:solidFill>
                  <a:srgbClr val="174576"/>
                </a:solidFill>
              </a:rPr>
              <a:t>the royal </a:t>
            </a:r>
            <a:r>
              <a:rPr lang="en-US" u="sng" dirty="0" smtClean="0">
                <a:solidFill>
                  <a:srgbClr val="5396DE"/>
                </a:solidFill>
              </a:rPr>
              <a:t>bureaucracy</a:t>
            </a:r>
          </a:p>
          <a:p>
            <a:pPr lvl="2"/>
            <a:r>
              <a:rPr lang="en-US" dirty="0">
                <a:solidFill>
                  <a:srgbClr val="174576"/>
                </a:solidFill>
              </a:rPr>
              <a:t>B</a:t>
            </a:r>
            <a:r>
              <a:rPr lang="en-US" dirty="0" smtClean="0">
                <a:solidFill>
                  <a:srgbClr val="174576"/>
                </a:solidFill>
              </a:rPr>
              <a:t>egan </a:t>
            </a:r>
            <a:r>
              <a:rPr lang="en-US" dirty="0">
                <a:solidFill>
                  <a:srgbClr val="174576"/>
                </a:solidFill>
              </a:rPr>
              <a:t>the first French </a:t>
            </a:r>
            <a:r>
              <a:rPr lang="en-US" dirty="0" smtClean="0">
                <a:solidFill>
                  <a:srgbClr val="174576"/>
                </a:solidFill>
              </a:rPr>
              <a:t>parliament-</a:t>
            </a:r>
            <a:r>
              <a:rPr lang="en-US" sz="2400" b="1" u="sng" dirty="0" smtClean="0">
                <a:solidFill>
                  <a:srgbClr val="800000"/>
                </a:solidFill>
              </a:rPr>
              <a:t>Estates</a:t>
            </a:r>
            <a:r>
              <a:rPr lang="en-US" sz="2400" b="1" u="sng" dirty="0">
                <a:solidFill>
                  <a:srgbClr val="800000"/>
                </a:solidFill>
              </a:rPr>
              <a:t>-</a:t>
            </a:r>
            <a:r>
              <a:rPr lang="en-US" sz="2400" b="1" u="sng" dirty="0" smtClean="0">
                <a:solidFill>
                  <a:srgbClr val="800000"/>
                </a:solidFill>
              </a:rPr>
              <a:t>General</a:t>
            </a:r>
          </a:p>
          <a:p>
            <a:pPr lvl="3"/>
            <a:r>
              <a:rPr lang="en-US" dirty="0" smtClean="0">
                <a:solidFill>
                  <a:srgbClr val="174576"/>
                </a:solidFill>
              </a:rPr>
              <a:t>Made up of three </a:t>
            </a:r>
            <a:r>
              <a:rPr lang="en-US" u="sng" dirty="0" smtClean="0">
                <a:solidFill>
                  <a:srgbClr val="5396DE"/>
                </a:solidFill>
              </a:rPr>
              <a:t>estates</a:t>
            </a:r>
            <a:r>
              <a:rPr lang="en-US" dirty="0" smtClean="0">
                <a:solidFill>
                  <a:srgbClr val="5396DE"/>
                </a:solidFill>
              </a:rPr>
              <a:t> </a:t>
            </a:r>
            <a:r>
              <a:rPr lang="en-US" dirty="0" smtClean="0">
                <a:solidFill>
                  <a:srgbClr val="174576"/>
                </a:solidFill>
              </a:rPr>
              <a:t>(classes)</a:t>
            </a:r>
          </a:p>
          <a:p>
            <a:pPr lvl="4"/>
            <a:r>
              <a:rPr lang="en-US" b="1" dirty="0" smtClean="0">
                <a:solidFill>
                  <a:srgbClr val="174576"/>
                </a:solidFill>
              </a:rPr>
              <a:t>1</a:t>
            </a:r>
            <a:r>
              <a:rPr lang="en-US" b="1" baseline="30000" dirty="0" smtClean="0">
                <a:solidFill>
                  <a:srgbClr val="174576"/>
                </a:solidFill>
              </a:rPr>
              <a:t>st</a:t>
            </a:r>
            <a:r>
              <a:rPr lang="en-US" b="1" dirty="0" smtClean="0">
                <a:solidFill>
                  <a:srgbClr val="174576"/>
                </a:solidFill>
              </a:rPr>
              <a:t> (</a:t>
            </a:r>
            <a:r>
              <a:rPr lang="en-US" b="1" u="sng" dirty="0" smtClean="0">
                <a:solidFill>
                  <a:srgbClr val="5396DE"/>
                </a:solidFill>
              </a:rPr>
              <a:t>clergy</a:t>
            </a:r>
            <a:r>
              <a:rPr lang="en-US" b="1" dirty="0" smtClean="0">
                <a:solidFill>
                  <a:srgbClr val="174576"/>
                </a:solidFill>
              </a:rPr>
              <a:t>), 2</a:t>
            </a:r>
            <a:r>
              <a:rPr lang="en-US" b="1" baseline="30000" dirty="0" smtClean="0">
                <a:solidFill>
                  <a:srgbClr val="174576"/>
                </a:solidFill>
              </a:rPr>
              <a:t>nd</a:t>
            </a:r>
            <a:r>
              <a:rPr lang="en-US" b="1" dirty="0" smtClean="0">
                <a:solidFill>
                  <a:srgbClr val="174576"/>
                </a:solidFill>
              </a:rPr>
              <a:t> (</a:t>
            </a:r>
            <a:r>
              <a:rPr lang="en-US" b="1" u="sng" dirty="0" smtClean="0">
                <a:solidFill>
                  <a:srgbClr val="5396DE"/>
                </a:solidFill>
              </a:rPr>
              <a:t>nobility</a:t>
            </a:r>
            <a:r>
              <a:rPr lang="en-US" b="1" dirty="0" smtClean="0">
                <a:solidFill>
                  <a:srgbClr val="174576"/>
                </a:solidFill>
              </a:rPr>
              <a:t>), 3</a:t>
            </a:r>
            <a:r>
              <a:rPr lang="en-US" b="1" baseline="30000" dirty="0" smtClean="0">
                <a:solidFill>
                  <a:srgbClr val="174576"/>
                </a:solidFill>
              </a:rPr>
              <a:t>rd</a:t>
            </a:r>
            <a:r>
              <a:rPr lang="en-US" b="1" dirty="0" smtClean="0">
                <a:solidFill>
                  <a:srgbClr val="174576"/>
                </a:solidFill>
              </a:rPr>
              <a:t> (</a:t>
            </a:r>
            <a:r>
              <a:rPr lang="en-US" b="1" u="sng" dirty="0" smtClean="0">
                <a:solidFill>
                  <a:srgbClr val="5396DE"/>
                </a:solidFill>
              </a:rPr>
              <a:t>commoners</a:t>
            </a:r>
            <a:r>
              <a:rPr lang="en-US" b="1" dirty="0" smtClean="0">
                <a:solidFill>
                  <a:srgbClr val="174576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1" y="963489"/>
            <a:ext cx="2545330" cy="1862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6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2" y="1685240"/>
            <a:ext cx="5974178" cy="4950509"/>
          </a:xfrm>
        </p:spPr>
        <p:txBody>
          <a:bodyPr>
            <a:no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Century- </a:t>
            </a:r>
            <a:r>
              <a:rPr lang="en-US" sz="2400" u="sng" dirty="0" smtClean="0">
                <a:solidFill>
                  <a:srgbClr val="5396DE"/>
                </a:solidFill>
              </a:rPr>
              <a:t>Saxon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/>
              <a:t>dukes became kings of the eastern </a:t>
            </a:r>
            <a:r>
              <a:rPr lang="en-US" sz="2400" u="sng" dirty="0" smtClean="0">
                <a:solidFill>
                  <a:srgbClr val="5396DE"/>
                </a:solidFill>
              </a:rPr>
              <a:t>Frankish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/>
              <a:t>kingdom</a:t>
            </a:r>
          </a:p>
          <a:p>
            <a:pPr lvl="1"/>
            <a:r>
              <a:rPr lang="en-US" sz="2400" dirty="0" smtClean="0"/>
              <a:t>Best known- </a:t>
            </a:r>
            <a:r>
              <a:rPr lang="en-US" sz="2400" u="sng" dirty="0" smtClean="0">
                <a:solidFill>
                  <a:srgbClr val="5396DE"/>
                </a:solidFill>
              </a:rPr>
              <a:t>Otto I</a:t>
            </a:r>
            <a:r>
              <a:rPr lang="en-US" sz="2400" dirty="0" smtClean="0"/>
              <a:t>- became </a:t>
            </a:r>
            <a:r>
              <a:rPr lang="en-US" sz="2400" u="sng" dirty="0" smtClean="0">
                <a:solidFill>
                  <a:srgbClr val="5396DE"/>
                </a:solidFill>
              </a:rPr>
              <a:t>Roman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/>
              <a:t>Emperor after protecting the </a:t>
            </a:r>
            <a:r>
              <a:rPr lang="en-US" sz="2400" u="sng" dirty="0" smtClean="0">
                <a:solidFill>
                  <a:srgbClr val="5396DE"/>
                </a:solidFill>
              </a:rPr>
              <a:t>Pope</a:t>
            </a:r>
          </a:p>
          <a:p>
            <a:pPr lvl="2"/>
            <a:r>
              <a:rPr lang="en-US" sz="2400" dirty="0" smtClean="0"/>
              <a:t>Tried to rule both </a:t>
            </a:r>
            <a:r>
              <a:rPr lang="en-US" sz="2400" u="sng" dirty="0" smtClean="0">
                <a:solidFill>
                  <a:srgbClr val="5396DE"/>
                </a:solidFill>
              </a:rPr>
              <a:t>German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5396DE"/>
                </a:solidFill>
              </a:rPr>
              <a:t>Italian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/>
              <a:t>lands</a:t>
            </a:r>
          </a:p>
          <a:p>
            <a:pPr lvl="1"/>
            <a:r>
              <a:rPr lang="en-US" sz="2400" dirty="0"/>
              <a:t>Frederick I considered Italy the center of a </a:t>
            </a:r>
            <a:r>
              <a:rPr lang="ja-JP" altLang="en-US" sz="2400" dirty="0"/>
              <a:t>“</a:t>
            </a:r>
            <a:r>
              <a:rPr lang="en-US" sz="2400" u="sng" dirty="0">
                <a:solidFill>
                  <a:srgbClr val="5396DE"/>
                </a:solidFill>
              </a:rPr>
              <a:t>holy empire</a:t>
            </a:r>
            <a:r>
              <a:rPr lang="en-US" sz="2400" dirty="0"/>
              <a:t>,</a:t>
            </a:r>
            <a:r>
              <a:rPr lang="ja-JP" altLang="en-US" sz="2400" dirty="0"/>
              <a:t>”</a:t>
            </a:r>
            <a:r>
              <a:rPr lang="en-US" sz="2400" dirty="0"/>
              <a:t> hence the name </a:t>
            </a:r>
            <a:r>
              <a:rPr lang="en-US" sz="2400" u="sng" dirty="0">
                <a:solidFill>
                  <a:srgbClr val="5396DE"/>
                </a:solidFill>
              </a:rPr>
              <a:t>Holy Roman </a:t>
            </a:r>
            <a:r>
              <a:rPr lang="en-US" sz="2400" u="sng" dirty="0" smtClean="0">
                <a:solidFill>
                  <a:srgbClr val="5396DE"/>
                </a:solidFill>
              </a:rPr>
              <a:t>Empire</a:t>
            </a:r>
          </a:p>
          <a:p>
            <a:pPr lvl="2"/>
            <a:r>
              <a:rPr lang="en-US" sz="2400" dirty="0" smtClean="0"/>
              <a:t>1176-N. Italian </a:t>
            </a:r>
            <a:r>
              <a:rPr lang="en-US" sz="2400" u="sng" dirty="0" smtClean="0">
                <a:solidFill>
                  <a:srgbClr val="5396DE"/>
                </a:solidFill>
              </a:rPr>
              <a:t>states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/>
              <a:t>and the </a:t>
            </a:r>
            <a:r>
              <a:rPr lang="en-US" sz="2400" u="sng" dirty="0" smtClean="0">
                <a:solidFill>
                  <a:srgbClr val="5396DE"/>
                </a:solidFill>
              </a:rPr>
              <a:t>pope</a:t>
            </a:r>
            <a:r>
              <a:rPr lang="en-US" sz="2400" dirty="0" smtClean="0"/>
              <a:t> allied to </a:t>
            </a:r>
            <a:r>
              <a:rPr lang="en-US" sz="2400" u="sng" dirty="0" smtClean="0">
                <a:solidFill>
                  <a:srgbClr val="5396DE"/>
                </a:solidFill>
              </a:rPr>
              <a:t>defeat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/>
              <a:t>Frederick’s army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396" y="1004916"/>
            <a:ext cx="1594555" cy="2391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p298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40" y="3947584"/>
            <a:ext cx="2658373" cy="1878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49824"/>
            <a:ext cx="5916083" cy="4007224"/>
          </a:xfrm>
        </p:spPr>
        <p:txBody>
          <a:bodyPr>
            <a:noAutofit/>
          </a:bodyPr>
          <a:lstStyle/>
          <a:p>
            <a:r>
              <a:rPr lang="en-US" sz="2800" dirty="0"/>
              <a:t>When the emperor was </a:t>
            </a:r>
            <a:r>
              <a:rPr lang="en-US" sz="2800" u="sng" dirty="0">
                <a:solidFill>
                  <a:srgbClr val="5396DE"/>
                </a:solidFill>
              </a:rPr>
              <a:t>gone</a:t>
            </a:r>
            <a:r>
              <a:rPr lang="en-US" sz="2800" dirty="0">
                <a:solidFill>
                  <a:srgbClr val="5396DE"/>
                </a:solidFill>
              </a:rPr>
              <a:t> </a:t>
            </a:r>
            <a:r>
              <a:rPr lang="en-US" sz="2800" dirty="0"/>
              <a:t>to war, the German </a:t>
            </a:r>
            <a:r>
              <a:rPr lang="en-US" sz="2800" u="sng" dirty="0">
                <a:solidFill>
                  <a:srgbClr val="5396DE"/>
                </a:solidFill>
              </a:rPr>
              <a:t>nobles</a:t>
            </a:r>
            <a:r>
              <a:rPr lang="en-US" sz="2800" dirty="0">
                <a:solidFill>
                  <a:srgbClr val="5396DE"/>
                </a:solidFill>
              </a:rPr>
              <a:t> </a:t>
            </a:r>
            <a:r>
              <a:rPr lang="en-US" sz="2800" dirty="0"/>
              <a:t>created their own </a:t>
            </a:r>
            <a:r>
              <a:rPr lang="en-US" sz="2800" u="sng" dirty="0">
                <a:solidFill>
                  <a:srgbClr val="5396DE"/>
                </a:solidFill>
              </a:rPr>
              <a:t>independent</a:t>
            </a:r>
            <a:r>
              <a:rPr lang="en-US" sz="2800" dirty="0">
                <a:solidFill>
                  <a:srgbClr val="5396DE"/>
                </a:solidFill>
              </a:rPr>
              <a:t> </a:t>
            </a:r>
            <a:r>
              <a:rPr lang="en-US" sz="2800" dirty="0"/>
              <a:t>states</a:t>
            </a:r>
          </a:p>
          <a:p>
            <a:pPr lvl="1"/>
            <a:r>
              <a:rPr lang="en-US" sz="2800" dirty="0">
                <a:solidFill>
                  <a:srgbClr val="174576"/>
                </a:solidFill>
              </a:rPr>
              <a:t>Unlike England and France, neither Italy nor Germany created a national </a:t>
            </a:r>
            <a:r>
              <a:rPr lang="en-US" sz="2800" u="sng" dirty="0" smtClean="0">
                <a:solidFill>
                  <a:srgbClr val="5396DE"/>
                </a:solidFill>
              </a:rPr>
              <a:t>monarchy</a:t>
            </a:r>
            <a:endParaRPr lang="en-US" sz="2800" dirty="0" smtClean="0">
              <a:solidFill>
                <a:srgbClr val="5396DE"/>
              </a:solidFill>
            </a:endParaRPr>
          </a:p>
          <a:p>
            <a:pPr lvl="2"/>
            <a:r>
              <a:rPr lang="en-US" sz="2400" dirty="0">
                <a:solidFill>
                  <a:srgbClr val="174576"/>
                </a:solidFill>
              </a:rPr>
              <a:t>C</a:t>
            </a:r>
            <a:r>
              <a:rPr lang="en-US" sz="2400" dirty="0" smtClean="0">
                <a:solidFill>
                  <a:srgbClr val="174576"/>
                </a:solidFill>
              </a:rPr>
              <a:t>onsisted </a:t>
            </a:r>
            <a:r>
              <a:rPr lang="en-US" sz="2400" dirty="0">
                <a:solidFill>
                  <a:srgbClr val="174576"/>
                </a:solidFill>
              </a:rPr>
              <a:t>of </a:t>
            </a:r>
            <a:r>
              <a:rPr lang="en-US" sz="2400" u="sng" dirty="0">
                <a:solidFill>
                  <a:srgbClr val="5396DE"/>
                </a:solidFill>
              </a:rPr>
              <a:t>small</a:t>
            </a:r>
            <a:r>
              <a:rPr lang="en-US" sz="2400" dirty="0">
                <a:solidFill>
                  <a:srgbClr val="5396DE"/>
                </a:solidFill>
              </a:rPr>
              <a:t> </a:t>
            </a:r>
            <a:r>
              <a:rPr lang="en-US" sz="2400" dirty="0">
                <a:solidFill>
                  <a:srgbClr val="174576"/>
                </a:solidFill>
              </a:rPr>
              <a:t>states and did not </a:t>
            </a:r>
            <a:r>
              <a:rPr lang="en-US" sz="2400" u="sng" dirty="0">
                <a:solidFill>
                  <a:srgbClr val="5396DE"/>
                </a:solidFill>
              </a:rPr>
              <a:t>unify</a:t>
            </a:r>
            <a:r>
              <a:rPr lang="en-US" sz="2400" dirty="0">
                <a:solidFill>
                  <a:srgbClr val="5396DE"/>
                </a:solidFill>
              </a:rPr>
              <a:t> </a:t>
            </a:r>
            <a:r>
              <a:rPr lang="en-US" sz="2400" dirty="0">
                <a:solidFill>
                  <a:srgbClr val="174576"/>
                </a:solidFill>
              </a:rPr>
              <a:t>until the </a:t>
            </a:r>
            <a:r>
              <a:rPr lang="en-US" sz="2400" u="sng" dirty="0" smtClean="0">
                <a:solidFill>
                  <a:srgbClr val="5396DE"/>
                </a:solidFill>
              </a:rPr>
              <a:t>19</a:t>
            </a:r>
            <a:r>
              <a:rPr lang="en-US" sz="2400" u="sng" baseline="30000" dirty="0" smtClean="0">
                <a:solidFill>
                  <a:srgbClr val="5396DE"/>
                </a:solidFill>
              </a:rPr>
              <a:t>th</a:t>
            </a:r>
            <a:r>
              <a:rPr lang="en-US" sz="2400" dirty="0" smtClean="0">
                <a:solidFill>
                  <a:srgbClr val="5396DE"/>
                </a:solidFill>
              </a:rPr>
              <a:t> </a:t>
            </a:r>
            <a:r>
              <a:rPr lang="en-US" sz="2400" dirty="0" smtClean="0">
                <a:solidFill>
                  <a:srgbClr val="174576"/>
                </a:solidFill>
              </a:rPr>
              <a:t>century</a:t>
            </a:r>
            <a:endParaRPr lang="en-US" sz="2400" dirty="0">
              <a:solidFill>
                <a:srgbClr val="17457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3" y="2815166"/>
            <a:ext cx="2495404" cy="250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4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endSnd/>
        </p:sndAc>
      </p:transition>
    </mc:Choice>
    <mc:Fallback xmlns=""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758</TotalTime>
  <Words>540</Words>
  <Application>Microsoft Macintosh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Pixel</vt:lpstr>
      <vt:lpstr>PowerPoint Presentation</vt:lpstr>
      <vt:lpstr>The Growth of European Kingdoms</vt:lpstr>
      <vt:lpstr>England in the High Middle Ages</vt:lpstr>
      <vt:lpstr>England in the High Middle Ages</vt:lpstr>
      <vt:lpstr>England in the High Middle Ages</vt:lpstr>
      <vt:lpstr>England in the High Middle Ages</vt:lpstr>
      <vt:lpstr>French Kingdom</vt:lpstr>
      <vt:lpstr>Holy Roman Empire</vt:lpstr>
      <vt:lpstr>Holy Roman Empire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of European Kingdoms</dc:title>
  <dc:creator>Amy Fitzgerald</dc:creator>
  <cp:lastModifiedBy>Amy Fitzgerald</cp:lastModifiedBy>
  <cp:revision>15</cp:revision>
  <dcterms:created xsi:type="dcterms:W3CDTF">2013-08-27T18:38:26Z</dcterms:created>
  <dcterms:modified xsi:type="dcterms:W3CDTF">2013-08-28T18:06:39Z</dcterms:modified>
</cp:coreProperties>
</file>