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12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3BF84-65E3-9948-9DE3-8CE40C45023F}" type="datetimeFigureOut">
              <a:rPr lang="en-US" smtClean="0"/>
              <a:t>8/26/13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71870-73EC-9F41-888F-18D58266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282846-253C-5946-A54D-19809DFA2064}" type="slidenum">
              <a:rPr lang="en-US" b="0"/>
              <a:pPr eaLnBrk="1" hangingPunct="1"/>
              <a:t>1</a:t>
            </a:fld>
            <a:endParaRPr lang="en-US" b="0"/>
          </a:p>
        </p:txBody>
      </p:sp>
      <p:sp>
        <p:nvSpPr>
          <p:cNvPr id="489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AD8D91A-A2EE-4B54-B3C6-F6C67903BA9C}" type="datetime1">
              <a:rPr lang="en-US" smtClean="0"/>
              <a:pPr/>
              <a:t>8/26/13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8/26/13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8/26/13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8/26/13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8/26/13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8/26/13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8/26/13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8/26/13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8/26/13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8/26/13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8/26/13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88B99C93-F56F-46AB-9EB8-53614A95B15F}" type="datetime1">
              <a:rPr lang="en-US" smtClean="0"/>
              <a:pPr/>
              <a:t>8/26/13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8/26/13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8/26/13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8/26/13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8/26/13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8/26/13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8/26/13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88B99C93-F56F-46AB-9EB8-53614A95B15F}" type="datetime1">
              <a:rPr lang="en-US" smtClean="0"/>
              <a:pPr/>
              <a:t>8/26/13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  <p:sldLayoutId id="2147483903" r:id="rId19"/>
    <p:sldLayoutId id="2147483904" r:id="rId20"/>
  </p:sldLayoutIdLst>
  <p:transition xmlns:p14="http://schemas.microsoft.com/office/powerpoint/2010/main" spd="slow">
    <p:wip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hyperlink" Target="fscstart%20/gwh%20/3%20101" TargetMode="External"/><Relationship Id="rId6" Type="http://schemas.openxmlformats.org/officeDocument/2006/relationships/image" Target="../media/image14.png"/><Relationship Id="rId7" Type="http://schemas.openxmlformats.org/officeDocument/2006/relationships/hyperlink" Target="Presentation%20Plus!%20gwh:Extras:PPlus!%20gwh%20Help" TargetMode="External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0" descr="DF09-02 copy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1" name="Text Box 8"/>
          <p:cNvSpPr txBox="1">
            <a:spLocks noChangeArrowheads="1"/>
          </p:cNvSpPr>
          <p:nvPr/>
        </p:nvSpPr>
        <p:spPr bwMode="black">
          <a:xfrm>
            <a:off x="2400300" y="6435725"/>
            <a:ext cx="43815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200" b="0"/>
              <a:t>Click the mouse button or press the</a:t>
            </a:r>
            <a:br>
              <a:rPr lang="en-US" sz="1200" b="0"/>
            </a:br>
            <a:r>
              <a:rPr lang="en-US" sz="1200" b="0"/>
              <a:t>Space Bar to display the answers.</a:t>
            </a:r>
          </a:p>
        </p:txBody>
      </p:sp>
      <p:pic>
        <p:nvPicPr>
          <p:cNvPr id="242693" name="Picture 5" descr="GWH-Bba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462713"/>
            <a:ext cx="3937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535" name="Line 15"/>
          <p:cNvSpPr>
            <a:spLocks noChangeShapeType="1"/>
          </p:cNvSpPr>
          <p:nvPr/>
        </p:nvSpPr>
        <p:spPr bwMode="auto">
          <a:xfrm>
            <a:off x="3819525" y="2254250"/>
            <a:ext cx="869950" cy="1719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3536" name="Line 16"/>
          <p:cNvSpPr>
            <a:spLocks noChangeShapeType="1"/>
          </p:cNvSpPr>
          <p:nvPr/>
        </p:nvSpPr>
        <p:spPr bwMode="auto">
          <a:xfrm>
            <a:off x="3883025" y="3451225"/>
            <a:ext cx="809625" cy="160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3537" name="Line 17"/>
          <p:cNvSpPr>
            <a:spLocks noChangeShapeType="1"/>
          </p:cNvSpPr>
          <p:nvPr/>
        </p:nvSpPr>
        <p:spPr bwMode="auto">
          <a:xfrm flipV="1">
            <a:off x="3832225" y="3059113"/>
            <a:ext cx="8128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3538" name="Line 18"/>
          <p:cNvSpPr>
            <a:spLocks noChangeShapeType="1"/>
          </p:cNvSpPr>
          <p:nvPr/>
        </p:nvSpPr>
        <p:spPr bwMode="auto">
          <a:xfrm flipV="1">
            <a:off x="3917950" y="2286000"/>
            <a:ext cx="747713" cy="29162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2698" name="Picture 21" descr="windows_help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459538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9" name="Picture 22" descr="apple_help">
            <a:hlinkClick r:id="rId7" action="ppaction://program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6459538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639413"/>
      </p:ext>
    </p:extLst>
  </p:cSld>
  <p:clrMapOvr>
    <a:masterClrMapping/>
  </p:clrMapOvr>
  <p:transition xmlns:p14="http://schemas.microsoft.com/office/powerpoint/2010/main">
    <p:zoom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35" grpId="0" animBg="1"/>
      <p:bldP spid="363536" grpId="0" animBg="1"/>
      <p:bldP spid="363537" grpId="0" animBg="1"/>
      <p:bldP spid="3635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486650" cy="4931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Lucida Blackletter"/>
                <a:cs typeface="Lucida Blackletter"/>
              </a:rPr>
              <a:t>The Manor</a:t>
            </a:r>
            <a:endParaRPr lang="en-US" dirty="0">
              <a:latin typeface="Lucida Blackletter"/>
              <a:cs typeface="Lucida Blackletter"/>
            </a:endParaRPr>
          </a:p>
        </p:txBody>
      </p:sp>
    </p:spTree>
    <p:extLst>
      <p:ext uri="{BB962C8B-B14F-4D97-AF65-F5344CB8AC3E}">
        <p14:creationId xmlns:p14="http://schemas.microsoft.com/office/powerpoint/2010/main" val="307083062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85384" y="848783"/>
            <a:ext cx="6477000" cy="1914144"/>
          </a:xfrm>
        </p:spPr>
        <p:txBody>
          <a:bodyPr/>
          <a:lstStyle/>
          <a:p>
            <a:r>
              <a:rPr lang="en-US" sz="11500" dirty="0" smtClean="0">
                <a:latin typeface="Lucida Blackletter"/>
                <a:cs typeface="Lucida Blackletter"/>
              </a:rPr>
              <a:t>Feudalism</a:t>
            </a:r>
            <a:endParaRPr lang="en-US" sz="11500" dirty="0">
              <a:latin typeface="Lucida Blackletter"/>
              <a:cs typeface="Lucida Blacklet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233" y="3673631"/>
            <a:ext cx="3541184" cy="2725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436906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lackletter"/>
                <a:cs typeface="Lucida Blackletter"/>
              </a:rPr>
              <a:t>The Invaders</a:t>
            </a:r>
            <a:endParaRPr lang="en-US" dirty="0">
              <a:latin typeface="Lucida Blackletter"/>
              <a:cs typeface="Lucida Blacklet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371600"/>
            <a:ext cx="5691717" cy="5359400"/>
          </a:xfrm>
        </p:spPr>
        <p:txBody>
          <a:bodyPr>
            <a:noAutofit/>
          </a:bodyPr>
          <a:lstStyle/>
          <a:p>
            <a:r>
              <a:rPr lang="en-US" sz="2000" dirty="0" smtClean="0">
                <a:cs typeface="Century Schoolbook"/>
              </a:rPr>
              <a:t>The </a:t>
            </a:r>
            <a:r>
              <a:rPr lang="en-US" sz="2000" u="sng" dirty="0" smtClean="0">
                <a:solidFill>
                  <a:schemeClr val="bg2">
                    <a:lumMod val="25000"/>
                  </a:schemeClr>
                </a:solidFill>
                <a:cs typeface="Century Schoolbook"/>
              </a:rPr>
              <a:t>Treaty of Verdun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cs typeface="Century Schoolbook"/>
              </a:rPr>
              <a:t> </a:t>
            </a:r>
            <a:r>
              <a:rPr lang="en-US" sz="2000" dirty="0" smtClean="0">
                <a:cs typeface="Century Schoolbook"/>
              </a:rPr>
              <a:t>divided the Carolingian Empire into </a:t>
            </a:r>
            <a:r>
              <a:rPr lang="en-US" sz="2000" u="sng" dirty="0" smtClean="0">
                <a:solidFill>
                  <a:srgbClr val="564A17"/>
                </a:solidFill>
                <a:cs typeface="Century Schoolbook"/>
              </a:rPr>
              <a:t>three</a:t>
            </a:r>
            <a:r>
              <a:rPr lang="en-US" sz="2000" dirty="0" smtClean="0">
                <a:cs typeface="Century Schoolbook"/>
              </a:rPr>
              <a:t> parts</a:t>
            </a:r>
          </a:p>
          <a:p>
            <a:pPr lvl="1"/>
            <a:r>
              <a:rPr lang="en-US" sz="2000" dirty="0" smtClean="0">
                <a:cs typeface="Century Schoolbook"/>
              </a:rPr>
              <a:t>One for each of </a:t>
            </a:r>
            <a:r>
              <a:rPr lang="en-US" sz="2000" u="sng" dirty="0" smtClean="0">
                <a:solidFill>
                  <a:srgbClr val="564A17"/>
                </a:solidFill>
                <a:cs typeface="Century Schoolbook"/>
              </a:rPr>
              <a:t>Charlemagne’s</a:t>
            </a:r>
            <a:r>
              <a:rPr lang="en-US" sz="2000" dirty="0" smtClean="0">
                <a:solidFill>
                  <a:srgbClr val="564A17"/>
                </a:solidFill>
                <a:cs typeface="Century Schoolbook"/>
              </a:rPr>
              <a:t> </a:t>
            </a:r>
            <a:r>
              <a:rPr lang="en-US" sz="2000" dirty="0" smtClean="0">
                <a:cs typeface="Century Schoolbook"/>
              </a:rPr>
              <a:t>grandsons</a:t>
            </a:r>
          </a:p>
          <a:p>
            <a:pPr lvl="2"/>
            <a:r>
              <a:rPr lang="en-US" dirty="0" smtClean="0">
                <a:cs typeface="Century Schoolbook"/>
              </a:rPr>
              <a:t>With no strong </a:t>
            </a:r>
            <a:r>
              <a:rPr lang="en-US" u="sng" dirty="0" smtClean="0">
                <a:solidFill>
                  <a:srgbClr val="564A17"/>
                </a:solidFill>
                <a:cs typeface="Century Schoolbook"/>
              </a:rPr>
              <a:t>central</a:t>
            </a:r>
            <a:r>
              <a:rPr lang="en-US" dirty="0" smtClean="0">
                <a:solidFill>
                  <a:srgbClr val="564A17"/>
                </a:solidFill>
                <a:cs typeface="Century Schoolbook"/>
              </a:rPr>
              <a:t> </a:t>
            </a:r>
            <a:r>
              <a:rPr lang="en-US" dirty="0" smtClean="0">
                <a:cs typeface="Century Schoolbook"/>
              </a:rPr>
              <a:t>government, this allowed </a:t>
            </a:r>
            <a:r>
              <a:rPr lang="en-US" u="sng" dirty="0" smtClean="0">
                <a:solidFill>
                  <a:srgbClr val="564A17"/>
                </a:solidFill>
                <a:cs typeface="Century Schoolbook"/>
              </a:rPr>
              <a:t>invaders</a:t>
            </a:r>
            <a:r>
              <a:rPr lang="en-US" dirty="0" smtClean="0">
                <a:solidFill>
                  <a:srgbClr val="564A17"/>
                </a:solidFill>
                <a:cs typeface="Century Schoolbook"/>
              </a:rPr>
              <a:t> </a:t>
            </a:r>
            <a:r>
              <a:rPr lang="en-US" dirty="0" smtClean="0">
                <a:cs typeface="Century Schoolbook"/>
              </a:rPr>
              <a:t>to seize lands.</a:t>
            </a:r>
          </a:p>
          <a:p>
            <a:pPr lvl="1"/>
            <a:r>
              <a:rPr lang="en-US" sz="2000" b="1" u="sng" dirty="0" smtClean="0">
                <a:solidFill>
                  <a:srgbClr val="564A17"/>
                </a:solidFill>
                <a:cs typeface="Century Schoolbook"/>
              </a:rPr>
              <a:t>Vikings</a:t>
            </a:r>
            <a:r>
              <a:rPr lang="en-US" sz="2000" dirty="0" smtClean="0">
                <a:cs typeface="Century Schoolbook"/>
              </a:rPr>
              <a:t>- attacked present-day Britain, France, Germany, Iceland</a:t>
            </a:r>
          </a:p>
          <a:p>
            <a:pPr lvl="2"/>
            <a:r>
              <a:rPr lang="en-US" dirty="0" smtClean="0">
                <a:cs typeface="Century Schoolbook"/>
              </a:rPr>
              <a:t>Superb </a:t>
            </a:r>
            <a:r>
              <a:rPr lang="en-US" u="sng" dirty="0" smtClean="0">
                <a:solidFill>
                  <a:srgbClr val="564A17"/>
                </a:solidFill>
                <a:cs typeface="Century Schoolbook"/>
              </a:rPr>
              <a:t>shipbuilders</a:t>
            </a:r>
            <a:r>
              <a:rPr lang="en-US" dirty="0" smtClean="0">
                <a:cs typeface="Century Schoolbook"/>
              </a:rPr>
              <a:t>, </a:t>
            </a:r>
            <a:r>
              <a:rPr lang="en-US" u="sng" dirty="0" smtClean="0">
                <a:solidFill>
                  <a:srgbClr val="564A17"/>
                </a:solidFill>
                <a:cs typeface="Century Schoolbook"/>
              </a:rPr>
              <a:t>warriors</a:t>
            </a:r>
            <a:r>
              <a:rPr lang="en-US" dirty="0" smtClean="0">
                <a:cs typeface="Century Schoolbook"/>
              </a:rPr>
              <a:t>, and </a:t>
            </a:r>
            <a:r>
              <a:rPr lang="en-US" u="sng" dirty="0" smtClean="0">
                <a:solidFill>
                  <a:srgbClr val="564A17"/>
                </a:solidFill>
                <a:cs typeface="Century Schoolbook"/>
              </a:rPr>
              <a:t>sailors</a:t>
            </a:r>
          </a:p>
          <a:p>
            <a:pPr lvl="2"/>
            <a:r>
              <a:rPr lang="en-US" dirty="0" smtClean="0">
                <a:cs typeface="Century Schoolbook"/>
              </a:rPr>
              <a:t>The Franks tried to </a:t>
            </a:r>
            <a:r>
              <a:rPr lang="en-US" u="sng" dirty="0" smtClean="0">
                <a:solidFill>
                  <a:srgbClr val="564A17"/>
                </a:solidFill>
                <a:cs typeface="Century Schoolbook"/>
              </a:rPr>
              <a:t>assimilate</a:t>
            </a:r>
            <a:r>
              <a:rPr lang="en-US" dirty="0" smtClean="0">
                <a:solidFill>
                  <a:srgbClr val="564A17"/>
                </a:solidFill>
                <a:cs typeface="Century Schoolbook"/>
              </a:rPr>
              <a:t> </a:t>
            </a:r>
            <a:r>
              <a:rPr lang="en-US" dirty="0" smtClean="0">
                <a:cs typeface="Century Schoolbook"/>
              </a:rPr>
              <a:t>the Vikings by making them </a:t>
            </a:r>
            <a:r>
              <a:rPr lang="en-US" u="sng" dirty="0" smtClean="0">
                <a:solidFill>
                  <a:srgbClr val="564A17"/>
                </a:solidFill>
                <a:cs typeface="Century Schoolbook"/>
              </a:rPr>
              <a:t>Christian</a:t>
            </a:r>
          </a:p>
          <a:p>
            <a:pPr lvl="3"/>
            <a:r>
              <a:rPr lang="en-US" sz="2000" dirty="0" smtClean="0">
                <a:cs typeface="Century Schoolbook"/>
              </a:rPr>
              <a:t>One ruler gave them land that became known as </a:t>
            </a:r>
            <a:r>
              <a:rPr lang="en-US" sz="2000" u="sng" dirty="0" smtClean="0">
                <a:solidFill>
                  <a:srgbClr val="564A17"/>
                </a:solidFill>
                <a:cs typeface="Century Schoolbook"/>
              </a:rPr>
              <a:t>Normandy </a:t>
            </a:r>
            <a:endParaRPr lang="en-US" sz="2000" u="sng" dirty="0">
              <a:solidFill>
                <a:srgbClr val="564A17"/>
              </a:solidFill>
              <a:cs typeface="Century School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166" y="3940398"/>
            <a:ext cx="2887133" cy="1622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730" y="1301750"/>
            <a:ext cx="1886920" cy="239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853665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lackletter"/>
                <a:cs typeface="Lucida Blackletter"/>
              </a:rPr>
              <a:t>Feudalism</a:t>
            </a:r>
            <a:endParaRPr lang="en-US" dirty="0">
              <a:latin typeface="Lucida Blackletter"/>
              <a:cs typeface="Lucida Blacklet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83" y="1371599"/>
            <a:ext cx="6805083" cy="5052483"/>
          </a:xfrm>
        </p:spPr>
        <p:txBody>
          <a:bodyPr>
            <a:noAutofit/>
          </a:bodyPr>
          <a:lstStyle/>
          <a:p>
            <a:r>
              <a:rPr lang="en-US" sz="2200" dirty="0" smtClean="0"/>
              <a:t>Because of the </a:t>
            </a:r>
            <a:r>
              <a:rPr lang="en-US" sz="2200" u="sng" dirty="0" smtClean="0">
                <a:solidFill>
                  <a:srgbClr val="564A17"/>
                </a:solidFill>
              </a:rPr>
              <a:t>invaders</a:t>
            </a:r>
            <a:r>
              <a:rPr lang="en-US" sz="2200" dirty="0" smtClean="0"/>
              <a:t>, people began to look to local landed </a:t>
            </a:r>
            <a:r>
              <a:rPr lang="en-US" sz="2200" u="sng" dirty="0" smtClean="0">
                <a:solidFill>
                  <a:srgbClr val="564A17"/>
                </a:solidFill>
              </a:rPr>
              <a:t>aristocrats</a:t>
            </a:r>
            <a:r>
              <a:rPr lang="en-US" sz="2200" dirty="0" smtClean="0"/>
              <a:t>, or nobles, for </a:t>
            </a:r>
            <a:r>
              <a:rPr lang="en-US" sz="2200" u="sng" dirty="0" smtClean="0">
                <a:solidFill>
                  <a:srgbClr val="564A17"/>
                </a:solidFill>
              </a:rPr>
              <a:t>protection</a:t>
            </a:r>
          </a:p>
          <a:p>
            <a:pPr lvl="1"/>
            <a:r>
              <a:rPr lang="en-US" dirty="0" smtClean="0"/>
              <a:t>This led to </a:t>
            </a:r>
            <a:r>
              <a:rPr lang="en-US" b="1" u="sng" dirty="0" smtClean="0">
                <a:solidFill>
                  <a:srgbClr val="564A17"/>
                </a:solidFill>
              </a:rPr>
              <a:t>feudalism</a:t>
            </a:r>
          </a:p>
          <a:p>
            <a:pPr lvl="2"/>
            <a:r>
              <a:rPr lang="en-US" sz="2200" dirty="0" smtClean="0"/>
              <a:t>Similar systems were found in </a:t>
            </a:r>
            <a:r>
              <a:rPr lang="en-US" sz="2200" u="sng" dirty="0" smtClean="0">
                <a:solidFill>
                  <a:srgbClr val="564A17"/>
                </a:solidFill>
              </a:rPr>
              <a:t>Japan</a:t>
            </a:r>
            <a:r>
              <a:rPr lang="en-US" sz="2200" dirty="0" smtClean="0">
                <a:solidFill>
                  <a:srgbClr val="564A17"/>
                </a:solidFill>
              </a:rPr>
              <a:t> </a:t>
            </a:r>
            <a:r>
              <a:rPr lang="en-US" sz="2200" dirty="0" smtClean="0"/>
              <a:t>and among the </a:t>
            </a:r>
            <a:r>
              <a:rPr lang="en-US" sz="2200" u="sng" dirty="0" smtClean="0">
                <a:solidFill>
                  <a:srgbClr val="564A17"/>
                </a:solidFill>
              </a:rPr>
              <a:t>Aztec</a:t>
            </a:r>
          </a:p>
          <a:p>
            <a:pPr lvl="2"/>
            <a:r>
              <a:rPr lang="en-US" sz="2200" dirty="0" smtClean="0"/>
              <a:t>At the </a:t>
            </a:r>
            <a:r>
              <a:rPr lang="en-US" sz="2200" u="sng" dirty="0" smtClean="0">
                <a:solidFill>
                  <a:srgbClr val="564A17"/>
                </a:solidFill>
              </a:rPr>
              <a:t>heart</a:t>
            </a:r>
            <a:r>
              <a:rPr lang="en-US" sz="2200" dirty="0" smtClean="0">
                <a:solidFill>
                  <a:srgbClr val="564A17"/>
                </a:solidFill>
              </a:rPr>
              <a:t> </a:t>
            </a:r>
            <a:r>
              <a:rPr lang="en-US" sz="2200" dirty="0" smtClean="0"/>
              <a:t>of feudalism is the idea of </a:t>
            </a:r>
            <a:r>
              <a:rPr lang="en-US" sz="2200" b="1" u="sng" dirty="0" smtClean="0">
                <a:solidFill>
                  <a:srgbClr val="564A17"/>
                </a:solidFill>
              </a:rPr>
              <a:t>vassalage</a:t>
            </a:r>
          </a:p>
          <a:p>
            <a:pPr lvl="3"/>
            <a:r>
              <a:rPr lang="en-US" sz="2200" dirty="0" smtClean="0"/>
              <a:t>A man who served a lord </a:t>
            </a:r>
            <a:r>
              <a:rPr lang="en-US" sz="2200" u="sng" dirty="0" smtClean="0">
                <a:solidFill>
                  <a:srgbClr val="564A17"/>
                </a:solidFill>
              </a:rPr>
              <a:t>militarily</a:t>
            </a:r>
            <a:r>
              <a:rPr lang="en-US" sz="2200" dirty="0" smtClean="0"/>
              <a:t> was known as a </a:t>
            </a:r>
            <a:r>
              <a:rPr lang="en-US" sz="2200" b="1" u="sng" dirty="0" smtClean="0">
                <a:solidFill>
                  <a:srgbClr val="564A17"/>
                </a:solidFill>
              </a:rPr>
              <a:t>vassal</a:t>
            </a:r>
          </a:p>
          <a:p>
            <a:pPr lvl="2"/>
            <a:r>
              <a:rPr lang="en-US" sz="2200" dirty="0" smtClean="0"/>
              <a:t>Many vassals were </a:t>
            </a:r>
            <a:r>
              <a:rPr lang="en-US" sz="2200" u="sng" dirty="0" smtClean="0">
                <a:solidFill>
                  <a:srgbClr val="564A17"/>
                </a:solidFill>
              </a:rPr>
              <a:t>knights</a:t>
            </a:r>
            <a:r>
              <a:rPr lang="en-US" sz="2200" dirty="0" smtClean="0"/>
              <a:t>- heavily armored </a:t>
            </a:r>
            <a:r>
              <a:rPr lang="en-US" sz="2200" u="sng" dirty="0" smtClean="0">
                <a:solidFill>
                  <a:srgbClr val="564A17"/>
                </a:solidFill>
              </a:rPr>
              <a:t>cavalry</a:t>
            </a:r>
          </a:p>
          <a:p>
            <a:pPr lvl="3"/>
            <a:r>
              <a:rPr lang="en-US" sz="2200" dirty="0" smtClean="0"/>
              <a:t>They became the </a:t>
            </a:r>
            <a:r>
              <a:rPr lang="en-US" sz="2200" u="sng" dirty="0" smtClean="0">
                <a:solidFill>
                  <a:srgbClr val="564A17"/>
                </a:solidFill>
              </a:rPr>
              <a:t>backbone</a:t>
            </a:r>
            <a:r>
              <a:rPr lang="en-US" sz="2200" dirty="0" smtClean="0">
                <a:solidFill>
                  <a:srgbClr val="564A17"/>
                </a:solidFill>
              </a:rPr>
              <a:t> </a:t>
            </a:r>
            <a:r>
              <a:rPr lang="en-US" sz="2200" dirty="0" smtClean="0"/>
              <a:t>of the medieval aristocracy</a:t>
            </a:r>
          </a:p>
          <a:p>
            <a:pPr lvl="2"/>
            <a:r>
              <a:rPr lang="en-US" sz="2200" b="1" u="sng" dirty="0" smtClean="0">
                <a:solidFill>
                  <a:srgbClr val="564A17"/>
                </a:solidFill>
              </a:rPr>
              <a:t>Feudal contract</a:t>
            </a:r>
            <a:r>
              <a:rPr lang="en-US" sz="2200" dirty="0" smtClean="0"/>
              <a:t>- rules that determined the relationship between </a:t>
            </a:r>
            <a:r>
              <a:rPr lang="en-US" sz="2200" u="sng" dirty="0" smtClean="0">
                <a:solidFill>
                  <a:srgbClr val="564A17"/>
                </a:solidFill>
              </a:rPr>
              <a:t>lord</a:t>
            </a:r>
            <a:r>
              <a:rPr lang="en-US" sz="2200" dirty="0" smtClean="0">
                <a:solidFill>
                  <a:srgbClr val="564A17"/>
                </a:solidFill>
              </a:rPr>
              <a:t> </a:t>
            </a:r>
            <a:r>
              <a:rPr lang="en-US" sz="2200" dirty="0" smtClean="0"/>
              <a:t>and </a:t>
            </a:r>
            <a:r>
              <a:rPr lang="en-US" sz="2200" u="sng" dirty="0" smtClean="0">
                <a:solidFill>
                  <a:srgbClr val="564A17"/>
                </a:solidFill>
              </a:rPr>
              <a:t>vassal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666" y="2741083"/>
            <a:ext cx="1904999" cy="2366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29712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lackletter"/>
                <a:cs typeface="Lucida Blackletter"/>
              </a:rPr>
              <a:t>Feudalism</a:t>
            </a:r>
            <a:endParaRPr lang="en-US" dirty="0">
              <a:latin typeface="Lucida Blackletter"/>
              <a:cs typeface="Lucida Blacklet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1" y="1371599"/>
            <a:ext cx="6254750" cy="53064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 the top of </a:t>
            </a:r>
            <a:r>
              <a:rPr lang="en-US" u="sng" dirty="0" smtClean="0">
                <a:solidFill>
                  <a:srgbClr val="564A17"/>
                </a:solidFill>
              </a:rPr>
              <a:t>feudal</a:t>
            </a:r>
            <a:r>
              <a:rPr lang="en-US" dirty="0" smtClean="0">
                <a:solidFill>
                  <a:srgbClr val="564A17"/>
                </a:solidFill>
              </a:rPr>
              <a:t> </a:t>
            </a:r>
            <a:r>
              <a:rPr lang="en-US" dirty="0" smtClean="0"/>
              <a:t>society was the </a:t>
            </a:r>
            <a:r>
              <a:rPr lang="en-US" u="sng" dirty="0" smtClean="0">
                <a:solidFill>
                  <a:srgbClr val="564A17"/>
                </a:solidFill>
              </a:rPr>
              <a:t>king</a:t>
            </a:r>
          </a:p>
          <a:p>
            <a:pPr lvl="1"/>
            <a:r>
              <a:rPr lang="en-US" dirty="0" smtClean="0"/>
              <a:t>He controlled </a:t>
            </a:r>
            <a:r>
              <a:rPr lang="en-US" u="sng" dirty="0" smtClean="0">
                <a:solidFill>
                  <a:srgbClr val="564A17"/>
                </a:solidFill>
              </a:rPr>
              <a:t>all</a:t>
            </a:r>
            <a:r>
              <a:rPr lang="en-US" dirty="0" smtClean="0">
                <a:solidFill>
                  <a:srgbClr val="564A17"/>
                </a:solidFill>
              </a:rPr>
              <a:t> </a:t>
            </a:r>
            <a:r>
              <a:rPr lang="en-US" dirty="0" smtClean="0"/>
              <a:t>of the land in the </a:t>
            </a:r>
            <a:r>
              <a:rPr lang="en-US" u="sng" dirty="0" smtClean="0">
                <a:solidFill>
                  <a:srgbClr val="564A17"/>
                </a:solidFill>
              </a:rPr>
              <a:t>kingdom</a:t>
            </a:r>
          </a:p>
          <a:p>
            <a:r>
              <a:rPr lang="en-US" dirty="0" smtClean="0"/>
              <a:t>Nobles were granted large </a:t>
            </a:r>
            <a:r>
              <a:rPr lang="en-US" b="1" u="sng" dirty="0" smtClean="0">
                <a:solidFill>
                  <a:srgbClr val="564A17"/>
                </a:solidFill>
              </a:rPr>
              <a:t>fiefs</a:t>
            </a:r>
            <a:r>
              <a:rPr lang="en-US" dirty="0" smtClean="0">
                <a:solidFill>
                  <a:srgbClr val="564A17"/>
                </a:solidFill>
              </a:rPr>
              <a:t> </a:t>
            </a:r>
            <a:r>
              <a:rPr lang="en-US" dirty="0" smtClean="0"/>
              <a:t>by the king</a:t>
            </a:r>
          </a:p>
          <a:p>
            <a:pPr lvl="1"/>
            <a:r>
              <a:rPr lang="en-US" dirty="0" smtClean="0"/>
              <a:t>They would swear an </a:t>
            </a:r>
            <a:r>
              <a:rPr lang="en-US" u="sng" dirty="0" smtClean="0">
                <a:solidFill>
                  <a:srgbClr val="564A17"/>
                </a:solidFill>
              </a:rPr>
              <a:t>oath</a:t>
            </a:r>
            <a:r>
              <a:rPr lang="en-US" dirty="0" smtClean="0">
                <a:solidFill>
                  <a:srgbClr val="564A17"/>
                </a:solidFill>
              </a:rPr>
              <a:t> </a:t>
            </a:r>
            <a:r>
              <a:rPr lang="en-US" dirty="0" smtClean="0"/>
              <a:t>of loyalty</a:t>
            </a:r>
          </a:p>
          <a:p>
            <a:pPr lvl="1"/>
            <a:r>
              <a:rPr lang="en-US" dirty="0" smtClean="0"/>
              <a:t>Provide </a:t>
            </a:r>
            <a:r>
              <a:rPr lang="en-US" u="sng" dirty="0" smtClean="0">
                <a:solidFill>
                  <a:srgbClr val="564A17"/>
                </a:solidFill>
              </a:rPr>
              <a:t>troops</a:t>
            </a:r>
            <a:r>
              <a:rPr lang="en-US" dirty="0" smtClean="0">
                <a:solidFill>
                  <a:srgbClr val="564A17"/>
                </a:solidFill>
              </a:rPr>
              <a:t> </a:t>
            </a:r>
            <a:r>
              <a:rPr lang="en-US" dirty="0" smtClean="0"/>
              <a:t>for the king</a:t>
            </a:r>
          </a:p>
          <a:p>
            <a:r>
              <a:rPr lang="en-US" b="1" u="sng" dirty="0" smtClean="0">
                <a:solidFill>
                  <a:srgbClr val="564A17"/>
                </a:solidFill>
              </a:rPr>
              <a:t>Knights</a:t>
            </a:r>
            <a:r>
              <a:rPr lang="en-US" dirty="0" smtClean="0">
                <a:solidFill>
                  <a:srgbClr val="564A17"/>
                </a:solidFill>
              </a:rPr>
              <a:t> </a:t>
            </a:r>
            <a:r>
              <a:rPr lang="en-US" dirty="0" smtClean="0"/>
              <a:t>were considered </a:t>
            </a:r>
            <a:r>
              <a:rPr lang="en-US" u="sng" dirty="0" smtClean="0">
                <a:solidFill>
                  <a:srgbClr val="564A17"/>
                </a:solidFill>
              </a:rPr>
              <a:t>lower</a:t>
            </a:r>
            <a:r>
              <a:rPr lang="en-US" dirty="0" smtClean="0">
                <a:solidFill>
                  <a:srgbClr val="564A17"/>
                </a:solidFill>
              </a:rPr>
              <a:t> </a:t>
            </a:r>
            <a:r>
              <a:rPr lang="en-US" dirty="0" smtClean="0"/>
              <a:t>nobles</a:t>
            </a:r>
          </a:p>
          <a:p>
            <a:pPr lvl="1"/>
            <a:r>
              <a:rPr lang="en-US" dirty="0" smtClean="0"/>
              <a:t>They would swear an oath of </a:t>
            </a:r>
            <a:r>
              <a:rPr lang="en-US" u="sng" dirty="0" smtClean="0">
                <a:solidFill>
                  <a:srgbClr val="564A17"/>
                </a:solidFill>
              </a:rPr>
              <a:t>loyalty</a:t>
            </a:r>
            <a:r>
              <a:rPr lang="en-US" dirty="0" smtClean="0">
                <a:solidFill>
                  <a:srgbClr val="564A17"/>
                </a:solidFill>
              </a:rPr>
              <a:t> </a:t>
            </a:r>
            <a:r>
              <a:rPr lang="en-US" dirty="0" smtClean="0"/>
              <a:t>to their lord</a:t>
            </a:r>
          </a:p>
          <a:p>
            <a:pPr lvl="1"/>
            <a:r>
              <a:rPr lang="en-US" dirty="0" smtClean="0"/>
              <a:t>Provide </a:t>
            </a:r>
            <a:r>
              <a:rPr lang="en-US" u="sng" dirty="0" smtClean="0">
                <a:solidFill>
                  <a:srgbClr val="564A17"/>
                </a:solidFill>
              </a:rPr>
              <a:t>military</a:t>
            </a:r>
            <a:r>
              <a:rPr lang="en-US" dirty="0" smtClean="0">
                <a:solidFill>
                  <a:srgbClr val="564A17"/>
                </a:solidFill>
              </a:rPr>
              <a:t> </a:t>
            </a:r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To stay ready they would compete in </a:t>
            </a:r>
            <a:r>
              <a:rPr lang="en-US" b="1" u="sng" dirty="0" smtClean="0">
                <a:solidFill>
                  <a:srgbClr val="564A17"/>
                </a:solidFill>
              </a:rPr>
              <a:t>tournaments</a:t>
            </a:r>
          </a:p>
          <a:p>
            <a:pPr lvl="2"/>
            <a:r>
              <a:rPr lang="en-US" dirty="0" smtClean="0"/>
              <a:t>The </a:t>
            </a:r>
            <a:r>
              <a:rPr lang="en-US" u="sng" dirty="0" smtClean="0">
                <a:solidFill>
                  <a:srgbClr val="564A17"/>
                </a:solidFill>
              </a:rPr>
              <a:t>joust</a:t>
            </a:r>
            <a:r>
              <a:rPr lang="en-US" dirty="0" smtClean="0">
                <a:solidFill>
                  <a:srgbClr val="564A17"/>
                </a:solidFill>
              </a:rPr>
              <a:t> </a:t>
            </a:r>
            <a:r>
              <a:rPr lang="en-US" dirty="0" smtClean="0"/>
              <a:t>became the main </a:t>
            </a:r>
            <a:r>
              <a:rPr lang="en-US" u="sng" dirty="0" smtClean="0">
                <a:solidFill>
                  <a:srgbClr val="564A17"/>
                </a:solidFill>
              </a:rPr>
              <a:t>attraction</a:t>
            </a:r>
          </a:p>
          <a:p>
            <a:pPr lvl="1"/>
            <a:r>
              <a:rPr lang="en-US" dirty="0" smtClean="0"/>
              <a:t>Were to uphold an ideal of </a:t>
            </a:r>
            <a:r>
              <a:rPr lang="en-US" u="sng" dirty="0" smtClean="0">
                <a:solidFill>
                  <a:srgbClr val="564A17"/>
                </a:solidFill>
              </a:rPr>
              <a:t>civilized</a:t>
            </a:r>
            <a:r>
              <a:rPr lang="en-US" dirty="0" smtClean="0">
                <a:solidFill>
                  <a:srgbClr val="564A17"/>
                </a:solidFill>
              </a:rPr>
              <a:t> </a:t>
            </a:r>
            <a:r>
              <a:rPr lang="en-US" dirty="0" smtClean="0"/>
              <a:t>behavior, known as </a:t>
            </a:r>
            <a:r>
              <a:rPr lang="en-US" b="1" u="sng" dirty="0" smtClean="0">
                <a:solidFill>
                  <a:srgbClr val="564A17"/>
                </a:solidFill>
              </a:rPr>
              <a:t>chivalry</a:t>
            </a:r>
          </a:p>
          <a:p>
            <a:pPr lvl="1"/>
            <a:r>
              <a:rPr lang="en-US" dirty="0" smtClean="0"/>
              <a:t>Had to be </a:t>
            </a:r>
            <a:r>
              <a:rPr lang="en-US" u="sng" dirty="0" smtClean="0">
                <a:solidFill>
                  <a:srgbClr val="564A17"/>
                </a:solidFill>
              </a:rPr>
              <a:t>noble</a:t>
            </a:r>
            <a:r>
              <a:rPr lang="en-US" dirty="0" smtClean="0">
                <a:solidFill>
                  <a:srgbClr val="564A17"/>
                </a:solidFill>
              </a:rPr>
              <a:t> </a:t>
            </a:r>
            <a:r>
              <a:rPr lang="en-US" dirty="0" smtClean="0"/>
              <a:t>to become a knight</a:t>
            </a:r>
          </a:p>
          <a:p>
            <a:pPr lvl="2"/>
            <a:r>
              <a:rPr lang="en-US" dirty="0" smtClean="0"/>
              <a:t>Many started as </a:t>
            </a:r>
            <a:r>
              <a:rPr lang="en-US" u="sng" dirty="0" smtClean="0">
                <a:solidFill>
                  <a:srgbClr val="564A17"/>
                </a:solidFill>
              </a:rPr>
              <a:t>squires</a:t>
            </a:r>
            <a:r>
              <a:rPr lang="en-US" dirty="0" smtClean="0">
                <a:solidFill>
                  <a:srgbClr val="564A17"/>
                </a:solidFill>
              </a:rPr>
              <a:t> </a:t>
            </a:r>
            <a:r>
              <a:rPr lang="en-US" dirty="0" smtClean="0"/>
              <a:t>around </a:t>
            </a:r>
            <a:r>
              <a:rPr lang="en-US" u="sng" dirty="0" smtClean="0">
                <a:solidFill>
                  <a:srgbClr val="564A17"/>
                </a:solidFill>
              </a:rPr>
              <a:t>14-15 </a:t>
            </a:r>
            <a:r>
              <a:rPr lang="en-US" dirty="0" smtClean="0"/>
              <a:t>years of 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833" y="1085320"/>
            <a:ext cx="1802899" cy="2216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66" y="4039391"/>
            <a:ext cx="2485608" cy="1654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158503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lackletter"/>
                <a:cs typeface="Lucida Blackletter"/>
              </a:rPr>
              <a:t>Feudalism</a:t>
            </a:r>
            <a:endParaRPr lang="en-US" dirty="0">
              <a:latin typeface="Lucida Blackletter"/>
              <a:cs typeface="Lucida Blacklet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7" y="1492250"/>
            <a:ext cx="8625415" cy="5016500"/>
          </a:xfrm>
        </p:spPr>
        <p:txBody>
          <a:bodyPr>
            <a:noAutofit/>
          </a:bodyPr>
          <a:lstStyle/>
          <a:p>
            <a:r>
              <a:rPr lang="en-US" sz="2200" dirty="0" smtClean="0"/>
              <a:t>Peasants were </a:t>
            </a:r>
            <a:r>
              <a:rPr lang="en-US" sz="2200" u="sng" dirty="0" smtClean="0">
                <a:solidFill>
                  <a:srgbClr val="564A17"/>
                </a:solidFill>
              </a:rPr>
              <a:t>dependent</a:t>
            </a:r>
            <a:r>
              <a:rPr lang="en-US" sz="2200" dirty="0" smtClean="0">
                <a:solidFill>
                  <a:srgbClr val="564A17"/>
                </a:solidFill>
              </a:rPr>
              <a:t> </a:t>
            </a:r>
            <a:r>
              <a:rPr lang="en-US" sz="2200" dirty="0" smtClean="0"/>
              <a:t>on the </a:t>
            </a:r>
            <a:r>
              <a:rPr lang="en-US" sz="2200" u="sng" dirty="0" smtClean="0">
                <a:solidFill>
                  <a:srgbClr val="564A17"/>
                </a:solidFill>
              </a:rPr>
              <a:t>lord</a:t>
            </a:r>
            <a:r>
              <a:rPr lang="en-US" sz="2200" dirty="0" smtClean="0">
                <a:solidFill>
                  <a:srgbClr val="564A17"/>
                </a:solidFill>
              </a:rPr>
              <a:t> </a:t>
            </a:r>
            <a:r>
              <a:rPr lang="en-US" sz="2200" dirty="0" smtClean="0"/>
              <a:t>and lived on the </a:t>
            </a:r>
            <a:r>
              <a:rPr lang="en-US" sz="2200" u="sng" dirty="0" smtClean="0">
                <a:solidFill>
                  <a:srgbClr val="564A17"/>
                </a:solidFill>
              </a:rPr>
              <a:t>manor</a:t>
            </a:r>
            <a:r>
              <a:rPr lang="en-US" sz="2200" dirty="0" smtClean="0">
                <a:solidFill>
                  <a:srgbClr val="564A17"/>
                </a:solidFill>
              </a:rPr>
              <a:t> </a:t>
            </a:r>
            <a:r>
              <a:rPr lang="en-US" sz="2200" dirty="0" smtClean="0"/>
              <a:t>or </a:t>
            </a:r>
            <a:r>
              <a:rPr lang="en-US" sz="2200" u="sng" dirty="0" smtClean="0">
                <a:solidFill>
                  <a:srgbClr val="564A17"/>
                </a:solidFill>
              </a:rPr>
              <a:t>fief</a:t>
            </a:r>
          </a:p>
          <a:p>
            <a:pPr lvl="1"/>
            <a:r>
              <a:rPr lang="en-US" dirty="0" smtClean="0"/>
              <a:t>There were two kinds:</a:t>
            </a:r>
          </a:p>
          <a:p>
            <a:pPr lvl="2"/>
            <a:r>
              <a:rPr lang="en-US" sz="2200" b="1" u="sng" dirty="0" smtClean="0">
                <a:solidFill>
                  <a:srgbClr val="564A17"/>
                </a:solidFill>
              </a:rPr>
              <a:t>Serfs</a:t>
            </a:r>
            <a:r>
              <a:rPr lang="en-US" sz="2200" dirty="0" smtClean="0"/>
              <a:t>- they could </a:t>
            </a:r>
            <a:r>
              <a:rPr lang="en-US" sz="2200" u="sng" dirty="0" smtClean="0">
                <a:solidFill>
                  <a:srgbClr val="564A17"/>
                </a:solidFill>
              </a:rPr>
              <a:t>not</a:t>
            </a:r>
            <a:r>
              <a:rPr lang="en-US" sz="2200" dirty="0" smtClean="0">
                <a:solidFill>
                  <a:srgbClr val="564A17"/>
                </a:solidFill>
              </a:rPr>
              <a:t> </a:t>
            </a:r>
            <a:r>
              <a:rPr lang="en-US" sz="2200" dirty="0" smtClean="0"/>
              <a:t>leave the fief</a:t>
            </a:r>
          </a:p>
          <a:p>
            <a:pPr lvl="3"/>
            <a:r>
              <a:rPr lang="en-US" sz="2200" dirty="0" smtClean="0"/>
              <a:t>Worked </a:t>
            </a:r>
            <a:r>
              <a:rPr lang="en-US" sz="2200" u="sng" dirty="0" smtClean="0">
                <a:solidFill>
                  <a:srgbClr val="564A17"/>
                </a:solidFill>
              </a:rPr>
              <a:t>without</a:t>
            </a:r>
            <a:r>
              <a:rPr lang="en-US" sz="2200" dirty="0" smtClean="0">
                <a:solidFill>
                  <a:srgbClr val="564A17"/>
                </a:solidFill>
              </a:rPr>
              <a:t> </a:t>
            </a:r>
            <a:r>
              <a:rPr lang="en-US" sz="2200" dirty="0" smtClean="0"/>
              <a:t>getting </a:t>
            </a:r>
            <a:r>
              <a:rPr lang="en-US" sz="2200" u="sng" dirty="0" smtClean="0">
                <a:solidFill>
                  <a:srgbClr val="564A17"/>
                </a:solidFill>
              </a:rPr>
              <a:t>paid</a:t>
            </a:r>
          </a:p>
          <a:p>
            <a:pPr lvl="3"/>
            <a:r>
              <a:rPr lang="en-US" sz="2200" dirty="0" smtClean="0"/>
              <a:t>Owed the lord part of their </a:t>
            </a:r>
            <a:r>
              <a:rPr lang="en-US" sz="2200" u="sng" dirty="0" smtClean="0">
                <a:solidFill>
                  <a:srgbClr val="564A17"/>
                </a:solidFill>
              </a:rPr>
              <a:t>harvest</a:t>
            </a:r>
          </a:p>
          <a:p>
            <a:pPr lvl="2"/>
            <a:r>
              <a:rPr lang="en-US" sz="2200" b="1" u="sng" dirty="0" smtClean="0">
                <a:solidFill>
                  <a:srgbClr val="564A17"/>
                </a:solidFill>
              </a:rPr>
              <a:t>Freemen</a:t>
            </a:r>
            <a:r>
              <a:rPr lang="en-US" sz="2200" dirty="0" smtClean="0"/>
              <a:t>- they could leave</a:t>
            </a:r>
          </a:p>
          <a:p>
            <a:pPr lvl="3"/>
            <a:r>
              <a:rPr lang="en-US" sz="2200" dirty="0" smtClean="0"/>
              <a:t>They worked on the </a:t>
            </a:r>
            <a:r>
              <a:rPr lang="en-US" sz="2200" u="sng" dirty="0" smtClean="0">
                <a:solidFill>
                  <a:srgbClr val="564A17"/>
                </a:solidFill>
              </a:rPr>
              <a:t>lord’s</a:t>
            </a:r>
            <a:r>
              <a:rPr lang="en-US" sz="2200" dirty="0" smtClean="0">
                <a:solidFill>
                  <a:srgbClr val="564A17"/>
                </a:solidFill>
              </a:rPr>
              <a:t> </a:t>
            </a:r>
            <a:r>
              <a:rPr lang="en-US" sz="2200" dirty="0" smtClean="0"/>
              <a:t>land and paid </a:t>
            </a:r>
            <a:r>
              <a:rPr lang="en-US" sz="2200" u="sng" dirty="0" smtClean="0">
                <a:solidFill>
                  <a:srgbClr val="564A17"/>
                </a:solidFill>
              </a:rPr>
              <a:t>rent</a:t>
            </a:r>
          </a:p>
          <a:p>
            <a:pPr lvl="3"/>
            <a:r>
              <a:rPr lang="en-US" sz="2200" dirty="0" smtClean="0"/>
              <a:t>They </a:t>
            </a:r>
            <a:r>
              <a:rPr lang="en-US" sz="2200" u="sng" dirty="0" smtClean="0">
                <a:solidFill>
                  <a:srgbClr val="564A17"/>
                </a:solidFill>
              </a:rPr>
              <a:t>kept</a:t>
            </a:r>
            <a:r>
              <a:rPr lang="en-US" sz="2200" dirty="0" smtClean="0">
                <a:solidFill>
                  <a:srgbClr val="564A17"/>
                </a:solidFill>
              </a:rPr>
              <a:t> </a:t>
            </a:r>
            <a:r>
              <a:rPr lang="en-US" sz="2200" dirty="0" smtClean="0"/>
              <a:t>some of their harvest</a:t>
            </a:r>
          </a:p>
          <a:p>
            <a:pPr lvl="3"/>
            <a:r>
              <a:rPr lang="en-US" sz="2200" dirty="0" smtClean="0"/>
              <a:t>Paid a </a:t>
            </a:r>
            <a:r>
              <a:rPr lang="en-US" sz="2200" u="sng" dirty="0" smtClean="0">
                <a:solidFill>
                  <a:srgbClr val="564A17"/>
                </a:solidFill>
              </a:rPr>
              <a:t>percentage</a:t>
            </a:r>
            <a:r>
              <a:rPr lang="en-US" sz="2200" dirty="0" smtClean="0">
                <a:solidFill>
                  <a:srgbClr val="564A17"/>
                </a:solidFill>
              </a:rPr>
              <a:t> </a:t>
            </a:r>
            <a:r>
              <a:rPr lang="en-US" sz="2200" dirty="0" smtClean="0"/>
              <a:t>to the Church- </a:t>
            </a:r>
            <a:r>
              <a:rPr lang="en-US" sz="2200" b="1" u="sng" dirty="0" smtClean="0">
                <a:solidFill>
                  <a:srgbClr val="564A17"/>
                </a:solidFill>
              </a:rPr>
              <a:t>tithe</a:t>
            </a:r>
          </a:p>
          <a:p>
            <a:pPr lvl="1"/>
            <a:r>
              <a:rPr lang="en-US" dirty="0" smtClean="0"/>
              <a:t>Life as a peasant was very </a:t>
            </a:r>
            <a:r>
              <a:rPr lang="en-US" u="sng" dirty="0" smtClean="0">
                <a:solidFill>
                  <a:srgbClr val="564A17"/>
                </a:solidFill>
              </a:rPr>
              <a:t>difficult</a:t>
            </a:r>
          </a:p>
          <a:p>
            <a:pPr lvl="2"/>
            <a:r>
              <a:rPr lang="en-US" sz="2200" dirty="0" smtClean="0"/>
              <a:t>Work was hard, they used rudimentary </a:t>
            </a:r>
            <a:r>
              <a:rPr lang="en-US" sz="2200" u="sng" dirty="0" smtClean="0">
                <a:solidFill>
                  <a:srgbClr val="564A17"/>
                </a:solidFill>
              </a:rPr>
              <a:t>tools</a:t>
            </a:r>
            <a:r>
              <a:rPr lang="en-US" sz="2200" dirty="0" smtClean="0"/>
              <a:t>, illnesses were often </a:t>
            </a:r>
            <a:r>
              <a:rPr lang="en-US" sz="2200" u="sng" dirty="0" smtClean="0">
                <a:solidFill>
                  <a:srgbClr val="564A17"/>
                </a:solidFill>
              </a:rPr>
              <a:t>fatal</a:t>
            </a:r>
            <a:r>
              <a:rPr lang="en-US" sz="2200" dirty="0" smtClean="0"/>
              <a:t>, and </a:t>
            </a:r>
            <a:r>
              <a:rPr lang="en-US" sz="2200" u="sng" dirty="0" smtClean="0">
                <a:solidFill>
                  <a:srgbClr val="564A17"/>
                </a:solidFill>
              </a:rPr>
              <a:t>disasters</a:t>
            </a:r>
            <a:r>
              <a:rPr lang="en-US" sz="2200" dirty="0" smtClean="0">
                <a:solidFill>
                  <a:srgbClr val="564A17"/>
                </a:solidFill>
              </a:rPr>
              <a:t> </a:t>
            </a:r>
            <a:r>
              <a:rPr lang="en-US" sz="2200" dirty="0" smtClean="0"/>
              <a:t>(droughts or floods) destroyed </a:t>
            </a:r>
            <a:r>
              <a:rPr lang="en-US" sz="2200" u="sng" dirty="0" smtClean="0">
                <a:solidFill>
                  <a:srgbClr val="564A17"/>
                </a:solidFill>
              </a:rPr>
              <a:t>lives</a:t>
            </a:r>
            <a:r>
              <a:rPr lang="en-US" sz="2200" dirty="0" smtClean="0">
                <a:solidFill>
                  <a:srgbClr val="564A17"/>
                </a:solidFill>
              </a:rPr>
              <a:t> </a:t>
            </a:r>
            <a:r>
              <a:rPr lang="en-US" sz="2200" dirty="0" smtClean="0"/>
              <a:t>and </a:t>
            </a:r>
            <a:r>
              <a:rPr lang="en-US" sz="2200" u="sng" dirty="0" smtClean="0">
                <a:solidFill>
                  <a:srgbClr val="564A17"/>
                </a:solidFill>
              </a:rPr>
              <a:t>harvests</a:t>
            </a:r>
            <a:endParaRPr lang="en-US" sz="2200" u="sng" dirty="0">
              <a:solidFill>
                <a:srgbClr val="564A1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0" y="2057906"/>
            <a:ext cx="3026832" cy="1673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416" y="4370916"/>
            <a:ext cx="2063749" cy="127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9679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687" y="791633"/>
            <a:ext cx="5780617" cy="5611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2932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lackletter"/>
                <a:cs typeface="Lucida Blackletter"/>
              </a:rPr>
              <a:t>Economics</a:t>
            </a:r>
            <a:endParaRPr lang="en-US" dirty="0">
              <a:latin typeface="Lucida Blackletter"/>
              <a:cs typeface="Lucida Blacklet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34" y="1492250"/>
            <a:ext cx="6773333" cy="47730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number of people almost </a:t>
            </a:r>
            <a:r>
              <a:rPr lang="en-US" u="sng" dirty="0" smtClean="0">
                <a:solidFill>
                  <a:srgbClr val="564A17"/>
                </a:solidFill>
              </a:rPr>
              <a:t>doubled</a:t>
            </a:r>
            <a:r>
              <a:rPr lang="en-US" dirty="0" smtClean="0">
                <a:solidFill>
                  <a:srgbClr val="564A17"/>
                </a:solidFill>
              </a:rPr>
              <a:t> </a:t>
            </a:r>
            <a:r>
              <a:rPr lang="en-US" dirty="0" smtClean="0"/>
              <a:t>from </a:t>
            </a:r>
            <a:r>
              <a:rPr lang="en-US" u="sng" dirty="0" smtClean="0">
                <a:solidFill>
                  <a:srgbClr val="564A17"/>
                </a:solidFill>
              </a:rPr>
              <a:t>38</a:t>
            </a:r>
            <a:r>
              <a:rPr lang="en-US" dirty="0" smtClean="0">
                <a:solidFill>
                  <a:srgbClr val="564A17"/>
                </a:solidFill>
              </a:rPr>
              <a:t> </a:t>
            </a:r>
            <a:r>
              <a:rPr lang="en-US" dirty="0" smtClean="0"/>
              <a:t>m to </a:t>
            </a:r>
            <a:r>
              <a:rPr lang="en-US" u="sng" dirty="0" smtClean="0">
                <a:solidFill>
                  <a:srgbClr val="564A17"/>
                </a:solidFill>
              </a:rPr>
              <a:t>75</a:t>
            </a:r>
            <a:r>
              <a:rPr lang="en-US" dirty="0" smtClean="0">
                <a:solidFill>
                  <a:srgbClr val="564A17"/>
                </a:solidFill>
              </a:rPr>
              <a:t> </a:t>
            </a:r>
            <a:r>
              <a:rPr lang="en-US" dirty="0" smtClean="0"/>
              <a:t>m in Europe</a:t>
            </a:r>
          </a:p>
          <a:p>
            <a:pPr lvl="1"/>
            <a:r>
              <a:rPr lang="en-US" sz="2400" dirty="0" smtClean="0"/>
              <a:t>Increased </a:t>
            </a:r>
            <a:r>
              <a:rPr lang="en-US" sz="2400" u="sng" dirty="0" smtClean="0">
                <a:solidFill>
                  <a:srgbClr val="564A17"/>
                </a:solidFill>
              </a:rPr>
              <a:t>stability</a:t>
            </a:r>
            <a:r>
              <a:rPr lang="en-US" sz="2400" dirty="0" smtClean="0">
                <a:solidFill>
                  <a:srgbClr val="564A17"/>
                </a:solidFill>
              </a:rPr>
              <a:t> </a:t>
            </a:r>
            <a:r>
              <a:rPr lang="en-US" sz="2400" dirty="0" smtClean="0"/>
              <a:t>and a larger </a:t>
            </a:r>
            <a:r>
              <a:rPr lang="en-US" sz="2400" u="sng" dirty="0" smtClean="0">
                <a:solidFill>
                  <a:srgbClr val="564A17"/>
                </a:solidFill>
              </a:rPr>
              <a:t>food</a:t>
            </a:r>
            <a:r>
              <a:rPr lang="en-US" sz="2400" dirty="0" smtClean="0"/>
              <a:t> supply</a:t>
            </a:r>
          </a:p>
          <a:p>
            <a:pPr lvl="2"/>
            <a:r>
              <a:rPr lang="en-US" sz="2400" dirty="0" smtClean="0"/>
              <a:t>There was a </a:t>
            </a:r>
            <a:r>
              <a:rPr lang="en-US" sz="2400" u="sng" dirty="0" smtClean="0">
                <a:solidFill>
                  <a:srgbClr val="564A17"/>
                </a:solidFill>
              </a:rPr>
              <a:t>climate</a:t>
            </a:r>
            <a:r>
              <a:rPr lang="en-US" sz="2400" dirty="0" smtClean="0">
                <a:solidFill>
                  <a:srgbClr val="564A17"/>
                </a:solidFill>
              </a:rPr>
              <a:t> </a:t>
            </a:r>
            <a:r>
              <a:rPr lang="en-US" sz="2400" dirty="0" smtClean="0"/>
              <a:t>change</a:t>
            </a:r>
          </a:p>
          <a:p>
            <a:pPr lvl="2"/>
            <a:r>
              <a:rPr lang="en-US" sz="2400" dirty="0" smtClean="0"/>
              <a:t>Moved from a </a:t>
            </a:r>
            <a:r>
              <a:rPr lang="en-US" sz="2400" u="sng" dirty="0" smtClean="0">
                <a:solidFill>
                  <a:srgbClr val="564A17"/>
                </a:solidFill>
              </a:rPr>
              <a:t>two</a:t>
            </a:r>
            <a:r>
              <a:rPr lang="en-US" sz="2400" dirty="0" smtClean="0"/>
              <a:t>-field to a </a:t>
            </a:r>
            <a:r>
              <a:rPr lang="en-US" sz="2400" u="sng" dirty="0" smtClean="0">
                <a:solidFill>
                  <a:srgbClr val="564A17"/>
                </a:solidFill>
              </a:rPr>
              <a:t>three</a:t>
            </a:r>
            <a:r>
              <a:rPr lang="en-US" sz="2400" dirty="0" smtClean="0"/>
              <a:t>-field system</a:t>
            </a:r>
          </a:p>
          <a:p>
            <a:pPr lvl="3"/>
            <a:r>
              <a:rPr lang="en-US" sz="2400" dirty="0" smtClean="0"/>
              <a:t>Able to produce </a:t>
            </a:r>
            <a:r>
              <a:rPr lang="en-US" sz="2400" u="sng" dirty="0" smtClean="0">
                <a:solidFill>
                  <a:srgbClr val="564A17"/>
                </a:solidFill>
              </a:rPr>
              <a:t>more</a:t>
            </a:r>
            <a:r>
              <a:rPr lang="en-US" sz="2400" dirty="0" smtClean="0">
                <a:solidFill>
                  <a:srgbClr val="564A17"/>
                </a:solidFill>
              </a:rPr>
              <a:t> </a:t>
            </a:r>
            <a:r>
              <a:rPr lang="en-US" sz="2400" dirty="0" smtClean="0"/>
              <a:t>food</a:t>
            </a:r>
          </a:p>
          <a:p>
            <a:pPr lvl="3"/>
            <a:r>
              <a:rPr lang="en-US" sz="2400" dirty="0" smtClean="0"/>
              <a:t>One field for </a:t>
            </a:r>
            <a:r>
              <a:rPr lang="en-US" sz="2400" u="sng" dirty="0" smtClean="0">
                <a:solidFill>
                  <a:srgbClr val="564A17"/>
                </a:solidFill>
              </a:rPr>
              <a:t>fall</a:t>
            </a:r>
            <a:r>
              <a:rPr lang="en-US" sz="2400" dirty="0" smtClean="0">
                <a:solidFill>
                  <a:srgbClr val="564A17"/>
                </a:solidFill>
              </a:rPr>
              <a:t> </a:t>
            </a:r>
            <a:r>
              <a:rPr lang="en-US" sz="2400" dirty="0" smtClean="0"/>
              <a:t>harvest, one for </a:t>
            </a:r>
            <a:r>
              <a:rPr lang="en-US" sz="2400" u="sng" dirty="0" smtClean="0">
                <a:solidFill>
                  <a:srgbClr val="564A17"/>
                </a:solidFill>
              </a:rPr>
              <a:t>spring</a:t>
            </a:r>
            <a:r>
              <a:rPr lang="en-US" sz="2400" dirty="0" smtClean="0">
                <a:solidFill>
                  <a:srgbClr val="564A17"/>
                </a:solidFill>
              </a:rPr>
              <a:t> </a:t>
            </a:r>
            <a:r>
              <a:rPr lang="en-US" sz="2400" dirty="0" smtClean="0"/>
              <a:t>harvest, and one left </a:t>
            </a:r>
            <a:r>
              <a:rPr lang="en-US" sz="2400" u="sng" dirty="0" smtClean="0">
                <a:solidFill>
                  <a:srgbClr val="564A17"/>
                </a:solidFill>
              </a:rPr>
              <a:t>untouched</a:t>
            </a:r>
          </a:p>
          <a:p>
            <a:pPr lvl="2"/>
            <a:r>
              <a:rPr lang="en-US" sz="2400" dirty="0" smtClean="0"/>
              <a:t>New </a:t>
            </a:r>
            <a:r>
              <a:rPr lang="en-US" sz="2400" u="sng" dirty="0" smtClean="0">
                <a:solidFill>
                  <a:srgbClr val="564A17"/>
                </a:solidFill>
              </a:rPr>
              <a:t>technologies</a:t>
            </a:r>
            <a:r>
              <a:rPr lang="en-US" sz="2400" dirty="0" smtClean="0"/>
              <a:t>, like the </a:t>
            </a:r>
            <a:r>
              <a:rPr lang="en-US" sz="2400" i="1" u="sng" dirty="0" smtClean="0">
                <a:solidFill>
                  <a:srgbClr val="564A17"/>
                </a:solidFill>
              </a:rPr>
              <a:t>carruca</a:t>
            </a:r>
            <a:r>
              <a:rPr lang="en-US" sz="2400" dirty="0" smtClean="0">
                <a:solidFill>
                  <a:srgbClr val="564A17"/>
                </a:solidFill>
              </a:rPr>
              <a:t> </a:t>
            </a:r>
            <a:r>
              <a:rPr lang="en-US" sz="2400" dirty="0" smtClean="0"/>
              <a:t>(iron plowshare), allowed farmers to more </a:t>
            </a:r>
            <a:r>
              <a:rPr lang="en-US" sz="2400" u="sng" dirty="0" smtClean="0">
                <a:solidFill>
                  <a:srgbClr val="564A17"/>
                </a:solidFill>
              </a:rPr>
              <a:t>easily</a:t>
            </a:r>
            <a:r>
              <a:rPr lang="en-US" sz="2400" dirty="0" smtClean="0">
                <a:solidFill>
                  <a:srgbClr val="564A17"/>
                </a:solidFill>
              </a:rPr>
              <a:t> </a:t>
            </a:r>
            <a:r>
              <a:rPr lang="en-US" sz="2400" dirty="0" smtClean="0"/>
              <a:t>harvest crops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1" y="2603501"/>
            <a:ext cx="25400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277433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lackletter"/>
                <a:cs typeface="Lucida Blackletter"/>
              </a:rPr>
              <a:t>The Manor</a:t>
            </a:r>
            <a:endParaRPr lang="en-US" dirty="0">
              <a:latin typeface="Lucida Blackletter"/>
              <a:cs typeface="Lucida Blacklet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317" y="1381654"/>
            <a:ext cx="5827183" cy="5359929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rgbClr val="564A17"/>
                </a:solidFill>
              </a:rPr>
              <a:t>Manors</a:t>
            </a:r>
            <a:r>
              <a:rPr lang="en-US" dirty="0" smtClean="0">
                <a:solidFill>
                  <a:srgbClr val="564A17"/>
                </a:solidFill>
              </a:rPr>
              <a:t> </a:t>
            </a:r>
            <a:r>
              <a:rPr lang="en-US" dirty="0" smtClean="0"/>
              <a:t>were </a:t>
            </a:r>
            <a:r>
              <a:rPr lang="en-US" u="sng" dirty="0" smtClean="0">
                <a:solidFill>
                  <a:srgbClr val="564A17"/>
                </a:solidFill>
              </a:rPr>
              <a:t>self-sufficient</a:t>
            </a:r>
          </a:p>
          <a:p>
            <a:pPr lvl="1"/>
            <a:r>
              <a:rPr lang="en-US" sz="2400" dirty="0" smtClean="0"/>
              <a:t>Trade and transportation was almost </a:t>
            </a:r>
            <a:r>
              <a:rPr lang="en-US" sz="2400" u="sng" dirty="0" smtClean="0">
                <a:solidFill>
                  <a:srgbClr val="564A17"/>
                </a:solidFill>
              </a:rPr>
              <a:t>non-existent</a:t>
            </a:r>
          </a:p>
          <a:p>
            <a:pPr lvl="1"/>
            <a:r>
              <a:rPr lang="en-US" sz="2400" dirty="0" smtClean="0"/>
              <a:t>Own </a:t>
            </a:r>
            <a:r>
              <a:rPr lang="en-US" sz="2400" u="sng" dirty="0" smtClean="0">
                <a:solidFill>
                  <a:srgbClr val="564A17"/>
                </a:solidFill>
              </a:rPr>
              <a:t>court</a:t>
            </a:r>
            <a:r>
              <a:rPr lang="en-US" sz="2400" dirty="0" smtClean="0">
                <a:solidFill>
                  <a:srgbClr val="564A17"/>
                </a:solidFill>
              </a:rPr>
              <a:t> </a:t>
            </a:r>
            <a:r>
              <a:rPr lang="en-US" sz="2400" dirty="0" smtClean="0"/>
              <a:t>of law (headed by the </a:t>
            </a:r>
            <a:r>
              <a:rPr lang="en-US" sz="2400" u="sng" dirty="0" smtClean="0">
                <a:solidFill>
                  <a:srgbClr val="564A17"/>
                </a:solidFill>
              </a:rPr>
              <a:t>lord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All food, clothing, etc. was </a:t>
            </a:r>
            <a:r>
              <a:rPr lang="en-US" sz="2400" u="sng" dirty="0" smtClean="0">
                <a:solidFill>
                  <a:srgbClr val="564A17"/>
                </a:solidFill>
              </a:rPr>
              <a:t>produced</a:t>
            </a:r>
            <a:r>
              <a:rPr lang="en-US" sz="2400" dirty="0" smtClean="0">
                <a:solidFill>
                  <a:srgbClr val="564A17"/>
                </a:solidFill>
              </a:rPr>
              <a:t> </a:t>
            </a:r>
            <a:r>
              <a:rPr lang="en-US" sz="2400" dirty="0" smtClean="0"/>
              <a:t>on the manor</a:t>
            </a:r>
          </a:p>
          <a:p>
            <a:pPr>
              <a:lnSpc>
                <a:spcPct val="90000"/>
              </a:lnSpc>
            </a:pPr>
            <a:r>
              <a:rPr lang="en-US" dirty="0"/>
              <a:t>Manors were comprised of a </a:t>
            </a:r>
            <a:r>
              <a:rPr lang="en-US" u="sng" dirty="0">
                <a:solidFill>
                  <a:srgbClr val="564A17"/>
                </a:solidFill>
              </a:rPr>
              <a:t>manor house </a:t>
            </a:r>
            <a:r>
              <a:rPr lang="en-US" dirty="0"/>
              <a:t>(where the lord lived), cultivated </a:t>
            </a:r>
            <a:r>
              <a:rPr lang="en-US" u="sng" dirty="0">
                <a:solidFill>
                  <a:srgbClr val="564A17"/>
                </a:solidFill>
              </a:rPr>
              <a:t>lands</a:t>
            </a:r>
            <a:r>
              <a:rPr lang="en-US" dirty="0"/>
              <a:t>, </a:t>
            </a:r>
            <a:r>
              <a:rPr lang="en-US" u="sng" dirty="0">
                <a:solidFill>
                  <a:srgbClr val="564A17"/>
                </a:solidFill>
              </a:rPr>
              <a:t>woodlands</a:t>
            </a:r>
            <a:r>
              <a:rPr lang="en-US" dirty="0">
                <a:solidFill>
                  <a:srgbClr val="564A17"/>
                </a:solidFill>
              </a:rPr>
              <a:t> </a:t>
            </a:r>
            <a:r>
              <a:rPr lang="en-US" dirty="0"/>
              <a:t>(to hunt), </a:t>
            </a:r>
            <a:r>
              <a:rPr lang="en-US" u="sng" dirty="0">
                <a:solidFill>
                  <a:srgbClr val="564A17"/>
                </a:solidFill>
              </a:rPr>
              <a:t>pastures</a:t>
            </a:r>
            <a:r>
              <a:rPr lang="en-US" dirty="0">
                <a:solidFill>
                  <a:srgbClr val="564A17"/>
                </a:solidFill>
              </a:rPr>
              <a:t> </a:t>
            </a:r>
            <a:r>
              <a:rPr lang="en-US" dirty="0"/>
              <a:t>(for cattle), </a:t>
            </a:r>
            <a:r>
              <a:rPr lang="en-US" u="sng" dirty="0">
                <a:solidFill>
                  <a:srgbClr val="564A17"/>
                </a:solidFill>
              </a:rPr>
              <a:t>fields</a:t>
            </a:r>
            <a:r>
              <a:rPr lang="en-US" dirty="0"/>
              <a:t>, a </a:t>
            </a:r>
            <a:r>
              <a:rPr lang="en-US" u="sng" dirty="0">
                <a:solidFill>
                  <a:srgbClr val="564A17"/>
                </a:solidFill>
              </a:rPr>
              <a:t>village</a:t>
            </a:r>
            <a:r>
              <a:rPr lang="en-US" dirty="0"/>
              <a:t>, a </a:t>
            </a:r>
            <a:r>
              <a:rPr lang="en-US" u="sng" dirty="0">
                <a:solidFill>
                  <a:srgbClr val="564A17"/>
                </a:solidFill>
              </a:rPr>
              <a:t>church</a:t>
            </a:r>
            <a:r>
              <a:rPr lang="en-US" dirty="0"/>
              <a:t>, a priests </a:t>
            </a:r>
            <a:r>
              <a:rPr lang="en-US" u="sng" dirty="0">
                <a:solidFill>
                  <a:srgbClr val="564A17"/>
                </a:solidFill>
              </a:rPr>
              <a:t>house</a:t>
            </a:r>
            <a:r>
              <a:rPr lang="en-US" dirty="0"/>
              <a:t>, a </a:t>
            </a:r>
            <a:r>
              <a:rPr lang="en-US" u="sng" dirty="0">
                <a:solidFill>
                  <a:srgbClr val="564A17"/>
                </a:solidFill>
              </a:rPr>
              <a:t>mill</a:t>
            </a:r>
            <a:r>
              <a:rPr lang="en-US" dirty="0">
                <a:solidFill>
                  <a:srgbClr val="564A17"/>
                </a:solidFill>
              </a:rPr>
              <a:t> </a:t>
            </a:r>
            <a:r>
              <a:rPr lang="en-US" dirty="0"/>
              <a:t>(used to grind grains </a:t>
            </a:r>
            <a:r>
              <a:rPr lang="en-US"/>
              <a:t>into </a:t>
            </a:r>
            <a:r>
              <a:rPr lang="en-US" smtClean="0"/>
              <a:t>flour</a:t>
            </a:r>
            <a:r>
              <a:rPr lang="en-US" dirty="0"/>
              <a:t>, and an </a:t>
            </a:r>
            <a:r>
              <a:rPr lang="en-US" u="sng" dirty="0">
                <a:solidFill>
                  <a:srgbClr val="564A17"/>
                </a:solidFill>
              </a:rPr>
              <a:t>oven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Ideally were located along </a:t>
            </a:r>
            <a:r>
              <a:rPr lang="en-US" sz="2400" dirty="0" smtClean="0"/>
              <a:t>a </a:t>
            </a:r>
            <a:r>
              <a:rPr lang="en-US" sz="2400" u="sng" dirty="0" smtClean="0">
                <a:solidFill>
                  <a:srgbClr val="564A17"/>
                </a:solidFill>
              </a:rPr>
              <a:t>stream</a:t>
            </a:r>
            <a:r>
              <a:rPr lang="en-US" sz="2400" dirty="0" smtClean="0">
                <a:solidFill>
                  <a:srgbClr val="564A17"/>
                </a:solidFill>
              </a:rPr>
              <a:t> </a:t>
            </a:r>
            <a:r>
              <a:rPr lang="en-US" sz="2400" dirty="0"/>
              <a:t>or </a:t>
            </a:r>
            <a:r>
              <a:rPr lang="en-US" sz="2400" u="sng" dirty="0">
                <a:solidFill>
                  <a:srgbClr val="564A17"/>
                </a:solidFill>
              </a:rPr>
              <a:t>river</a:t>
            </a:r>
            <a:r>
              <a:rPr lang="en-US" sz="2400" dirty="0">
                <a:solidFill>
                  <a:srgbClr val="564A17"/>
                </a:solidFill>
              </a:rPr>
              <a:t> </a:t>
            </a:r>
            <a:r>
              <a:rPr lang="en-US" sz="2400" dirty="0"/>
              <a:t>to provide power for the mill.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0" y="3958167"/>
            <a:ext cx="2842381" cy="1989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499" y="1217083"/>
            <a:ext cx="2842381" cy="2283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93563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2436</TotalTime>
  <Words>552</Words>
  <Application>Microsoft Macintosh PowerPoint</Application>
  <PresentationFormat>On-screen Show (4:3)</PresentationFormat>
  <Paragraphs>62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Inkwell</vt:lpstr>
      <vt:lpstr>PowerPoint Presentation</vt:lpstr>
      <vt:lpstr>Feudalism</vt:lpstr>
      <vt:lpstr>The Invaders</vt:lpstr>
      <vt:lpstr>Feudalism</vt:lpstr>
      <vt:lpstr>Feudalism</vt:lpstr>
      <vt:lpstr>Feudalism</vt:lpstr>
      <vt:lpstr>PowerPoint Presentation</vt:lpstr>
      <vt:lpstr>Economics</vt:lpstr>
      <vt:lpstr>The Manor</vt:lpstr>
      <vt:lpstr>PowerPoint Presentation</vt:lpstr>
    </vt:vector>
  </TitlesOfParts>
  <Company>Dunklin R-V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FEudalism</dc:title>
  <dc:creator>Amy Fitzgerald</dc:creator>
  <cp:lastModifiedBy>Amy Fitzgerald</cp:lastModifiedBy>
  <cp:revision>22</cp:revision>
  <dcterms:created xsi:type="dcterms:W3CDTF">2013-08-23T17:15:35Z</dcterms:created>
  <dcterms:modified xsi:type="dcterms:W3CDTF">2013-08-26T17:25:04Z</dcterms:modified>
</cp:coreProperties>
</file>