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92329-404C-4491-ADF6-A35648F46666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273A7-C10B-41C4-BECF-23F388B45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3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8762CB-32D9-4CB5-A371-3ED619990B09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faithclipart.com/fca/affiliate.do?id=17&amp;coupon=INSTANT-SAVINGS-LT" TargetMode="Externa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Europe’s Transition from the </a:t>
            </a:r>
            <a:br>
              <a:rPr lang="en-US" dirty="0" smtClean="0"/>
            </a:br>
            <a:r>
              <a:rPr lang="en-US" dirty="0" smtClean="0"/>
              <a:t>Middle Ages to the Renaissance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26"/>
            <a:ext cx="8001000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1524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devotion to God and the maintenance of a strict social hierarchy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26"/>
            <a:ext cx="8153400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40674" y="456418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devotion to God and the maintenance of a strict social hierarchy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" y="16764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Death killed 1/3 of the pop.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-2177" y="25908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Peasants revolted and demanded more freedom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63028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 Years War allowed monarchs to build huge armies and reduced power of lords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343400"/>
            <a:ext cx="2854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People moved to cities to earn better wages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2257" y="5181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Status began to be determined by wealth and ability, not birthright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44849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rebirth of classical learning and a belief in human potential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7983" y="5190309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Scholars and artists looked to art and writing from ancient Greece and Rome for guidance.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3600" y="4201692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Medici family of Florence used their profits to promote scholarship and the arts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182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Spirit of the Renaissance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4" name="Picture 4" descr="http://www.nlm.nih.gov/exhibition/harrypottersworld/images/details/OB0061.jpg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773" y="914400"/>
            <a:ext cx="5229225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Callout 6"/>
          <p:cNvSpPr/>
          <p:nvPr/>
        </p:nvSpPr>
        <p:spPr>
          <a:xfrm>
            <a:off x="76200" y="381000"/>
            <a:ext cx="8610600" cy="205740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19020" y="658144"/>
            <a:ext cx="6867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Why people like me became interested in Ancient Culture…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Knowledge of ancient Greece and Rome was discovered by scholars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The Crusades made Europeans eager to learn about the world around them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Scholars thought ancient Greek and Roman writings would help solve problems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-8709" y="2652307"/>
            <a:ext cx="2675709" cy="2893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A Fascination with Classical Cultures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Artists used ancient art as models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Donatello created statues that copied the Roman ideal of the human body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Brunelleschi designed buildings after studying ruins in Rome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Revolutionary innovations were made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67" y="2284762"/>
            <a:ext cx="3752983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The Spirit of the Renaissance included….</a:t>
            </a: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731043"/>
            <a:ext cx="6785693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/>
              <a:t>A Belief in Human Potential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Believed each person could achieve great things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Claimed that people educated in the classics could create a better world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Emphasized human achievement on earth, rather than the afterlife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599" y="2438400"/>
            <a:ext cx="2419219" cy="30931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/>
              <a:t>A New Type of Scholar Called a Humanist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Humanists devoted themselves to studying ancient writings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They tried to learn about many subjects, like Latin, Greek, history, and mathematics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b="1" dirty="0" smtClean="0">
                <a:solidFill>
                  <a:schemeClr val="tx1"/>
                </a:solidFill>
              </a:rPr>
              <a:t>Petrarch</a:t>
            </a:r>
            <a:r>
              <a:rPr lang="en-US" sz="1500" dirty="0" smtClean="0">
                <a:solidFill>
                  <a:schemeClr val="tx1"/>
                </a:solidFill>
              </a:rPr>
              <a:t>, a Florentine, was the first great Humanist</a:t>
            </a:r>
          </a:p>
        </p:txBody>
      </p:sp>
    </p:spTree>
    <p:extLst>
      <p:ext uri="{BB962C8B-B14F-4D97-AF65-F5344CB8AC3E}">
        <p14:creationId xmlns:p14="http://schemas.microsoft.com/office/powerpoint/2010/main" val="238899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26"/>
            <a:ext cx="8001000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1524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devotion to God and the maintenance of a strict social hierarchy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26"/>
            <a:ext cx="7696200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0674" y="456418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devotion to God and the maintenance of a strict social hierarchy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" y="16764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Death killed 1/3 of the pop.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-2177" y="25908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Peasants revolted and demanded more freedom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3463028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 Years War allowed monarchs to build huge armies and reduced power of lords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343400"/>
            <a:ext cx="2854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People moved to cities to earn better wages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2257" y="5181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Status began to be determined by wealth and ability, not birthright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4849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rebirth of classical learning and a belief in human potential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13663" y="5190309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Scholars and artists looked to art and writing from ancient Greece and Rome for guidance.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343400"/>
            <a:ext cx="32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Medici family of Florence used their profits to promote scholarship and the arts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81057" y="3804433"/>
            <a:ext cx="2634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Crusades made Europeans eager to learn about the world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5417" y="2914049"/>
            <a:ext cx="2039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Italian cites, with ties to Byzantine and Muslim merchants, became rich and powerful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1830288"/>
            <a:ext cx="18614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Middle class merchants gained control of great sums of $ by organizing banks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4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6126"/>
            <a:ext cx="8458201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457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devotion to God and the maintenance of a strict social hierarchy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448491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rebirth of classical learning and a belief in human potential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8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ursewikis.fas.harvard.edu/aiu18/images/DiePes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676400"/>
            <a:ext cx="6096000" cy="416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0" y="51301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Black Death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6202"/>
              </p:ext>
            </p:extLst>
          </p:nvPr>
        </p:nvGraphicFramePr>
        <p:xfrm>
          <a:off x="4267200" y="716946"/>
          <a:ext cx="4787265" cy="210311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87265"/>
              </a:tblGrid>
              <a:tr h="1676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the Black Death?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A deadly plague that spread across Europe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Caused by bacteria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Appeared in 3 forms: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Pneumonic: attacked lungs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Septicemic: bloodstream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Bubonic: Caused buboes on body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57726"/>
              </p:ext>
            </p:extLst>
          </p:nvPr>
        </p:nvGraphicFramePr>
        <p:xfrm>
          <a:off x="307657" y="1066800"/>
          <a:ext cx="2438400" cy="3474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38400"/>
              </a:tblGrid>
              <a:tr h="1676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did it spread?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Originated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in Mongolia and spread to Black Sea along Silk Road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Bacteria carried by fleas on black rats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Italian merchant ships brought rats to Europe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First appeared in Sicily</a:t>
                      </a:r>
                      <a:endParaRPr lang="en-US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67360"/>
              </p:ext>
            </p:extLst>
          </p:nvPr>
        </p:nvGraphicFramePr>
        <p:xfrm>
          <a:off x="6553200" y="3124200"/>
          <a:ext cx="2438400" cy="3474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38400"/>
              </a:tblGrid>
              <a:tr h="638331">
                <a:tc>
                  <a:txBody>
                    <a:bodyPr/>
                    <a:lstStyle/>
                    <a:p>
                      <a:r>
                        <a:rPr lang="en-US" dirty="0" smtClean="0"/>
                        <a:t>Why couldn’t people</a:t>
                      </a:r>
                      <a:r>
                        <a:rPr lang="en-US" baseline="0" dirty="0" smtClean="0"/>
                        <a:t> stop it?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They were ignorant about its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cause: blamed the stars, God’s anger, and Jews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Tried ineffective cures, like pomanders, flagellation, and repentance of sins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4914"/>
              </p:ext>
            </p:extLst>
          </p:nvPr>
        </p:nvGraphicFramePr>
        <p:xfrm>
          <a:off x="609600" y="5005251"/>
          <a:ext cx="5334000" cy="18287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34000"/>
              </a:tblGrid>
              <a:tr h="341376">
                <a:tc>
                  <a:txBody>
                    <a:bodyPr/>
                    <a:lstStyle/>
                    <a:p>
                      <a:r>
                        <a:rPr lang="en-US" dirty="0" smtClean="0"/>
                        <a:t>How did it change life?</a:t>
                      </a:r>
                      <a:endParaRPr lang="en-US" dirty="0"/>
                    </a:p>
                  </a:txBody>
                  <a:tcPr/>
                </a:tc>
              </a:tr>
              <a:tr h="136550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Killed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1/3 of the 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population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Forced farmers to diversify their crops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Peasants revolted and demanded more freedom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Working class moved to cities for better wages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Reduced the power of feudal lords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8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26"/>
            <a:ext cx="8153400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8294" y="444137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devotion to God and the maintenance of a strict social hierarchy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Black Death killed 1/3 of the pop.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3203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Peasants revolted and demanded more freedom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44849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rebirth of classical learning and a belief in human potential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487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8991600" y="3631053"/>
            <a:ext cx="0" cy="48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9182" y="5130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Hundred Years’ War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3200400"/>
            <a:ext cx="883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Explosion 2 3"/>
          <p:cNvSpPr/>
          <p:nvPr/>
        </p:nvSpPr>
        <p:spPr>
          <a:xfrm rot="19975295">
            <a:off x="145748" y="2452950"/>
            <a:ext cx="1759553" cy="1923954"/>
          </a:xfrm>
          <a:prstGeom prst="irregularSeal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224" y="298265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War begins 1337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125" y="459408"/>
            <a:ext cx="3563434" cy="2308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the war begin?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French king, Charles IV died in 1328 with no male heir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Two men attempted to claim the vacant throne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Edward III of England (son-in-law)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Philip of Valois (nephew)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English armies attacked France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78197"/>
            <a:ext cx="4648200" cy="2554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Who was Joan of Arc? How did she affect the war?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Young French peasant woman who was inspired by God to save France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Convinced Charles VII to let her lead an army in 1429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Helped push the English Armies out of central France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Was captured, accused of heresy, and burned at the stake in 1431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Sainted in 1922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38800" y="3019855"/>
            <a:ext cx="0" cy="48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57800" y="3320534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1429</a:t>
            </a:r>
            <a:endParaRPr lang="en-US" dirty="0"/>
          </a:p>
        </p:txBody>
      </p:sp>
      <p:pic>
        <p:nvPicPr>
          <p:cNvPr id="2054" name="Picture 6" descr="Joan of Arc Riding Victorio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064040"/>
            <a:ext cx="819694" cy="11366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057400" y="3500846"/>
            <a:ext cx="2209800" cy="32932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the nature of warfare change?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Longbows eliminated advantages of armor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Cannons could be used to blast holes in castles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Monarchs used armies recruited from common people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048000" y="28956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25836" y="4116398"/>
            <a:ext cx="3733800" cy="2062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the war contribute to the end of feudalism in France?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People became more patriotic, more devoted to the monarch than their feudal lord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Monarchs built huge armies with the taxes they collected which reduced the power of the nobles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991600" y="2929582"/>
            <a:ext cx="0" cy="48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97636" y="3340519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0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9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26"/>
            <a:ext cx="8153400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6394" y="448491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devotion to God and the maintenance of a strict social hierarchy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Death killed 1/3 of the pop.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63203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Peasants revolted and demanded more freedom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" y="3463027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100 Years War allowed monarchs to build huge armies and reduced power of lords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44849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rebirth of classical learning and a belief in human potential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097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182" y="5130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Trade and Commerce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3352800"/>
            <a:ext cx="883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http://www.the-orb.net/encyclop/culture/towns/images/tint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6246"/>
            <a:ext cx="3662082" cy="21717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75314" y="990600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Trade and Commerce: Foundations of Town Life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Towns were centers for trade and shipping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Luxury goods, like silk, spices, ivory, etc. could be bought in towns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Guilds dominated social and civic life of towns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Guilds reflected importance of Christianity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Contributed to building cathedrals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Adopted patron saints and sponsored parades in their honor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" y="3352800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50280" y="3355368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3355368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1650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02909"/>
              </p:ext>
            </p:extLst>
          </p:nvPr>
        </p:nvGraphicFramePr>
        <p:xfrm>
          <a:off x="1" y="3886200"/>
          <a:ext cx="9144000" cy="29006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733801"/>
                <a:gridCol w="1676400"/>
                <a:gridCol w="3733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Town</a:t>
                      </a:r>
                      <a:r>
                        <a:rPr lang="en-US" baseline="0" dirty="0" smtClean="0"/>
                        <a:t> life in the Middle 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</a:t>
                      </a:r>
                      <a:r>
                        <a:rPr lang="en-US" baseline="0" dirty="0" smtClean="0"/>
                        <a:t> life during the Renaissance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Towns</a:t>
                      </a:r>
                      <a:r>
                        <a:rPr lang="en-US" sz="1600" u="none" baseline="0" dirty="0" smtClean="0">
                          <a:solidFill>
                            <a:schemeClr val="tx1"/>
                          </a:solidFill>
                        </a:rPr>
                        <a:t> were small because society was based on agriculture and most people lived in the countryside</a:t>
                      </a:r>
                      <a:endParaRPr lang="en-US" sz="16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Society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Towns grew because society began to be based on commerce and more</a:t>
                      </a:r>
                      <a:r>
                        <a:rPr lang="en-US" sz="1600" u="none" baseline="0" dirty="0" smtClean="0">
                          <a:solidFill>
                            <a:schemeClr val="tx1"/>
                          </a:solidFill>
                        </a:rPr>
                        <a:t> people lived in cities</a:t>
                      </a:r>
                      <a:endParaRPr lang="en-US" sz="16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Nobles had most of the power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Lords owned the land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Towns needed protection from knights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Power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Middle class had most of the power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Limited</a:t>
                      </a:r>
                      <a:r>
                        <a:rPr lang="en-US" sz="1600" u="none" baseline="0" dirty="0" smtClean="0">
                          <a:solidFill>
                            <a:schemeClr val="tx1"/>
                          </a:solidFill>
                        </a:rPr>
                        <a:t> the power of feudal lords by forcing them to grant charters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u="none" baseline="0" dirty="0" smtClean="0">
                          <a:solidFill>
                            <a:schemeClr val="tx1"/>
                          </a:solidFill>
                        </a:rPr>
                        <a:t>Gained control of great sums of money by organizing banks</a:t>
                      </a:r>
                      <a:endParaRPr lang="en-US" sz="16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r>
                        <a:rPr lang="en-US" sz="1600" u="none" baseline="0" dirty="0" smtClean="0">
                          <a:solidFill>
                            <a:schemeClr val="tx1"/>
                          </a:solidFill>
                        </a:rPr>
                        <a:t> was determined by birthright</a:t>
                      </a:r>
                      <a:endParaRPr lang="en-US" sz="16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Status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Status determined by wealth and ability</a:t>
                      </a:r>
                      <a:endParaRPr lang="en-US" sz="16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743200" y="33528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43800" y="33528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/>
          <p:cNvSpPr/>
          <p:nvPr/>
        </p:nvSpPr>
        <p:spPr>
          <a:xfrm>
            <a:off x="2628900" y="3236097"/>
            <a:ext cx="228600" cy="23854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429500" y="3233529"/>
            <a:ext cx="228600" cy="23854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6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126"/>
            <a:ext cx="8153400" cy="6873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0674" y="456418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devotion to God and the maintenance of a strict social hierarchy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Death killed 1/3 of the pop.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63203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Peasants revolted and demanded more freedom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3463027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 Years War allowed monarchs to build huge armies and reduced power of lords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25483" y="4343400"/>
            <a:ext cx="285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People moved to cities to earn better wages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181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Status began to be determined by wealth and ability, not birthright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44849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rebirth of classical learning and a belief in human potential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138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9532"/>
            <a:ext cx="9144000" cy="644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9182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Growth of Italian City-States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125" y="574521"/>
            <a:ext cx="2803475" cy="4031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Florence become the most influential city-state?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Maintained thriving industry in wool and silk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Purchased luxury items from the East and sold them for a large profit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Sold insurance to sea traders to protect their overseas investments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Created numerous banks that made loans or exchanged currency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Medici family </a:t>
            </a:r>
            <a:r>
              <a:rPr lang="en-US" sz="1600" dirty="0" smtClean="0">
                <a:solidFill>
                  <a:schemeClr val="tx1"/>
                </a:solidFill>
              </a:rPr>
              <a:t>promoted trade, banking, the arts, scholarship, and civic pride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168537"/>
            <a:ext cx="6400800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What was the Renaissance and why did it begin in Italy?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Renaissance is a French word, meaning </a:t>
            </a:r>
            <a:r>
              <a:rPr lang="en-US" sz="1600" i="1" dirty="0" smtClean="0">
                <a:solidFill>
                  <a:schemeClr val="tx1"/>
                </a:solidFill>
              </a:rPr>
              <a:t>rebirth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Period when scholars became interested in ancient Greek and Roman culture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Italian city-states displayed their  wealth by giving financial support to artists who created works with classical themes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715000" y="1676400"/>
            <a:ext cx="762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43500" y="1388574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Venice</a:t>
            </a: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4531671" y="1561887"/>
            <a:ext cx="80657" cy="9600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214509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Florence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61064" y="1609889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Milan</a:t>
            </a:r>
            <a:endParaRPr lang="en-US" dirty="0"/>
          </a:p>
        </p:txBody>
      </p:sp>
      <p:sp>
        <p:nvSpPr>
          <p:cNvPr id="7" name="16-Point Star 6"/>
          <p:cNvSpPr/>
          <p:nvPr/>
        </p:nvSpPr>
        <p:spPr>
          <a:xfrm>
            <a:off x="5361214" y="2438400"/>
            <a:ext cx="125186" cy="152057"/>
          </a:xfrm>
          <a:prstGeom prst="star16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3" name="Picture 7" descr="http://www.1st-art-gallery.com/thumbnail/101027/1/View-Of-Florence-With-The-Chain-1480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360" y="2743200"/>
            <a:ext cx="2315936" cy="110170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38797" y="2743200"/>
            <a:ext cx="2315936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Florence 1480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582985"/>
            <a:ext cx="2495418" cy="4524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Why were Italian city-states so rich and powerful?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Had strong ties with Byzantine and Muslim merchants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Each city-state specialized in one commercial activity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Milan-</a:t>
            </a:r>
            <a:r>
              <a:rPr lang="en-US" sz="1600" dirty="0" smtClean="0">
                <a:solidFill>
                  <a:schemeClr val="tx1"/>
                </a:solidFill>
              </a:rPr>
              <a:t> metal goods and armor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Florence-</a:t>
            </a:r>
            <a:r>
              <a:rPr lang="en-US" sz="1600" dirty="0" smtClean="0">
                <a:solidFill>
                  <a:schemeClr val="tx1"/>
                </a:solidFill>
              </a:rPr>
              <a:t> banking and textiles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Venice-</a:t>
            </a:r>
            <a:r>
              <a:rPr lang="en-US" sz="1600" dirty="0" smtClean="0">
                <a:solidFill>
                  <a:schemeClr val="tx1"/>
                </a:solidFill>
              </a:rPr>
              <a:t> Asian goods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European monarchs and nobles sought loans from merchants</a:t>
            </a:r>
          </a:p>
        </p:txBody>
      </p:sp>
    </p:spTree>
    <p:extLst>
      <p:ext uri="{BB962C8B-B14F-4D97-AF65-F5344CB8AC3E}">
        <p14:creationId xmlns:p14="http://schemas.microsoft.com/office/powerpoint/2010/main" val="19641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4260</TotalTime>
  <Words>1301</Words>
  <Application>Microsoft Macintosh PowerPoint</Application>
  <PresentationFormat>On-screen Show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Decatur</vt:lpstr>
      <vt:lpstr>Europe’s Transition from the  Middle Ages to the Renaissance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Europe’s Transition from the  Middle Ages to the Renaissance</dc:title>
  <dc:creator>Fitzgerald, Amy</dc:creator>
  <cp:lastModifiedBy>Amy Fitzgerald</cp:lastModifiedBy>
  <cp:revision>31</cp:revision>
  <cp:lastPrinted>2013-09-12T15:16:46Z</cp:lastPrinted>
  <dcterms:created xsi:type="dcterms:W3CDTF">2011-09-26T17:09:21Z</dcterms:created>
  <dcterms:modified xsi:type="dcterms:W3CDTF">2013-09-12T15:18:37Z</dcterms:modified>
</cp:coreProperties>
</file>