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62CB-32D9-4CB5-A371-3ED619990B0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8762CB-32D9-4CB5-A371-3ED619990B09}" type="datetimeFigureOut">
              <a:rPr lang="en-US" smtClean="0"/>
              <a:t>9/27/2011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27E1F7A-CAF4-40CD-81BC-83A51FF28C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faithclipart.com/fca/affiliate.do?id=17&amp;coupon=INSTANT-SAVINGS-LT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Europe’s Transition from the </a:t>
            </a:r>
            <a:br>
              <a:rPr lang="en-US" dirty="0" smtClean="0"/>
            </a:br>
            <a:r>
              <a:rPr lang="en-US" dirty="0" smtClean="0"/>
              <a:t>Middle Ages to the Renaissance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ursewikis.fas.harvard.edu/aiu18/images/DiePest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676400"/>
            <a:ext cx="6096000" cy="416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7000" y="51301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The Black Death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778900"/>
              </p:ext>
            </p:extLst>
          </p:nvPr>
        </p:nvGraphicFramePr>
        <p:xfrm>
          <a:off x="4267200" y="716946"/>
          <a:ext cx="4787265" cy="2103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787265"/>
              </a:tblGrid>
              <a:tr h="1676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was the Black Death?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 deadly </a:t>
                      </a:r>
                      <a:r>
                        <a:rPr lang="en-US" u="sng" dirty="0" smtClean="0">
                          <a:solidFill>
                            <a:schemeClr val="bg1"/>
                          </a:solidFill>
                        </a:rPr>
                        <a:t>plague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/>
                        <a:t>that spread across </a:t>
                      </a:r>
                      <a:r>
                        <a:rPr lang="en-US" u="sng" dirty="0" smtClean="0">
                          <a:solidFill>
                            <a:schemeClr val="bg1"/>
                          </a:solidFill>
                        </a:rPr>
                        <a:t>Europe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Caused by </a:t>
                      </a:r>
                      <a:r>
                        <a:rPr lang="en-US" u="sng" dirty="0" smtClean="0">
                          <a:solidFill>
                            <a:schemeClr val="bg1"/>
                          </a:solidFill>
                        </a:rPr>
                        <a:t>bacteria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Appeared in 3 forms:</a:t>
                      </a:r>
                    </a:p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r>
                        <a:rPr lang="en-US" baseline="0" dirty="0" smtClean="0"/>
                        <a:t>Pneumonic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attacked lungs</a:t>
                      </a:r>
                    </a:p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r>
                        <a:rPr lang="en-US" baseline="0" dirty="0" smtClean="0"/>
                        <a:t>Septicemic: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bloodstream</a:t>
                      </a:r>
                    </a:p>
                    <a:p>
                      <a:pPr marL="342900" indent="-342900">
                        <a:buFont typeface="Arial" pitchFamily="34" charset="0"/>
                        <a:buAutoNum type="arabicPeriod"/>
                      </a:pPr>
                      <a:r>
                        <a:rPr lang="en-US" baseline="0" dirty="0" smtClean="0"/>
                        <a:t>Bubonic: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Caused buboes on body</a:t>
                      </a:r>
                      <a:endParaRPr lang="en-US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841254"/>
              </p:ext>
            </p:extLst>
          </p:nvPr>
        </p:nvGraphicFramePr>
        <p:xfrm>
          <a:off x="307657" y="1066800"/>
          <a:ext cx="2438400" cy="3474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38400"/>
              </a:tblGrid>
              <a:tr h="167640">
                <a:tc>
                  <a:txBody>
                    <a:bodyPr/>
                    <a:lstStyle/>
                    <a:p>
                      <a:r>
                        <a:rPr lang="en-US" dirty="0" smtClean="0"/>
                        <a:t>How did it spread?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Originated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Mongolia </a:t>
                      </a:r>
                      <a:r>
                        <a:rPr lang="en-US" baseline="0" dirty="0" smtClean="0"/>
                        <a:t>and spread to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Black Sea</a:t>
                      </a:r>
                      <a:r>
                        <a:rPr lang="en-US" u="sng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along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Silk Road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Bacteria carried by fleas on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black rats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Italian merchant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ships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brought rats to Europe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First appeared in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Sicily</a:t>
                      </a:r>
                      <a:endParaRPr lang="en-US" u="sng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12069"/>
              </p:ext>
            </p:extLst>
          </p:nvPr>
        </p:nvGraphicFramePr>
        <p:xfrm>
          <a:off x="6553200" y="3124200"/>
          <a:ext cx="2438400" cy="3474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38400"/>
              </a:tblGrid>
              <a:tr h="638331">
                <a:tc>
                  <a:txBody>
                    <a:bodyPr/>
                    <a:lstStyle/>
                    <a:p>
                      <a:r>
                        <a:rPr lang="en-US" dirty="0" smtClean="0"/>
                        <a:t>Why couldn’t people</a:t>
                      </a:r>
                      <a:r>
                        <a:rPr lang="en-US" baseline="0" dirty="0" smtClean="0"/>
                        <a:t> stop it?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They were </a:t>
                      </a:r>
                      <a:r>
                        <a:rPr lang="en-US" u="sng" dirty="0" smtClean="0">
                          <a:solidFill>
                            <a:schemeClr val="bg1"/>
                          </a:solidFill>
                        </a:rPr>
                        <a:t>ignorant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/>
                        <a:t>about its</a:t>
                      </a:r>
                      <a:r>
                        <a:rPr lang="en-US" baseline="0" dirty="0" smtClean="0"/>
                        <a:t> cause: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blamed the stars</a:t>
                      </a:r>
                      <a:r>
                        <a:rPr lang="en-US" u="none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God’s anger</a:t>
                      </a:r>
                      <a:r>
                        <a:rPr lang="en-US" u="none" baseline="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u="none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u="none" baseline="0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Jews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Tried ineffective cures, like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pomanders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flagellation</a:t>
                      </a:r>
                      <a:r>
                        <a:rPr lang="en-US" baseline="0" dirty="0" smtClean="0"/>
                        <a:t>, and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repentance of sins</a:t>
                      </a:r>
                      <a:endParaRPr lang="en-US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92321"/>
              </p:ext>
            </p:extLst>
          </p:nvPr>
        </p:nvGraphicFramePr>
        <p:xfrm>
          <a:off x="609600" y="5005251"/>
          <a:ext cx="5334000" cy="18288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334000"/>
              </a:tblGrid>
              <a:tr h="341376">
                <a:tc>
                  <a:txBody>
                    <a:bodyPr/>
                    <a:lstStyle/>
                    <a:p>
                      <a:r>
                        <a:rPr lang="en-US" dirty="0" smtClean="0"/>
                        <a:t>How did it change life?</a:t>
                      </a:r>
                      <a:endParaRPr lang="en-US" dirty="0"/>
                    </a:p>
                  </a:txBody>
                  <a:tcPr/>
                </a:tc>
              </a:tr>
              <a:tr h="136550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Killed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1/3</a:t>
                      </a:r>
                      <a:r>
                        <a:rPr lang="en-US" baseline="0" dirty="0" smtClean="0"/>
                        <a:t> of the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  <a:effectLst/>
                        </a:rPr>
                        <a:t>population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Forced farmers to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diversify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their crops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Peasants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revolted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and demanded more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freedom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Working class moved to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cities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smtClean="0"/>
                        <a:t>for better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wages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Reduced the power of </a:t>
                      </a:r>
                      <a:r>
                        <a:rPr lang="en-US" u="sng" baseline="0" dirty="0" smtClean="0">
                          <a:solidFill>
                            <a:schemeClr val="bg1"/>
                          </a:solidFill>
                        </a:rPr>
                        <a:t>feudal lords</a:t>
                      </a:r>
                      <a:endParaRPr lang="en-US" u="sn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78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8991600" y="3631053"/>
            <a:ext cx="0" cy="485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9182" y="5130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Hundred Years’ War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3200400"/>
            <a:ext cx="8839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Explosion 2 3"/>
          <p:cNvSpPr/>
          <p:nvPr/>
        </p:nvSpPr>
        <p:spPr>
          <a:xfrm rot="19975295">
            <a:off x="145748" y="2452950"/>
            <a:ext cx="1759553" cy="1923954"/>
          </a:xfrm>
          <a:prstGeom prst="irregularSeal2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224" y="298265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War begins 1337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125" y="459408"/>
            <a:ext cx="3563434" cy="23083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How did the war begin?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French king, </a:t>
            </a:r>
            <a:r>
              <a:rPr lang="en-US" sz="1600" u="sng" dirty="0" smtClean="0">
                <a:solidFill>
                  <a:schemeClr val="bg1"/>
                </a:solidFill>
              </a:rPr>
              <a:t>Charles IV </a:t>
            </a:r>
            <a:r>
              <a:rPr lang="en-US" sz="1600" dirty="0" smtClean="0"/>
              <a:t>died in 1328 with no </a:t>
            </a:r>
            <a:r>
              <a:rPr lang="en-US" sz="1600" u="sng" dirty="0" smtClean="0">
                <a:solidFill>
                  <a:schemeClr val="bg1"/>
                </a:solidFill>
              </a:rPr>
              <a:t>male heir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Two men </a:t>
            </a:r>
            <a:r>
              <a:rPr lang="en-US" sz="1600" u="sng" dirty="0" smtClean="0">
                <a:solidFill>
                  <a:schemeClr val="bg1"/>
                </a:solidFill>
              </a:rPr>
              <a:t>attempted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to claim the vacant </a:t>
            </a:r>
            <a:r>
              <a:rPr lang="en-US" sz="1600" u="sng" dirty="0" smtClean="0">
                <a:solidFill>
                  <a:schemeClr val="bg1"/>
                </a:solidFill>
              </a:rPr>
              <a:t>throne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u="sng" dirty="0" smtClean="0">
                <a:solidFill>
                  <a:schemeClr val="bg1"/>
                </a:solidFill>
              </a:rPr>
              <a:t>Edward III of England </a:t>
            </a:r>
            <a:r>
              <a:rPr lang="en-US" sz="1600" dirty="0" smtClean="0"/>
              <a:t>(son-in-law)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u="sng" dirty="0" smtClean="0">
                <a:solidFill>
                  <a:schemeClr val="bg1"/>
                </a:solidFill>
              </a:rPr>
              <a:t>Philip of Valois </a:t>
            </a:r>
            <a:r>
              <a:rPr lang="en-US" sz="1600" dirty="0" smtClean="0"/>
              <a:t>(nephew)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English armies </a:t>
            </a:r>
            <a:r>
              <a:rPr lang="en-US" sz="1600" u="sng" dirty="0" smtClean="0">
                <a:solidFill>
                  <a:schemeClr val="bg1"/>
                </a:solidFill>
              </a:rPr>
              <a:t>attacked France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478197"/>
            <a:ext cx="4648200" cy="2554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Who was Joan of Arc? How did she affect the war?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Young </a:t>
            </a:r>
            <a:r>
              <a:rPr lang="en-US" sz="1600" u="sng" dirty="0" smtClean="0">
                <a:solidFill>
                  <a:schemeClr val="bg1"/>
                </a:solidFill>
              </a:rPr>
              <a:t>French peasant woman </a:t>
            </a:r>
            <a:r>
              <a:rPr lang="en-US" sz="1600" dirty="0" smtClean="0"/>
              <a:t>who was inspired by </a:t>
            </a:r>
            <a:r>
              <a:rPr lang="en-US" sz="1600" u="sng" dirty="0" smtClean="0">
                <a:solidFill>
                  <a:schemeClr val="bg1"/>
                </a:solidFill>
              </a:rPr>
              <a:t>God to save France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Convinced Charles VII to let her </a:t>
            </a:r>
            <a:r>
              <a:rPr lang="en-US" sz="1600" u="sng" dirty="0" smtClean="0">
                <a:solidFill>
                  <a:schemeClr val="bg1"/>
                </a:solidFill>
              </a:rPr>
              <a:t>lead an army in 1429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Helped push the </a:t>
            </a:r>
            <a:r>
              <a:rPr lang="en-US" sz="1600" u="sng" dirty="0" smtClean="0">
                <a:solidFill>
                  <a:schemeClr val="bg1"/>
                </a:solidFill>
              </a:rPr>
              <a:t>English Armies </a:t>
            </a:r>
            <a:r>
              <a:rPr lang="en-US" sz="1600" dirty="0" smtClean="0"/>
              <a:t>out of </a:t>
            </a:r>
            <a:r>
              <a:rPr lang="en-US" sz="1600" u="sng" dirty="0" smtClean="0">
                <a:solidFill>
                  <a:schemeClr val="bg1"/>
                </a:solidFill>
              </a:rPr>
              <a:t>central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France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Was </a:t>
            </a:r>
            <a:r>
              <a:rPr lang="en-US" sz="1600" u="sng" dirty="0" smtClean="0">
                <a:solidFill>
                  <a:schemeClr val="bg1"/>
                </a:solidFill>
              </a:rPr>
              <a:t>captured</a:t>
            </a:r>
            <a:r>
              <a:rPr lang="en-US" sz="1600" dirty="0" smtClean="0"/>
              <a:t>, </a:t>
            </a:r>
            <a:r>
              <a:rPr lang="en-US" sz="1600" u="sng" dirty="0" smtClean="0">
                <a:solidFill>
                  <a:schemeClr val="bg1"/>
                </a:solidFill>
              </a:rPr>
              <a:t>accused of heresy</a:t>
            </a:r>
            <a:r>
              <a:rPr lang="en-US" sz="1600" dirty="0" smtClean="0"/>
              <a:t>, and </a:t>
            </a:r>
            <a:r>
              <a:rPr lang="en-US" sz="1600" u="sng" dirty="0" smtClean="0">
                <a:solidFill>
                  <a:schemeClr val="bg1"/>
                </a:solidFill>
              </a:rPr>
              <a:t>burned </a:t>
            </a:r>
            <a:r>
              <a:rPr lang="en-US" sz="1600" u="sng" dirty="0" smtClean="0">
                <a:solidFill>
                  <a:schemeClr val="bg1"/>
                </a:solidFill>
              </a:rPr>
              <a:t>at the stake in 1431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Sainted in </a:t>
            </a:r>
            <a:r>
              <a:rPr lang="en-US" sz="1600" u="sng" dirty="0" smtClean="0">
                <a:solidFill>
                  <a:schemeClr val="bg1"/>
                </a:solidFill>
              </a:rPr>
              <a:t>1922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38800" y="3019855"/>
            <a:ext cx="0" cy="485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57800" y="3320534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1429</a:t>
            </a:r>
            <a:endParaRPr lang="en-US" dirty="0"/>
          </a:p>
        </p:txBody>
      </p:sp>
      <p:pic>
        <p:nvPicPr>
          <p:cNvPr id="2054" name="Picture 6" descr="Joan of Arc Riding Victoriou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1064040"/>
            <a:ext cx="819694" cy="113663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057400" y="3500846"/>
            <a:ext cx="2209800" cy="32932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How did the nature of warfare change?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Longbows eliminated </a:t>
            </a:r>
            <a:r>
              <a:rPr lang="en-US" sz="1600" u="sng" dirty="0" smtClean="0">
                <a:solidFill>
                  <a:schemeClr val="bg1"/>
                </a:solidFill>
              </a:rPr>
              <a:t>advantages of armor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u="sng" dirty="0" smtClean="0">
                <a:solidFill>
                  <a:schemeClr val="bg1"/>
                </a:solidFill>
              </a:rPr>
              <a:t>Cannons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could be used to </a:t>
            </a:r>
            <a:r>
              <a:rPr lang="en-US" sz="1600" u="sng" dirty="0" smtClean="0">
                <a:solidFill>
                  <a:schemeClr val="bg1"/>
                </a:solidFill>
              </a:rPr>
              <a:t>blast holes in castles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Monarchs used </a:t>
            </a:r>
            <a:r>
              <a:rPr lang="en-US" sz="1600" u="sng" dirty="0" smtClean="0">
                <a:solidFill>
                  <a:schemeClr val="bg1"/>
                </a:solidFill>
              </a:rPr>
              <a:t>armies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recruited from </a:t>
            </a:r>
            <a:r>
              <a:rPr lang="en-US" sz="1600" u="sng" dirty="0" smtClean="0">
                <a:solidFill>
                  <a:schemeClr val="bg1"/>
                </a:solidFill>
              </a:rPr>
              <a:t>common people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048000" y="2895600"/>
            <a:ext cx="0" cy="60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25836" y="4116398"/>
            <a:ext cx="3733800" cy="20621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How did the war contribute to the end of feudalism in France?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People became more </a:t>
            </a:r>
            <a:r>
              <a:rPr lang="en-US" sz="1600" u="sng" dirty="0" smtClean="0">
                <a:solidFill>
                  <a:schemeClr val="bg1"/>
                </a:solidFill>
              </a:rPr>
              <a:t>patriotic</a:t>
            </a:r>
            <a:r>
              <a:rPr lang="en-US" sz="1600" dirty="0" smtClean="0"/>
              <a:t>, more </a:t>
            </a:r>
            <a:r>
              <a:rPr lang="en-US" sz="1600" u="sng" dirty="0" smtClean="0">
                <a:solidFill>
                  <a:schemeClr val="bg1"/>
                </a:solidFill>
              </a:rPr>
              <a:t>devoted to the monarch </a:t>
            </a:r>
            <a:r>
              <a:rPr lang="en-US" sz="1600" dirty="0" smtClean="0"/>
              <a:t>than </a:t>
            </a:r>
            <a:r>
              <a:rPr lang="en-US" sz="1600" dirty="0" smtClean="0"/>
              <a:t>their feudal lord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Monarchs built </a:t>
            </a:r>
            <a:r>
              <a:rPr lang="en-US" sz="1600" u="sng" dirty="0" smtClean="0">
                <a:solidFill>
                  <a:schemeClr val="bg1"/>
                </a:solidFill>
              </a:rPr>
              <a:t>huge armies </a:t>
            </a:r>
            <a:r>
              <a:rPr lang="en-US" sz="1600" dirty="0" smtClean="0"/>
              <a:t>with the taxes they </a:t>
            </a:r>
            <a:r>
              <a:rPr lang="en-US" sz="1600" u="sng" dirty="0" smtClean="0">
                <a:solidFill>
                  <a:schemeClr val="bg1"/>
                </a:solidFill>
              </a:rPr>
              <a:t>collected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which reduced the </a:t>
            </a:r>
            <a:r>
              <a:rPr lang="en-US" sz="1600" u="sng" dirty="0" smtClean="0">
                <a:solidFill>
                  <a:schemeClr val="bg1"/>
                </a:solidFill>
              </a:rPr>
              <a:t>power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of the nobles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991600" y="2929582"/>
            <a:ext cx="0" cy="4853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297636" y="3340519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1453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0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9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182" y="51301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Trade and Commerce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3352800"/>
            <a:ext cx="8839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http://www.the-orb.net/encyclop/culture/towns/images/tint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86246"/>
            <a:ext cx="3662082" cy="21717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75314" y="990600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Trade and Commerce: Foundations of Town Life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Towns were </a:t>
            </a:r>
            <a:r>
              <a:rPr lang="en-US" sz="1600" u="sng" dirty="0" smtClean="0">
                <a:solidFill>
                  <a:schemeClr val="bg1"/>
                </a:solidFill>
              </a:rPr>
              <a:t>centers for trade and shipping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Luxury </a:t>
            </a:r>
            <a:r>
              <a:rPr lang="en-US" sz="1600" dirty="0" smtClean="0"/>
              <a:t>goods, </a:t>
            </a:r>
            <a:r>
              <a:rPr lang="en-US" sz="1600" dirty="0" smtClean="0"/>
              <a:t>like </a:t>
            </a:r>
            <a:r>
              <a:rPr lang="en-US" sz="1600" u="sng" dirty="0" smtClean="0">
                <a:solidFill>
                  <a:schemeClr val="bg1"/>
                </a:solidFill>
              </a:rPr>
              <a:t>silk</a:t>
            </a:r>
            <a:r>
              <a:rPr lang="en-US" sz="1600" dirty="0" smtClean="0"/>
              <a:t>, </a:t>
            </a:r>
            <a:r>
              <a:rPr lang="en-US" sz="1600" u="sng" dirty="0" smtClean="0">
                <a:solidFill>
                  <a:schemeClr val="bg1"/>
                </a:solidFill>
              </a:rPr>
              <a:t>spices</a:t>
            </a:r>
            <a:r>
              <a:rPr lang="en-US" sz="1600" dirty="0" smtClean="0"/>
              <a:t>, </a:t>
            </a:r>
            <a:r>
              <a:rPr lang="en-US" sz="1600" u="sng" dirty="0" smtClean="0">
                <a:solidFill>
                  <a:schemeClr val="bg1"/>
                </a:solidFill>
              </a:rPr>
              <a:t>ivory</a:t>
            </a:r>
            <a:r>
              <a:rPr lang="en-US" sz="1600" dirty="0" smtClean="0"/>
              <a:t>, etc. could be bought in </a:t>
            </a:r>
            <a:r>
              <a:rPr lang="en-US" sz="1600" u="sng" dirty="0" smtClean="0">
                <a:solidFill>
                  <a:schemeClr val="bg1"/>
                </a:solidFill>
              </a:rPr>
              <a:t>towns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Guilds dominated </a:t>
            </a:r>
            <a:r>
              <a:rPr lang="en-US" sz="1600" u="sng" dirty="0" smtClean="0">
                <a:solidFill>
                  <a:schemeClr val="bg1"/>
                </a:solidFill>
              </a:rPr>
              <a:t>social and civic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life of towns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Guilds reflected importance of </a:t>
            </a:r>
            <a:r>
              <a:rPr lang="en-US" sz="1600" u="sng" dirty="0" smtClean="0">
                <a:solidFill>
                  <a:schemeClr val="bg1"/>
                </a:solidFill>
              </a:rPr>
              <a:t>Christianity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Contributed to </a:t>
            </a:r>
            <a:r>
              <a:rPr lang="en-US" sz="1600" u="sng" dirty="0" smtClean="0">
                <a:solidFill>
                  <a:schemeClr val="bg1"/>
                </a:solidFill>
              </a:rPr>
              <a:t>building cathedrals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Adopted </a:t>
            </a:r>
            <a:r>
              <a:rPr lang="en-US" sz="1600" u="sng" dirty="0" smtClean="0">
                <a:solidFill>
                  <a:schemeClr val="bg1"/>
                </a:solidFill>
              </a:rPr>
              <a:t>patron saints </a:t>
            </a:r>
            <a:r>
              <a:rPr lang="en-US" sz="1600" dirty="0" smtClean="0"/>
              <a:t>and sponsored </a:t>
            </a:r>
            <a:r>
              <a:rPr lang="en-US" sz="1600" u="sng" dirty="0" smtClean="0">
                <a:solidFill>
                  <a:schemeClr val="bg1"/>
                </a:solidFill>
              </a:rPr>
              <a:t>parades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in their honor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" y="3352800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50280" y="3355368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1400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29600" y="3355368"/>
            <a:ext cx="76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1650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37719"/>
              </p:ext>
            </p:extLst>
          </p:nvPr>
        </p:nvGraphicFramePr>
        <p:xfrm>
          <a:off x="1" y="3886200"/>
          <a:ext cx="9144000" cy="29006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733801"/>
                <a:gridCol w="1676400"/>
                <a:gridCol w="37337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Town</a:t>
                      </a:r>
                      <a:r>
                        <a:rPr lang="en-US" baseline="0" dirty="0" smtClean="0"/>
                        <a:t> life in the Middle 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Town</a:t>
                      </a:r>
                      <a:r>
                        <a:rPr lang="en-US" baseline="0" dirty="0" smtClean="0"/>
                        <a:t> life during the Renaissance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Towns</a:t>
                      </a:r>
                      <a:r>
                        <a:rPr lang="en-US" sz="1600" baseline="0" dirty="0" smtClean="0"/>
                        <a:t> were small because society was </a:t>
                      </a:r>
                      <a:r>
                        <a:rPr lang="en-US" sz="1600" u="sng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based on agriculture </a:t>
                      </a:r>
                      <a:r>
                        <a:rPr lang="en-US" sz="1600" baseline="0" dirty="0" smtClean="0"/>
                        <a:t>and most people lived in the </a:t>
                      </a:r>
                      <a:r>
                        <a:rPr lang="en-US" sz="1600" u="sng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countryside</a:t>
                      </a:r>
                      <a:endParaRPr lang="en-US" sz="1600" u="sng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Society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Towns grew because </a:t>
                      </a:r>
                      <a:r>
                        <a:rPr lang="en-US" sz="1600" u="sng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society began to be based on commerce</a:t>
                      </a:r>
                      <a:r>
                        <a:rPr lang="en-US" sz="1600" u="non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600" dirty="0" smtClean="0"/>
                        <a:t>and more</a:t>
                      </a:r>
                      <a:r>
                        <a:rPr lang="en-US" sz="1600" baseline="0" dirty="0" smtClean="0"/>
                        <a:t> people lived in </a:t>
                      </a:r>
                      <a:r>
                        <a:rPr lang="en-US" sz="1600" u="sng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cities</a:t>
                      </a:r>
                      <a:endParaRPr lang="en-US" sz="1600" u="sng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solidFill>
                            <a:schemeClr val="bg1"/>
                          </a:solidFill>
                        </a:rPr>
                        <a:t>Nobles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had most of the power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Lords </a:t>
                      </a:r>
                      <a:r>
                        <a:rPr lang="en-US" sz="1600" u="sng" dirty="0" smtClean="0">
                          <a:solidFill>
                            <a:schemeClr val="bg1"/>
                          </a:solidFill>
                        </a:rPr>
                        <a:t>owned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the land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Towns needed </a:t>
                      </a:r>
                      <a:r>
                        <a:rPr lang="en-US" sz="1600" u="sng" dirty="0" smtClean="0">
                          <a:solidFill>
                            <a:schemeClr val="bg1"/>
                          </a:solidFill>
                        </a:rPr>
                        <a:t>protection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smtClean="0"/>
                        <a:t>from knights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Power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Middle class had most of the power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u="sng" dirty="0" smtClean="0">
                          <a:solidFill>
                            <a:schemeClr val="bg1"/>
                          </a:solidFill>
                        </a:rPr>
                        <a:t>Limited</a:t>
                      </a:r>
                      <a:r>
                        <a:rPr lang="en-US" sz="1600" u="sng" baseline="0" dirty="0" smtClean="0">
                          <a:solidFill>
                            <a:schemeClr val="bg1"/>
                          </a:solidFill>
                        </a:rPr>
                        <a:t> the power of feudal lords by forcing them to grant charters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Gained control of great sums of money by </a:t>
                      </a:r>
                      <a:r>
                        <a:rPr lang="en-US" sz="1600" u="sng" baseline="0" dirty="0" smtClean="0">
                          <a:solidFill>
                            <a:schemeClr val="bg1"/>
                          </a:solidFill>
                        </a:rPr>
                        <a:t>organizing banks</a:t>
                      </a:r>
                      <a:endParaRPr lang="en-US" sz="1600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</a:t>
                      </a:r>
                      <a:r>
                        <a:rPr lang="en-US" sz="1600" baseline="0" dirty="0" smtClean="0"/>
                        <a:t> was determined by </a:t>
                      </a:r>
                      <a:r>
                        <a:rPr lang="en-US" sz="1600" u="sng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birthright</a:t>
                      </a:r>
                      <a:endParaRPr lang="en-US" sz="1600" u="sng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Status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 determined by </a:t>
                      </a:r>
                      <a:r>
                        <a:rPr lang="en-US" sz="1600" u="sng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wealth and ability</a:t>
                      </a:r>
                      <a:endParaRPr lang="en-US" sz="1600" u="sng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2743200" y="3352800"/>
            <a:ext cx="0" cy="60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543800" y="3352800"/>
            <a:ext cx="0" cy="60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Flowchart: Connector 8"/>
          <p:cNvSpPr/>
          <p:nvPr/>
        </p:nvSpPr>
        <p:spPr>
          <a:xfrm>
            <a:off x="2628900" y="3236097"/>
            <a:ext cx="228600" cy="23854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7429500" y="3233529"/>
            <a:ext cx="228600" cy="23854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6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9532"/>
            <a:ext cx="9144000" cy="6445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9182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Growth of Italian City-States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125" y="574521"/>
            <a:ext cx="2803475" cy="4031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How did Florence become the most influential city-state?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Maintained thriving industry in </a:t>
            </a:r>
            <a:r>
              <a:rPr lang="en-US" sz="1600" u="sng" dirty="0" smtClean="0">
                <a:solidFill>
                  <a:schemeClr val="bg1"/>
                </a:solidFill>
              </a:rPr>
              <a:t>wool and silk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Purchased luxury items from the East and sold them for a </a:t>
            </a:r>
            <a:r>
              <a:rPr lang="en-US" sz="1600" u="sng" dirty="0" smtClean="0">
                <a:solidFill>
                  <a:schemeClr val="bg1"/>
                </a:solidFill>
              </a:rPr>
              <a:t>large profit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Sold </a:t>
            </a:r>
            <a:r>
              <a:rPr lang="en-US" sz="1600" u="sng" dirty="0" smtClean="0">
                <a:solidFill>
                  <a:schemeClr val="bg1"/>
                </a:solidFill>
              </a:rPr>
              <a:t>insurance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to sea traders to protect their </a:t>
            </a:r>
            <a:r>
              <a:rPr lang="en-US" sz="1600" u="sng" dirty="0" smtClean="0">
                <a:solidFill>
                  <a:schemeClr val="bg1"/>
                </a:solidFill>
              </a:rPr>
              <a:t>overseas investments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Created numerous </a:t>
            </a:r>
            <a:r>
              <a:rPr lang="en-US" sz="1600" u="sng" dirty="0" smtClean="0">
                <a:solidFill>
                  <a:schemeClr val="bg1"/>
                </a:solidFill>
              </a:rPr>
              <a:t>banks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that </a:t>
            </a:r>
            <a:r>
              <a:rPr lang="en-US" sz="1600" u="sng" dirty="0" smtClean="0">
                <a:solidFill>
                  <a:schemeClr val="bg1"/>
                </a:solidFill>
              </a:rPr>
              <a:t>made loans or exchanged currency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u="sng" dirty="0" smtClean="0">
                <a:solidFill>
                  <a:schemeClr val="bg1"/>
                </a:solidFill>
              </a:rPr>
              <a:t>Medici family </a:t>
            </a:r>
            <a:r>
              <a:rPr lang="en-US" sz="1600" dirty="0" smtClean="0"/>
              <a:t>promoted trade, banking, the arts, scholarship, and civic pride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5168537"/>
            <a:ext cx="6400800" cy="1569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What was the Renaissance and why did it begin in Italy?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u="sng" dirty="0" smtClean="0">
                <a:solidFill>
                  <a:schemeClr val="bg1"/>
                </a:solidFill>
              </a:rPr>
              <a:t>Renaissance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is a French word, meaning </a:t>
            </a:r>
            <a:r>
              <a:rPr lang="en-US" sz="1600" i="1" u="sng" dirty="0" smtClean="0">
                <a:solidFill>
                  <a:schemeClr val="bg1"/>
                </a:solidFill>
              </a:rPr>
              <a:t>rebirth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Period when </a:t>
            </a:r>
            <a:r>
              <a:rPr lang="en-US" sz="1600" u="sng" dirty="0" smtClean="0">
                <a:solidFill>
                  <a:schemeClr val="bg1"/>
                </a:solidFill>
              </a:rPr>
              <a:t>scholars became interested in ancient Greek and Roman culture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Italian city-states displayed their  </a:t>
            </a:r>
            <a:r>
              <a:rPr lang="en-US" sz="1600" u="sng" dirty="0" smtClean="0">
                <a:solidFill>
                  <a:schemeClr val="bg1"/>
                </a:solidFill>
              </a:rPr>
              <a:t>wealth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by giving financial support to </a:t>
            </a:r>
            <a:r>
              <a:rPr lang="en-US" sz="1600" u="sng" dirty="0" smtClean="0">
                <a:solidFill>
                  <a:schemeClr val="bg1"/>
                </a:solidFill>
              </a:rPr>
              <a:t>artists who created works with classical themes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715000" y="1676400"/>
            <a:ext cx="76200" cy="76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43500" y="1388574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Venice</a:t>
            </a: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4531671" y="1561887"/>
            <a:ext cx="80657" cy="9600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29200" y="214509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Florence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61064" y="1609889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Milan</a:t>
            </a:r>
            <a:endParaRPr lang="en-US" dirty="0"/>
          </a:p>
        </p:txBody>
      </p:sp>
      <p:sp>
        <p:nvSpPr>
          <p:cNvPr id="7" name="16-Point Star 6"/>
          <p:cNvSpPr/>
          <p:nvPr/>
        </p:nvSpPr>
        <p:spPr>
          <a:xfrm>
            <a:off x="5361214" y="2438400"/>
            <a:ext cx="125186" cy="152057"/>
          </a:xfrm>
          <a:prstGeom prst="star16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3" name="Picture 7" descr="http://www.1st-art-gallery.com/thumbnail/101027/1/View-Of-Florence-With-The-Chain-1480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360" y="2743200"/>
            <a:ext cx="2315936" cy="110170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438797" y="2743200"/>
            <a:ext cx="2315936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Florence 1480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6629400" y="582985"/>
            <a:ext cx="2495418" cy="45243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Why were Italian city-states so rich and powerful?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Had strong ties with </a:t>
            </a:r>
            <a:r>
              <a:rPr lang="en-US" sz="1600" u="sng" dirty="0" smtClean="0">
                <a:solidFill>
                  <a:schemeClr val="bg1"/>
                </a:solidFill>
              </a:rPr>
              <a:t>Byzantine and Muslim merchants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Each city-state specialized in </a:t>
            </a:r>
            <a:r>
              <a:rPr lang="en-US" sz="1600" u="sng" dirty="0" smtClean="0">
                <a:solidFill>
                  <a:schemeClr val="bg1"/>
                </a:solidFill>
              </a:rPr>
              <a:t>one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commercial activity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/>
              <a:t>Milan-</a:t>
            </a:r>
            <a:r>
              <a:rPr lang="en-US" sz="1600" dirty="0" smtClean="0"/>
              <a:t> </a:t>
            </a:r>
            <a:r>
              <a:rPr lang="en-US" sz="1600" u="sng" dirty="0" smtClean="0">
                <a:solidFill>
                  <a:schemeClr val="bg1"/>
                </a:solidFill>
              </a:rPr>
              <a:t>metal goods and armor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/>
              <a:t>Florence-</a:t>
            </a:r>
            <a:r>
              <a:rPr lang="en-US" sz="1600" dirty="0" smtClean="0"/>
              <a:t> </a:t>
            </a:r>
            <a:r>
              <a:rPr lang="en-US" sz="1600" u="sng" dirty="0" smtClean="0">
                <a:solidFill>
                  <a:schemeClr val="bg1"/>
                </a:solidFill>
              </a:rPr>
              <a:t>banking and textiles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b="1" dirty="0" smtClean="0"/>
              <a:t>Venice-</a:t>
            </a:r>
            <a:r>
              <a:rPr lang="en-US" sz="1600" dirty="0" smtClean="0"/>
              <a:t> </a:t>
            </a:r>
            <a:r>
              <a:rPr lang="en-US" sz="1600" u="sng" dirty="0" smtClean="0">
                <a:solidFill>
                  <a:schemeClr val="bg1"/>
                </a:solidFill>
              </a:rPr>
              <a:t>Asian goods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European </a:t>
            </a:r>
            <a:r>
              <a:rPr lang="en-US" sz="1600" u="sng" dirty="0" smtClean="0">
                <a:solidFill>
                  <a:schemeClr val="bg1"/>
                </a:solidFill>
              </a:rPr>
              <a:t>monarchs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and </a:t>
            </a:r>
            <a:r>
              <a:rPr lang="en-US" sz="1600" u="sng" dirty="0" smtClean="0">
                <a:solidFill>
                  <a:schemeClr val="bg1"/>
                </a:solidFill>
              </a:rPr>
              <a:t>nobles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sought loans from merchants</a:t>
            </a:r>
          </a:p>
        </p:txBody>
      </p:sp>
    </p:spTree>
    <p:extLst>
      <p:ext uri="{BB962C8B-B14F-4D97-AF65-F5344CB8AC3E}">
        <p14:creationId xmlns:p14="http://schemas.microsoft.com/office/powerpoint/2010/main" val="196417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182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haroni" pitchFamily="2" charset="-79"/>
                <a:cs typeface="Aharoni" pitchFamily="2" charset="-79"/>
              </a:rPr>
              <a:t>The Spirit of the Renaissance</a:t>
            </a:r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124" name="Picture 4" descr="http://www.nlm.nih.gov/exhibition/harrypottersworld/images/details/OB0061.jpg"/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773" y="914400"/>
            <a:ext cx="5229225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loud Callout 6"/>
          <p:cNvSpPr/>
          <p:nvPr/>
        </p:nvSpPr>
        <p:spPr>
          <a:xfrm>
            <a:off x="76200" y="381000"/>
            <a:ext cx="8610600" cy="2057400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19020" y="658144"/>
            <a:ext cx="68675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Why people like me became interested in Ancient Culture…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Knowledge of </a:t>
            </a:r>
            <a:r>
              <a:rPr lang="en-US" sz="1600" u="sng" dirty="0" smtClean="0">
                <a:solidFill>
                  <a:schemeClr val="bg1"/>
                </a:solidFill>
              </a:rPr>
              <a:t>ancient Greece and Rome </a:t>
            </a:r>
            <a:r>
              <a:rPr lang="en-US" sz="1600" dirty="0" smtClean="0"/>
              <a:t>was discovered by scholars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u="sng" dirty="0" smtClean="0">
                <a:solidFill>
                  <a:schemeClr val="bg1"/>
                </a:solidFill>
              </a:rPr>
              <a:t>Crusades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made Europeans </a:t>
            </a:r>
            <a:r>
              <a:rPr lang="en-US" sz="1600" u="sng" dirty="0" smtClean="0">
                <a:solidFill>
                  <a:schemeClr val="bg1"/>
                </a:solidFill>
              </a:rPr>
              <a:t>eager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/>
              <a:t>to learn about the world around them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Scholars thought ancient </a:t>
            </a:r>
            <a:r>
              <a:rPr lang="en-US" sz="1600" u="sng" dirty="0" smtClean="0">
                <a:solidFill>
                  <a:schemeClr val="bg1"/>
                </a:solidFill>
              </a:rPr>
              <a:t>Greek and Roman </a:t>
            </a:r>
            <a:r>
              <a:rPr lang="en-US" sz="1600" dirty="0" smtClean="0"/>
              <a:t>writings would help solve problems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-8709" y="2652307"/>
            <a:ext cx="2675709" cy="2893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A Fascination with Classical Cultures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Artists used </a:t>
            </a:r>
            <a:r>
              <a:rPr lang="en-US" sz="1500" u="sng" dirty="0" smtClean="0">
                <a:solidFill>
                  <a:schemeClr val="bg1"/>
                </a:solidFill>
              </a:rPr>
              <a:t>ancient art </a:t>
            </a:r>
            <a:r>
              <a:rPr lang="en-US" sz="1500" dirty="0" smtClean="0"/>
              <a:t>as models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Donatello created </a:t>
            </a:r>
            <a:r>
              <a:rPr lang="en-US" sz="1500" u="sng" dirty="0" smtClean="0">
                <a:solidFill>
                  <a:schemeClr val="bg1"/>
                </a:solidFill>
              </a:rPr>
              <a:t>statues that copied the Roman ideal of the human body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Brunelleschi designed </a:t>
            </a:r>
            <a:r>
              <a:rPr lang="en-US" sz="1500" u="sng" dirty="0" smtClean="0">
                <a:solidFill>
                  <a:schemeClr val="bg1"/>
                </a:solidFill>
              </a:rPr>
              <a:t>buildings after studying ruins in Rome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Revolutionary innovations were made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67" y="2284762"/>
            <a:ext cx="3752983" cy="338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/>
              <a:t>The Spirit of the Renaissance included….</a:t>
            </a:r>
            <a:endParaRPr lang="en-US" sz="1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85800" y="5731043"/>
            <a:ext cx="6785693" cy="1015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b="1" dirty="0" smtClean="0"/>
              <a:t>A Belief in Human Potential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Believed each person could </a:t>
            </a:r>
            <a:r>
              <a:rPr lang="en-US" sz="1500" u="sng" dirty="0" smtClean="0">
                <a:solidFill>
                  <a:schemeClr val="bg1"/>
                </a:solidFill>
              </a:rPr>
              <a:t>achieve great things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Claimed that people </a:t>
            </a:r>
            <a:r>
              <a:rPr lang="en-US" sz="1500" u="sng" dirty="0" smtClean="0">
                <a:solidFill>
                  <a:schemeClr val="bg1"/>
                </a:solidFill>
              </a:rPr>
              <a:t>educated in the classics </a:t>
            </a:r>
            <a:r>
              <a:rPr lang="en-US" sz="1500" dirty="0" smtClean="0"/>
              <a:t>could create a better </a:t>
            </a:r>
            <a:r>
              <a:rPr lang="en-US" sz="1500" u="sng" dirty="0" smtClean="0">
                <a:solidFill>
                  <a:schemeClr val="bg1"/>
                </a:solidFill>
              </a:rPr>
              <a:t>world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Emphasized human </a:t>
            </a:r>
            <a:r>
              <a:rPr lang="en-US" sz="1500" u="sng" dirty="0" smtClean="0">
                <a:solidFill>
                  <a:schemeClr val="bg1"/>
                </a:solidFill>
              </a:rPr>
              <a:t>achievement on earth, rather than the afterlife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5599" y="2438400"/>
            <a:ext cx="2419219" cy="30931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500" b="1" dirty="0" smtClean="0"/>
              <a:t>A New Type of Scholar Called a Humanist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Humanists devoted themselves </a:t>
            </a:r>
            <a:r>
              <a:rPr lang="en-US" sz="1500" u="sng" dirty="0" smtClean="0">
                <a:solidFill>
                  <a:schemeClr val="bg1"/>
                </a:solidFill>
              </a:rPr>
              <a:t>to studying ancient writings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/>
              <a:t>They tried to learn about many subjects, like </a:t>
            </a:r>
            <a:r>
              <a:rPr lang="en-US" sz="1500" u="sng" dirty="0" smtClean="0">
                <a:solidFill>
                  <a:schemeClr val="bg1"/>
                </a:solidFill>
              </a:rPr>
              <a:t>Latin, Greek, history, and mathematics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500" b="1" u="sng" dirty="0" smtClean="0">
                <a:solidFill>
                  <a:schemeClr val="bg1"/>
                </a:solidFill>
              </a:rPr>
              <a:t>Petrarch</a:t>
            </a:r>
            <a:r>
              <a:rPr lang="en-US" sz="1500" dirty="0" smtClean="0"/>
              <a:t>, a Florentine, was </a:t>
            </a:r>
            <a:r>
              <a:rPr lang="en-US" sz="1500" u="sng" dirty="0" smtClean="0">
                <a:solidFill>
                  <a:schemeClr val="bg1"/>
                </a:solidFill>
              </a:rPr>
              <a:t>the first great Humanist</a:t>
            </a:r>
          </a:p>
        </p:txBody>
      </p:sp>
    </p:spTree>
    <p:extLst>
      <p:ext uri="{BB962C8B-B14F-4D97-AF65-F5344CB8AC3E}">
        <p14:creationId xmlns:p14="http://schemas.microsoft.com/office/powerpoint/2010/main" val="238899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4097</TotalTime>
  <Words>828</Words>
  <Application>Microsoft Office PowerPoint</Application>
  <PresentationFormat>On-screen Show (4:3)</PresentationFormat>
  <Paragraphs>113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Decatur</vt:lpstr>
      <vt:lpstr>Europe’s Transition from the  Middle Ages to the Renaissance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Europe’s Transition from the  Middle Ages to the Renaissance</dc:title>
  <dc:creator>Fitzgerald, Amy</dc:creator>
  <cp:lastModifiedBy>Fitzgerald, Amy</cp:lastModifiedBy>
  <cp:revision>22</cp:revision>
  <dcterms:created xsi:type="dcterms:W3CDTF">2011-09-26T17:09:21Z</dcterms:created>
  <dcterms:modified xsi:type="dcterms:W3CDTF">2011-09-29T17:04:25Z</dcterms:modified>
</cp:coreProperties>
</file>