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785B-3976-C34F-81EE-47A276918071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B4D20-1BD1-4046-82C2-F1E3197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693E8678-05E5-3744-9E07-B8DF8A72A29C}" type="slidenum">
              <a:rPr lang="en-US" sz="1200" b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16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00A03D-9DCD-E840-B197-FEC31A647EBF}" type="datetimeFigureOut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E97224-4C47-6542-8DAE-6C68EC06C9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hyperlink" Target="fscstart%20/gwh%20/3%20101" TargetMode="External"/><Relationship Id="rId6" Type="http://schemas.openxmlformats.org/officeDocument/2006/relationships/image" Target="../media/image4.png"/><Relationship Id="rId7" Type="http://schemas.openxmlformats.org/officeDocument/2006/relationships/hyperlink" Target="Presentation%20Plus!%20gwh:Extras:PPlus!%20gwh%20Help" TargetMode="Externa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17" descr="DF21-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427038" y="1751013"/>
            <a:ext cx="236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Africans forced to give up many customs around which family life revolved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3652838" y="1538288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taxation of Africans probably high since Africans had no say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6796088" y="1216025"/>
            <a:ext cx="21542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Africans lost their farms to Europeans.</a:t>
            </a:r>
          </a:p>
        </p:txBody>
      </p:sp>
      <p:pic>
        <p:nvPicPr>
          <p:cNvPr id="256008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9" name="Picture 18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19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61856"/>
      </p:ext>
    </p:extLst>
  </p:cSld>
  <p:clrMapOvr>
    <a:masterClrMapping/>
  </p:clrMapOvr>
  <p:transition xmlns:p14="http://schemas.microsoft.com/office/powerpoint/2010/main">
    <p:zoom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9" grpId="0" autoUpdateAnimBg="0"/>
      <p:bldP spid="363530" grpId="0" autoUpdateAnimBg="0"/>
      <p:bldP spid="3635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07" y="349249"/>
            <a:ext cx="7024744" cy="826581"/>
          </a:xfrm>
        </p:spPr>
        <p:txBody>
          <a:bodyPr/>
          <a:lstStyle/>
          <a:p>
            <a:r>
              <a:rPr lang="en-US" dirty="0" smtClean="0"/>
              <a:t>South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75830"/>
            <a:ext cx="6053667" cy="533292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u="sng" dirty="0">
                <a:solidFill>
                  <a:srgbClr val="74A510"/>
                </a:solidFill>
              </a:rPr>
              <a:t>Cecil Rhodes</a:t>
            </a:r>
            <a:r>
              <a:rPr lang="en-US" sz="2200" dirty="0"/>
              <a:t> set up </a:t>
            </a:r>
            <a:r>
              <a:rPr lang="en-US" sz="2200" dirty="0">
                <a:solidFill>
                  <a:srgbClr val="2E2E22"/>
                </a:solidFill>
              </a:rPr>
              <a:t>diamond and gold companies</a:t>
            </a:r>
          </a:p>
          <a:p>
            <a:pPr lvl="1"/>
            <a:r>
              <a:rPr lang="en-US" dirty="0">
                <a:solidFill>
                  <a:srgbClr val="2E2E22"/>
                </a:solidFill>
              </a:rPr>
              <a:t>Became very wealthy </a:t>
            </a:r>
          </a:p>
          <a:p>
            <a:pPr lvl="1"/>
            <a:r>
              <a:rPr lang="en-US" dirty="0" smtClean="0"/>
              <a:t>Took control of </a:t>
            </a:r>
            <a:r>
              <a:rPr lang="en-US" u="sng" dirty="0" smtClean="0">
                <a:solidFill>
                  <a:srgbClr val="74A510"/>
                </a:solidFill>
              </a:rPr>
              <a:t>Transvaal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(named it </a:t>
            </a:r>
            <a:r>
              <a:rPr lang="en-US" u="sng" dirty="0" smtClean="0">
                <a:solidFill>
                  <a:srgbClr val="74A510"/>
                </a:solidFill>
              </a:rPr>
              <a:t>Rhodesia</a:t>
            </a:r>
            <a:r>
              <a:rPr lang="en-US" dirty="0" smtClean="0"/>
              <a:t>)</a:t>
            </a:r>
          </a:p>
          <a:p>
            <a:r>
              <a:rPr lang="en-US" sz="2200" u="sng" dirty="0" smtClean="0">
                <a:solidFill>
                  <a:srgbClr val="74A510"/>
                </a:solidFill>
              </a:rPr>
              <a:t>Boer War</a:t>
            </a:r>
            <a:r>
              <a:rPr lang="en-US" sz="2200" dirty="0" smtClean="0"/>
              <a:t>- GB fought the Boers from 1899-1902</a:t>
            </a:r>
          </a:p>
          <a:p>
            <a:pPr lvl="1"/>
            <a:r>
              <a:rPr lang="en-US" dirty="0" smtClean="0"/>
              <a:t>Boers used </a:t>
            </a:r>
            <a:r>
              <a:rPr lang="en-US" u="sng" dirty="0" smtClean="0">
                <a:solidFill>
                  <a:srgbClr val="74A510"/>
                </a:solidFill>
              </a:rPr>
              <a:t>guerilla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warfare</a:t>
            </a:r>
          </a:p>
          <a:p>
            <a:pPr lvl="2"/>
            <a:r>
              <a:rPr lang="en-US" sz="2200" dirty="0" smtClean="0"/>
              <a:t>GB burned </a:t>
            </a:r>
            <a:r>
              <a:rPr lang="en-US" sz="2200" u="sng" dirty="0" smtClean="0">
                <a:solidFill>
                  <a:srgbClr val="74A510"/>
                </a:solidFill>
              </a:rPr>
              <a:t>crops</a:t>
            </a:r>
            <a:r>
              <a:rPr lang="en-US" sz="2200" dirty="0" smtClean="0"/>
              <a:t>, kidnapped </a:t>
            </a:r>
            <a:r>
              <a:rPr lang="en-US" sz="2200" u="sng" dirty="0" smtClean="0">
                <a:solidFill>
                  <a:srgbClr val="74A510"/>
                </a:solidFill>
              </a:rPr>
              <a:t>women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74A510"/>
                </a:solidFill>
              </a:rPr>
              <a:t>children</a:t>
            </a:r>
          </a:p>
          <a:p>
            <a:r>
              <a:rPr lang="en-US" sz="2200" dirty="0" smtClean="0"/>
              <a:t>1910-GB set up </a:t>
            </a:r>
            <a:r>
              <a:rPr lang="en-US" sz="2200" dirty="0">
                <a:solidFill>
                  <a:srgbClr val="2E2E22"/>
                </a:solidFill>
              </a:rPr>
              <a:t>Union of </a:t>
            </a:r>
            <a:r>
              <a:rPr lang="en-US" sz="2200" u="sng" dirty="0">
                <a:solidFill>
                  <a:srgbClr val="74A510"/>
                </a:solidFill>
              </a:rPr>
              <a:t>South Africa</a:t>
            </a:r>
            <a:r>
              <a:rPr lang="en-US" sz="2200" dirty="0">
                <a:solidFill>
                  <a:srgbClr val="2E2E22"/>
                </a:solidFill>
              </a:rPr>
              <a:t>, combining the Cape Colony and the Boer republics</a:t>
            </a:r>
            <a:endParaRPr lang="en-US" sz="2200" dirty="0" smtClean="0">
              <a:solidFill>
                <a:srgbClr val="2E2E22"/>
              </a:solidFill>
            </a:endParaRPr>
          </a:p>
          <a:p>
            <a:pPr lvl="1"/>
            <a:r>
              <a:rPr lang="en-US" dirty="0" smtClean="0">
                <a:solidFill>
                  <a:srgbClr val="2E2E22"/>
                </a:solidFill>
              </a:rPr>
              <a:t>Self</a:t>
            </a:r>
            <a:r>
              <a:rPr lang="en-US" dirty="0">
                <a:solidFill>
                  <a:srgbClr val="2E2E22"/>
                </a:solidFill>
              </a:rPr>
              <a:t>-governing </a:t>
            </a:r>
            <a:r>
              <a:rPr lang="en-US" u="sng" dirty="0">
                <a:solidFill>
                  <a:srgbClr val="74A510"/>
                </a:solidFill>
              </a:rPr>
              <a:t>nation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within the British </a:t>
            </a:r>
            <a:r>
              <a:rPr lang="en-US" dirty="0" smtClean="0">
                <a:solidFill>
                  <a:srgbClr val="2E2E22"/>
                </a:solidFill>
              </a:rPr>
              <a:t>Empire</a:t>
            </a:r>
          </a:p>
          <a:p>
            <a:pPr lvl="1"/>
            <a:r>
              <a:rPr lang="en-US" dirty="0">
                <a:solidFill>
                  <a:srgbClr val="2E2E22"/>
                </a:solidFill>
              </a:rPr>
              <a:t>To </a:t>
            </a:r>
            <a:r>
              <a:rPr lang="en-US" u="sng" dirty="0">
                <a:solidFill>
                  <a:srgbClr val="74A510"/>
                </a:solidFill>
              </a:rPr>
              <a:t>appease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the Boers, the policy was that only </a:t>
            </a:r>
            <a:r>
              <a:rPr lang="en-US" u="sng" dirty="0">
                <a:solidFill>
                  <a:srgbClr val="74A510"/>
                </a:solidFill>
              </a:rPr>
              <a:t>whites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and a few </a:t>
            </a:r>
            <a:r>
              <a:rPr lang="en-US" u="sng" dirty="0">
                <a:solidFill>
                  <a:srgbClr val="74A510"/>
                </a:solidFill>
              </a:rPr>
              <a:t>propertied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Africans could </a:t>
            </a:r>
            <a:r>
              <a:rPr lang="en-US" u="sng" dirty="0">
                <a:solidFill>
                  <a:srgbClr val="74A510"/>
                </a:solidFill>
              </a:rPr>
              <a:t>vote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37" y="4667251"/>
            <a:ext cx="2558479" cy="204366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117" y="924983"/>
            <a:ext cx="2501900" cy="3238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30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56" y="445580"/>
            <a:ext cx="7024744" cy="760919"/>
          </a:xfrm>
        </p:spPr>
        <p:txBody>
          <a:bodyPr/>
          <a:lstStyle/>
          <a:p>
            <a:r>
              <a:rPr lang="en-US" dirty="0" smtClean="0"/>
              <a:t>Effects of Imperialism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56" y="1206499"/>
            <a:ext cx="5825094" cy="5312833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By 1914, only </a:t>
            </a:r>
            <a:r>
              <a:rPr lang="en-US" sz="2200" u="sng" dirty="0" smtClean="0">
                <a:solidFill>
                  <a:srgbClr val="74A510"/>
                </a:solidFill>
              </a:rPr>
              <a:t>Liberia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74A510"/>
                </a:solidFill>
              </a:rPr>
              <a:t>Ethiopia</a:t>
            </a:r>
            <a:r>
              <a:rPr lang="en-US" sz="2200" dirty="0" smtClean="0"/>
              <a:t> remained independent</a:t>
            </a:r>
          </a:p>
          <a:p>
            <a:r>
              <a:rPr lang="en-US" sz="2200" b="1" u="sng" dirty="0" smtClean="0">
                <a:solidFill>
                  <a:srgbClr val="74A510"/>
                </a:solidFill>
              </a:rPr>
              <a:t>Indirect Rule</a:t>
            </a:r>
            <a:r>
              <a:rPr lang="en-US" sz="2200" dirty="0" smtClean="0"/>
              <a:t>- GB relied on </a:t>
            </a:r>
            <a:r>
              <a:rPr lang="en-US" sz="2200" u="sng" dirty="0" smtClean="0">
                <a:solidFill>
                  <a:srgbClr val="74A510"/>
                </a:solidFill>
              </a:rPr>
              <a:t>existing</a:t>
            </a:r>
            <a:r>
              <a:rPr lang="en-US" sz="2200" dirty="0" smtClean="0"/>
              <a:t> political institutions to govern</a:t>
            </a:r>
          </a:p>
          <a:p>
            <a:pPr lvl="1"/>
            <a:r>
              <a:rPr lang="en-US" dirty="0" smtClean="0">
                <a:solidFill>
                  <a:srgbClr val="2E2E22"/>
                </a:solidFill>
              </a:rPr>
              <a:t>Interfered </a:t>
            </a:r>
            <a:r>
              <a:rPr lang="en-US" dirty="0">
                <a:solidFill>
                  <a:srgbClr val="2E2E22"/>
                </a:solidFill>
              </a:rPr>
              <a:t>much </a:t>
            </a:r>
            <a:r>
              <a:rPr lang="en-US" u="sng" dirty="0">
                <a:solidFill>
                  <a:srgbClr val="74A510"/>
                </a:solidFill>
              </a:rPr>
              <a:t>less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with </a:t>
            </a:r>
            <a:r>
              <a:rPr lang="en-US" dirty="0" smtClean="0">
                <a:solidFill>
                  <a:srgbClr val="2E2E22"/>
                </a:solidFill>
              </a:rPr>
              <a:t>indigenous </a:t>
            </a:r>
            <a:r>
              <a:rPr lang="en-US" u="sng" dirty="0" smtClean="0">
                <a:solidFill>
                  <a:srgbClr val="74A510"/>
                </a:solidFill>
              </a:rPr>
              <a:t>traditions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and </a:t>
            </a:r>
            <a:r>
              <a:rPr lang="en-US" u="sng" dirty="0" smtClean="0">
                <a:solidFill>
                  <a:srgbClr val="74A510"/>
                </a:solidFill>
              </a:rPr>
              <a:t>customs</a:t>
            </a:r>
          </a:p>
          <a:p>
            <a:pPr lvl="2"/>
            <a:r>
              <a:rPr lang="en-US" sz="2200" dirty="0" smtClean="0">
                <a:solidFill>
                  <a:srgbClr val="2E2E22"/>
                </a:solidFill>
              </a:rPr>
              <a:t>Most </a:t>
            </a:r>
            <a:r>
              <a:rPr lang="en-US" sz="2200" dirty="0">
                <a:solidFill>
                  <a:srgbClr val="2E2E22"/>
                </a:solidFill>
              </a:rPr>
              <a:t>decisions came from the </a:t>
            </a:r>
            <a:r>
              <a:rPr lang="en-US" sz="2200" u="sng" dirty="0">
                <a:solidFill>
                  <a:srgbClr val="74A510"/>
                </a:solidFill>
              </a:rPr>
              <a:t>parent</a:t>
            </a:r>
            <a:r>
              <a:rPr lang="en-US" sz="2200" dirty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rgbClr val="2E2E22"/>
                </a:solidFill>
              </a:rPr>
              <a:t>country</a:t>
            </a:r>
          </a:p>
          <a:p>
            <a:r>
              <a:rPr lang="en-US" sz="2200" b="1" u="sng" dirty="0" smtClean="0">
                <a:solidFill>
                  <a:srgbClr val="74A510"/>
                </a:solidFill>
              </a:rPr>
              <a:t>Direct Rule</a:t>
            </a:r>
            <a:r>
              <a:rPr lang="en-US" sz="2200" dirty="0" smtClean="0">
                <a:solidFill>
                  <a:srgbClr val="2E2E22"/>
                </a:solidFill>
              </a:rPr>
              <a:t>- Most other </a:t>
            </a:r>
            <a:r>
              <a:rPr lang="en-US" sz="2200" u="sng" dirty="0" smtClean="0">
                <a:solidFill>
                  <a:srgbClr val="74A510"/>
                </a:solidFill>
              </a:rPr>
              <a:t>nations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rgbClr val="2E2E22"/>
                </a:solidFill>
              </a:rPr>
              <a:t>used this</a:t>
            </a:r>
          </a:p>
          <a:p>
            <a:pPr lvl="1"/>
            <a:r>
              <a:rPr lang="en-US" dirty="0" smtClean="0">
                <a:solidFill>
                  <a:srgbClr val="2E2E22"/>
                </a:solidFill>
              </a:rPr>
              <a:t>Set up their </a:t>
            </a:r>
            <a:r>
              <a:rPr lang="en-US" u="sng" dirty="0" smtClean="0">
                <a:solidFill>
                  <a:srgbClr val="74A510"/>
                </a:solidFill>
              </a:rPr>
              <a:t>own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>
                <a:solidFill>
                  <a:srgbClr val="2E2E22"/>
                </a:solidFill>
              </a:rPr>
              <a:t>governments within the </a:t>
            </a:r>
            <a:r>
              <a:rPr lang="en-US" u="sng" dirty="0" smtClean="0">
                <a:solidFill>
                  <a:srgbClr val="74A510"/>
                </a:solidFill>
              </a:rPr>
              <a:t>colony</a:t>
            </a:r>
          </a:p>
          <a:p>
            <a:pPr lvl="2"/>
            <a:r>
              <a:rPr lang="en-US" sz="2200" dirty="0" smtClean="0">
                <a:solidFill>
                  <a:srgbClr val="2E2E22"/>
                </a:solidFill>
              </a:rPr>
              <a:t>This often </a:t>
            </a:r>
            <a:r>
              <a:rPr lang="en-US" sz="2200" u="sng" dirty="0" smtClean="0">
                <a:solidFill>
                  <a:srgbClr val="74A510"/>
                </a:solidFill>
              </a:rPr>
              <a:t>destroyed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rgbClr val="2E2E22"/>
                </a:solidFill>
              </a:rPr>
              <a:t>African </a:t>
            </a:r>
            <a:r>
              <a:rPr lang="en-US" sz="2200" u="sng" dirty="0" smtClean="0">
                <a:solidFill>
                  <a:srgbClr val="74A510"/>
                </a:solidFill>
              </a:rPr>
              <a:t>traditions</a:t>
            </a:r>
          </a:p>
          <a:p>
            <a:r>
              <a:rPr lang="en-US" sz="2200" dirty="0" smtClean="0">
                <a:solidFill>
                  <a:srgbClr val="2E2E22"/>
                </a:solidFill>
              </a:rPr>
              <a:t>Not until the </a:t>
            </a:r>
            <a:r>
              <a:rPr lang="en-US" sz="2200" u="sng" dirty="0" smtClean="0">
                <a:solidFill>
                  <a:srgbClr val="74A510"/>
                </a:solidFill>
              </a:rPr>
              <a:t>20</a:t>
            </a:r>
            <a:r>
              <a:rPr lang="en-US" sz="2200" u="sng" baseline="30000" dirty="0" smtClean="0">
                <a:solidFill>
                  <a:srgbClr val="74A510"/>
                </a:solidFill>
              </a:rPr>
              <a:t>th</a:t>
            </a:r>
            <a:r>
              <a:rPr lang="en-US" sz="2200" dirty="0" smtClean="0">
                <a:solidFill>
                  <a:srgbClr val="2E2E22"/>
                </a:solidFill>
              </a:rPr>
              <a:t> C will Africans </a:t>
            </a:r>
            <a:r>
              <a:rPr lang="en-US" sz="2200" u="sng" dirty="0" smtClean="0">
                <a:solidFill>
                  <a:srgbClr val="74A510"/>
                </a:solidFill>
              </a:rPr>
              <a:t>revolt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rgbClr val="2E2E22"/>
                </a:solidFill>
              </a:rPr>
              <a:t>for independence</a:t>
            </a:r>
            <a:endParaRPr lang="en-US" sz="2200" dirty="0">
              <a:solidFill>
                <a:srgbClr val="2E2E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68" y="810413"/>
            <a:ext cx="2686050" cy="18460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2832098"/>
            <a:ext cx="2688168" cy="16129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32" y="4634739"/>
            <a:ext cx="2686050" cy="16835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076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62251"/>
            <a:ext cx="3489885" cy="1891803"/>
          </a:xfrm>
        </p:spPr>
        <p:txBody>
          <a:bodyPr>
            <a:noAutofit/>
          </a:bodyPr>
          <a:lstStyle/>
          <a:p>
            <a:r>
              <a:rPr lang="en-US" sz="4800" dirty="0" smtClean="0"/>
              <a:t>Empire Building in Africa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5" y="1386419"/>
            <a:ext cx="4217092" cy="396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8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53037"/>
            <a:ext cx="7024744" cy="86675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Big Ideas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7985"/>
            <a:ext cx="6777317" cy="3508977"/>
          </a:xfrm>
        </p:spPr>
        <p:txBody>
          <a:bodyPr/>
          <a:lstStyle/>
          <a:p>
            <a:pPr marL="52578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/>
              <a:t>Explain the motives for imperialism</a:t>
            </a:r>
            <a:r>
              <a:rPr lang="en-US" sz="2800" dirty="0" smtClean="0"/>
              <a:t>.</a:t>
            </a:r>
          </a:p>
          <a:p>
            <a:pPr marL="52578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/>
              <a:t>Why is the Suez Canal important?</a:t>
            </a:r>
          </a:p>
          <a:p>
            <a:pPr marL="52578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/>
              <a:t>How did European nations rule their colonies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9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07" y="498498"/>
            <a:ext cx="7024744" cy="718586"/>
          </a:xfrm>
        </p:spPr>
        <p:txBody>
          <a:bodyPr/>
          <a:lstStyle/>
          <a:p>
            <a:r>
              <a:rPr lang="en-US" dirty="0" smtClean="0"/>
              <a:t>Motives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08" y="1217084"/>
            <a:ext cx="8111092" cy="5206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Imperialism=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extension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of a nation’s power over other </a:t>
            </a:r>
            <a:r>
              <a:rPr lang="en-US" u="sng" dirty="0">
                <a:solidFill>
                  <a:srgbClr val="74A510"/>
                </a:solidFill>
              </a:rPr>
              <a:t>lands</a:t>
            </a:r>
          </a:p>
          <a:p>
            <a:r>
              <a:rPr lang="en-US" dirty="0"/>
              <a:t>Motives: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74A510"/>
                </a:solidFill>
              </a:rPr>
              <a:t>Economic</a:t>
            </a:r>
            <a:r>
              <a:rPr lang="en-US" sz="2400" dirty="0"/>
              <a:t>- make money, expand foreign trade, create new markets, get resources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74A510"/>
                </a:solidFill>
              </a:rPr>
              <a:t>Political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400" dirty="0"/>
              <a:t>gain power, compete with other countries, expand territory, gain prestige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74A510"/>
                </a:solidFill>
              </a:rPr>
              <a:t>Religious</a:t>
            </a:r>
            <a:r>
              <a:rPr lang="en-US" sz="2400" dirty="0"/>
              <a:t>- spread Christianity, moral values, educate people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74A510"/>
                </a:solidFill>
              </a:rPr>
              <a:t>Exploratory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400" dirty="0"/>
              <a:t>explore the unknown, conduct scientific research, go on an adventure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74A510"/>
                </a:solidFill>
              </a:rPr>
              <a:t>Ideological</a:t>
            </a:r>
            <a:r>
              <a:rPr lang="en-US" sz="2400" u="sng" dirty="0">
                <a:solidFill>
                  <a:schemeClr val="tx2">
                    <a:lumMod val="9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dirty="0"/>
              <a:t>“White Man’s Burden”- civilize the heathens, Social Darwinism (only the strong survive)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7" y="349250"/>
            <a:ext cx="7507317" cy="857250"/>
          </a:xfrm>
        </p:spPr>
        <p:txBody>
          <a:bodyPr/>
          <a:lstStyle/>
          <a:p>
            <a:r>
              <a:rPr lang="en-US" dirty="0" smtClean="0"/>
              <a:t>West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18" y="1206500"/>
            <a:ext cx="8075082" cy="522816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Europeans used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deception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to gain land and nat. resources from Africans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GB, </a:t>
            </a:r>
            <a:r>
              <a:rPr lang="en-US" u="sng" dirty="0">
                <a:solidFill>
                  <a:srgbClr val="74A510"/>
                </a:solidFill>
              </a:rPr>
              <a:t>France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Germany, </a:t>
            </a:r>
            <a:r>
              <a:rPr lang="en-US" u="sng" dirty="0">
                <a:solidFill>
                  <a:srgbClr val="74A510"/>
                </a:solidFill>
              </a:rPr>
              <a:t>Belgium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Italy, Spain,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Portugal </a:t>
            </a:r>
            <a:r>
              <a:rPr lang="en-US" u="sng" dirty="0" smtClean="0">
                <a:solidFill>
                  <a:srgbClr val="74A510"/>
                </a:solidFill>
              </a:rPr>
              <a:t>competed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gain the most land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West Africa- </a:t>
            </a:r>
            <a:r>
              <a:rPr lang="en-US" sz="2200" u="sng" dirty="0" smtClean="0">
                <a:solidFill>
                  <a:srgbClr val="74A510"/>
                </a:solidFill>
              </a:rPr>
              <a:t>slave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trade </a:t>
            </a:r>
            <a:r>
              <a:rPr lang="en-US" sz="2200" u="sng" dirty="0" smtClean="0">
                <a:solidFill>
                  <a:srgbClr val="74A510"/>
                </a:solidFill>
              </a:rPr>
              <a:t>declined</a:t>
            </a:r>
            <a:r>
              <a:rPr lang="en-US" sz="2200" dirty="0" smtClean="0">
                <a:solidFill>
                  <a:srgbClr val="74A510"/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 late 19</a:t>
            </a:r>
            <a:r>
              <a:rPr lang="en-US" sz="22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C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Abolished in most civilized nations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Started trading </a:t>
            </a:r>
            <a:r>
              <a:rPr lang="en-US" u="sng" dirty="0">
                <a:solidFill>
                  <a:srgbClr val="74A510"/>
                </a:solidFill>
              </a:rPr>
              <a:t>peanuts</a:t>
            </a:r>
            <a:r>
              <a:rPr lang="en-US" dirty="0">
                <a:solidFill>
                  <a:srgbClr val="2E2E22"/>
                </a:solidFill>
              </a:rPr>
              <a:t>, timber, </a:t>
            </a:r>
            <a:r>
              <a:rPr lang="en-US" u="sng" dirty="0">
                <a:solidFill>
                  <a:srgbClr val="74A510"/>
                </a:solidFill>
              </a:rPr>
              <a:t>hides</a:t>
            </a:r>
            <a:r>
              <a:rPr lang="en-US" dirty="0">
                <a:solidFill>
                  <a:srgbClr val="2E2E22"/>
                </a:solidFill>
              </a:rPr>
              <a:t>, and palm oil</a:t>
            </a:r>
            <a:endParaRPr lang="en-US" dirty="0" smtClean="0">
              <a:solidFill>
                <a:srgbClr val="2E2E22"/>
              </a:solidFill>
            </a:endParaRPr>
          </a:p>
          <a:p>
            <a:pPr lvl="1"/>
            <a:r>
              <a:rPr lang="en-US" dirty="0">
                <a:solidFill>
                  <a:srgbClr val="2E2E22"/>
                </a:solidFill>
              </a:rPr>
              <a:t>1874, Great Britain </a:t>
            </a:r>
            <a:r>
              <a:rPr lang="en-US" b="1" u="sng" dirty="0">
                <a:solidFill>
                  <a:srgbClr val="74A510"/>
                </a:solidFill>
              </a:rPr>
              <a:t>annexed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(incorporated a country within a state) </a:t>
            </a:r>
            <a:r>
              <a:rPr lang="en-US" dirty="0" smtClean="0">
                <a:solidFill>
                  <a:srgbClr val="2E2E22"/>
                </a:solidFill>
              </a:rPr>
              <a:t>the </a:t>
            </a:r>
            <a:r>
              <a:rPr lang="en-US" dirty="0">
                <a:solidFill>
                  <a:srgbClr val="2E2E22"/>
                </a:solidFill>
              </a:rPr>
              <a:t>west coastal states as the first British colony of Gold </a:t>
            </a:r>
            <a:r>
              <a:rPr lang="en-US" dirty="0" smtClean="0">
                <a:solidFill>
                  <a:srgbClr val="2E2E22"/>
                </a:solidFill>
              </a:rPr>
              <a:t>Coast</a:t>
            </a:r>
          </a:p>
          <a:p>
            <a:pPr lvl="1"/>
            <a:r>
              <a:rPr lang="en-US" dirty="0">
                <a:solidFill>
                  <a:srgbClr val="2E2E22"/>
                </a:solidFill>
              </a:rPr>
              <a:t>France controlled the </a:t>
            </a:r>
            <a:r>
              <a:rPr lang="en-US" u="sng" dirty="0">
                <a:solidFill>
                  <a:srgbClr val="74A510"/>
                </a:solidFill>
              </a:rPr>
              <a:t>largest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part of </a:t>
            </a:r>
            <a:r>
              <a:rPr lang="en-US" dirty="0" smtClean="0">
                <a:solidFill>
                  <a:srgbClr val="2E2E22"/>
                </a:solidFill>
              </a:rPr>
              <a:t>W Africa</a:t>
            </a:r>
          </a:p>
          <a:p>
            <a:pPr lvl="1"/>
            <a:r>
              <a:rPr lang="en-US" dirty="0" smtClean="0">
                <a:solidFill>
                  <a:srgbClr val="2E2E22"/>
                </a:solidFill>
              </a:rPr>
              <a:t>Germany </a:t>
            </a:r>
            <a:r>
              <a:rPr lang="en-US" dirty="0">
                <a:solidFill>
                  <a:srgbClr val="2E2E22"/>
                </a:solidFill>
              </a:rPr>
              <a:t>controlled </a:t>
            </a:r>
            <a:r>
              <a:rPr lang="en-US" u="sng" dirty="0">
                <a:solidFill>
                  <a:srgbClr val="74A510"/>
                </a:solidFill>
              </a:rPr>
              <a:t>Togo</a:t>
            </a:r>
            <a:r>
              <a:rPr lang="en-US" dirty="0">
                <a:solidFill>
                  <a:srgbClr val="2E2E22"/>
                </a:solidFill>
              </a:rPr>
              <a:t>, </a:t>
            </a:r>
            <a:r>
              <a:rPr lang="en-US" u="sng" dirty="0">
                <a:solidFill>
                  <a:srgbClr val="74A510"/>
                </a:solidFill>
              </a:rPr>
              <a:t>Cameroon</a:t>
            </a:r>
            <a:r>
              <a:rPr lang="en-US" dirty="0">
                <a:solidFill>
                  <a:srgbClr val="2E2E22"/>
                </a:solidFill>
              </a:rPr>
              <a:t>, German </a:t>
            </a:r>
            <a:r>
              <a:rPr lang="en-US" dirty="0" smtClean="0">
                <a:solidFill>
                  <a:srgbClr val="2E2E22"/>
                </a:solidFill>
              </a:rPr>
              <a:t>Southwest </a:t>
            </a:r>
            <a:r>
              <a:rPr lang="en-US" dirty="0">
                <a:solidFill>
                  <a:srgbClr val="2E2E22"/>
                </a:solidFill>
              </a:rPr>
              <a:t>Africa, and German East Africa</a:t>
            </a:r>
          </a:p>
        </p:txBody>
      </p:sp>
    </p:spTree>
    <p:extLst>
      <p:ext uri="{BB962C8B-B14F-4D97-AF65-F5344CB8AC3E}">
        <p14:creationId xmlns:p14="http://schemas.microsoft.com/office/powerpoint/2010/main" val="15904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38668"/>
            <a:ext cx="7560234" cy="783166"/>
          </a:xfrm>
        </p:spPr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17084"/>
            <a:ext cx="8223249" cy="44555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Egypt was a part of the </a:t>
            </a:r>
            <a:r>
              <a:rPr lang="en-US" sz="2000" u="sng" dirty="0" smtClean="0">
                <a:solidFill>
                  <a:srgbClr val="74A510"/>
                </a:solidFill>
              </a:rPr>
              <a:t>Ottoman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Empire</a:t>
            </a:r>
          </a:p>
          <a:p>
            <a:pPr lvl="1"/>
            <a:r>
              <a:rPr lang="en-US" sz="2000" u="sng" dirty="0" smtClean="0">
                <a:solidFill>
                  <a:srgbClr val="74A510"/>
                </a:solidFill>
              </a:rPr>
              <a:t>Muhammad Ali</a:t>
            </a:r>
            <a:r>
              <a:rPr lang="en-US" sz="2000" dirty="0" smtClean="0"/>
              <a:t>, an Ottoman military officer, took control and made an </a:t>
            </a:r>
            <a:r>
              <a:rPr lang="en-US" sz="2000" u="sng" dirty="0" smtClean="0">
                <a:solidFill>
                  <a:srgbClr val="74A510"/>
                </a:solidFill>
              </a:rPr>
              <a:t>Egyptian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state</a:t>
            </a:r>
          </a:p>
          <a:p>
            <a:r>
              <a:rPr lang="en-US" sz="2000" dirty="0" smtClean="0"/>
              <a:t>Europeans wanted to build a </a:t>
            </a:r>
            <a:r>
              <a:rPr lang="en-US" sz="2000" u="sng" dirty="0" smtClean="0">
                <a:solidFill>
                  <a:srgbClr val="74A510"/>
                </a:solidFill>
              </a:rPr>
              <a:t>canal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that connected the </a:t>
            </a:r>
            <a:r>
              <a:rPr lang="en-US" sz="2000" u="sng" dirty="0" smtClean="0">
                <a:solidFill>
                  <a:srgbClr val="74A510"/>
                </a:solidFill>
              </a:rPr>
              <a:t>Mediterranean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74A510"/>
                </a:solidFill>
              </a:rPr>
              <a:t>Red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Seas</a:t>
            </a:r>
          </a:p>
          <a:p>
            <a:pPr lvl="1"/>
            <a:r>
              <a:rPr lang="en-US" sz="2000" dirty="0" smtClean="0"/>
              <a:t>French completed the </a:t>
            </a:r>
            <a:r>
              <a:rPr lang="en-US" sz="2000" b="1" u="sng" dirty="0" smtClean="0">
                <a:solidFill>
                  <a:srgbClr val="74A510"/>
                </a:solidFill>
              </a:rPr>
              <a:t>Suez Canal</a:t>
            </a:r>
            <a:r>
              <a:rPr lang="en-US" sz="2000" b="1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in 1869</a:t>
            </a:r>
          </a:p>
          <a:p>
            <a:pPr lvl="2"/>
            <a:r>
              <a:rPr lang="en-US" dirty="0" smtClean="0"/>
              <a:t>GB bought their share of the canal</a:t>
            </a:r>
          </a:p>
          <a:p>
            <a:pPr lvl="1"/>
            <a:r>
              <a:rPr lang="en-US" sz="2000" dirty="0" smtClean="0"/>
              <a:t>GB put down a </a:t>
            </a:r>
            <a:r>
              <a:rPr lang="en-US" sz="2000" u="sng" dirty="0" smtClean="0">
                <a:solidFill>
                  <a:srgbClr val="74A510"/>
                </a:solidFill>
              </a:rPr>
              <a:t>revolt</a:t>
            </a:r>
            <a:r>
              <a:rPr lang="en-US" sz="2000" dirty="0" smtClean="0"/>
              <a:t>- Egypt became a </a:t>
            </a:r>
            <a:r>
              <a:rPr lang="en-US" sz="2000" u="sng" dirty="0" smtClean="0">
                <a:solidFill>
                  <a:srgbClr val="74A510"/>
                </a:solidFill>
              </a:rPr>
              <a:t>protectorate</a:t>
            </a:r>
            <a:r>
              <a:rPr lang="en-US" sz="2000" dirty="0" smtClean="0"/>
              <a:t> in 1914</a:t>
            </a:r>
          </a:p>
          <a:p>
            <a:pPr lvl="2"/>
            <a:r>
              <a:rPr lang="en-US" dirty="0" smtClean="0"/>
              <a:t>GB seized Sudan in 1898</a:t>
            </a:r>
          </a:p>
          <a:p>
            <a:r>
              <a:rPr lang="en-US" sz="2000" dirty="0" smtClean="0"/>
              <a:t>French settled in </a:t>
            </a:r>
            <a:r>
              <a:rPr lang="en-US" sz="2000" u="sng" dirty="0" smtClean="0">
                <a:solidFill>
                  <a:srgbClr val="74A510"/>
                </a:solidFill>
              </a:rPr>
              <a:t>Algeria</a:t>
            </a:r>
            <a:r>
              <a:rPr lang="en-US" sz="2000" dirty="0" smtClean="0"/>
              <a:t>, made </a:t>
            </a:r>
            <a:r>
              <a:rPr lang="en-US" sz="2000" u="sng" dirty="0" smtClean="0">
                <a:solidFill>
                  <a:srgbClr val="74A510"/>
                </a:solidFill>
              </a:rPr>
              <a:t>Tunisia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74A510"/>
                </a:solidFill>
              </a:rPr>
              <a:t>Morocco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protectorates</a:t>
            </a:r>
            <a:endParaRPr lang="en-US" sz="2000" dirty="0"/>
          </a:p>
          <a:p>
            <a:r>
              <a:rPr lang="en-US" sz="2000" dirty="0" smtClean="0"/>
              <a:t>Italy tried to take over </a:t>
            </a:r>
            <a:r>
              <a:rPr lang="en-US" sz="2000" u="sng" dirty="0" smtClean="0">
                <a:solidFill>
                  <a:srgbClr val="74A510"/>
                </a:solidFill>
              </a:rPr>
              <a:t>Ethiopia</a:t>
            </a:r>
            <a:r>
              <a:rPr lang="en-US" sz="2000" dirty="0" smtClean="0"/>
              <a:t>, but was </a:t>
            </a:r>
          </a:p>
          <a:p>
            <a:pPr marL="68580" indent="0">
              <a:buNone/>
            </a:pPr>
            <a:r>
              <a:rPr lang="en-US" sz="2000" dirty="0" smtClean="0"/>
              <a:t>defeated</a:t>
            </a:r>
          </a:p>
          <a:p>
            <a:pPr lvl="1"/>
            <a:r>
              <a:rPr lang="en-US" sz="2000" dirty="0" smtClean="0"/>
              <a:t>Seized </a:t>
            </a:r>
            <a:r>
              <a:rPr lang="en-US" sz="2000" u="sng" dirty="0" smtClean="0">
                <a:solidFill>
                  <a:srgbClr val="74A510"/>
                </a:solidFill>
              </a:rPr>
              <a:t>Turkish Tripoli</a:t>
            </a:r>
            <a:r>
              <a:rPr lang="en-US" sz="2000" dirty="0" smtClean="0">
                <a:solidFill>
                  <a:srgbClr val="74A510"/>
                </a:solidFill>
              </a:rPr>
              <a:t> </a:t>
            </a:r>
            <a:r>
              <a:rPr lang="en-US" sz="2000" dirty="0" smtClean="0"/>
              <a:t>(Libya)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59" y="4361029"/>
            <a:ext cx="3554003" cy="2295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72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24" y="318580"/>
            <a:ext cx="7024744" cy="835003"/>
          </a:xfrm>
        </p:spPr>
        <p:txBody>
          <a:bodyPr/>
          <a:lstStyle/>
          <a:p>
            <a:r>
              <a:rPr lang="en-US" dirty="0" smtClean="0"/>
              <a:t>Central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24" y="1153583"/>
            <a:ext cx="8206343" cy="5312833"/>
          </a:xfrm>
        </p:spPr>
        <p:txBody>
          <a:bodyPr/>
          <a:lstStyle/>
          <a:p>
            <a:r>
              <a:rPr lang="en-US" dirty="0" smtClean="0"/>
              <a:t>European explorers made the </a:t>
            </a:r>
            <a:r>
              <a:rPr lang="en-US" u="sng" dirty="0" smtClean="0">
                <a:solidFill>
                  <a:srgbClr val="74A510"/>
                </a:solidFill>
              </a:rPr>
              <a:t>jungles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of C. Africa interesting</a:t>
            </a:r>
          </a:p>
          <a:p>
            <a:pPr lvl="1"/>
            <a:r>
              <a:rPr lang="en-US" b="1" u="sng" dirty="0" smtClean="0">
                <a:solidFill>
                  <a:srgbClr val="74A510"/>
                </a:solidFill>
              </a:rPr>
              <a:t>David Livingstone</a:t>
            </a:r>
            <a:r>
              <a:rPr lang="en-US" dirty="0" smtClean="0"/>
              <a:t>- explored for 30 years, but disappeared</a:t>
            </a:r>
          </a:p>
          <a:p>
            <a:pPr lvl="2"/>
            <a:r>
              <a:rPr lang="en-US" dirty="0" smtClean="0"/>
              <a:t>NY Herald sent </a:t>
            </a:r>
            <a:r>
              <a:rPr lang="en-US" b="1" u="sng" dirty="0" smtClean="0">
                <a:solidFill>
                  <a:srgbClr val="74A510"/>
                </a:solidFill>
              </a:rPr>
              <a:t>Henry Stanley</a:t>
            </a:r>
            <a:r>
              <a:rPr lang="en-US" dirty="0" smtClean="0"/>
              <a:t> to find him</a:t>
            </a:r>
          </a:p>
          <a:p>
            <a:pPr lvl="3"/>
            <a:r>
              <a:rPr lang="en-US" dirty="0" smtClean="0"/>
              <a:t>“Dr. Livingstone, I presume.”</a:t>
            </a:r>
          </a:p>
          <a:p>
            <a:pPr lvl="1"/>
            <a:r>
              <a:rPr lang="en-US" dirty="0" smtClean="0"/>
              <a:t>Stanley tried to get GB to settle the </a:t>
            </a:r>
            <a:r>
              <a:rPr lang="en-US" u="sng" dirty="0" smtClean="0">
                <a:solidFill>
                  <a:srgbClr val="74A510"/>
                </a:solidFill>
              </a:rPr>
              <a:t>Congo</a:t>
            </a:r>
            <a:r>
              <a:rPr lang="en-US" dirty="0" smtClean="0"/>
              <a:t>, but they refused</a:t>
            </a:r>
          </a:p>
          <a:p>
            <a:pPr lvl="2"/>
            <a:r>
              <a:rPr lang="en-US" b="1" u="sng" dirty="0" smtClean="0">
                <a:solidFill>
                  <a:srgbClr val="74A510"/>
                </a:solidFill>
              </a:rPr>
              <a:t>King Leopold II</a:t>
            </a:r>
            <a:r>
              <a:rPr lang="en-US" dirty="0" smtClean="0"/>
              <a:t> of Belgium did instead</a:t>
            </a:r>
          </a:p>
          <a:p>
            <a:pPr lvl="3"/>
            <a:r>
              <a:rPr lang="en-US" dirty="0" smtClean="0"/>
              <a:t>Hired Stanley to set up colonies</a:t>
            </a:r>
          </a:p>
          <a:p>
            <a:pPr lvl="1"/>
            <a:r>
              <a:rPr lang="en-US" dirty="0" smtClean="0"/>
              <a:t>This worried some countries</a:t>
            </a:r>
          </a:p>
          <a:p>
            <a:pPr lvl="2"/>
            <a:r>
              <a:rPr lang="en-US" dirty="0" smtClean="0"/>
              <a:t>France </a:t>
            </a:r>
            <a:r>
              <a:rPr lang="en-US" u="sng" dirty="0" smtClean="0">
                <a:solidFill>
                  <a:srgbClr val="74A510"/>
                </a:solidFill>
              </a:rPr>
              <a:t>rushed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to gain land in C.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918" y="3862916"/>
            <a:ext cx="2868082" cy="21589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0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07" y="370415"/>
            <a:ext cx="7024744" cy="763081"/>
          </a:xfrm>
        </p:spPr>
        <p:txBody>
          <a:bodyPr/>
          <a:lstStyle/>
          <a:p>
            <a:r>
              <a:rPr lang="en-US" dirty="0" smtClean="0"/>
              <a:t>East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08" y="1133496"/>
            <a:ext cx="6100259" cy="53646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E2E22"/>
                </a:solidFill>
              </a:rPr>
              <a:t>By 1885, </a:t>
            </a:r>
            <a:r>
              <a:rPr lang="en-US" u="sng" dirty="0" smtClean="0">
                <a:solidFill>
                  <a:srgbClr val="74A510"/>
                </a:solidFill>
              </a:rPr>
              <a:t>GB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>
                <a:solidFill>
                  <a:srgbClr val="2E2E22"/>
                </a:solidFill>
              </a:rPr>
              <a:t>and </a:t>
            </a:r>
            <a:r>
              <a:rPr lang="en-US" u="sng" dirty="0">
                <a:solidFill>
                  <a:srgbClr val="74A510"/>
                </a:solidFill>
              </a:rPr>
              <a:t>Germany</a:t>
            </a:r>
            <a:r>
              <a:rPr lang="en-US" dirty="0">
                <a:solidFill>
                  <a:srgbClr val="74A510"/>
                </a:solidFill>
              </a:rPr>
              <a:t> </a:t>
            </a:r>
            <a:r>
              <a:rPr lang="en-US" dirty="0">
                <a:solidFill>
                  <a:srgbClr val="2E2E22"/>
                </a:solidFill>
              </a:rPr>
              <a:t>had become the chief rivals in East </a:t>
            </a:r>
            <a:r>
              <a:rPr lang="en-US" dirty="0" smtClean="0">
                <a:solidFill>
                  <a:srgbClr val="2E2E22"/>
                </a:solidFill>
              </a:rPr>
              <a:t>Africa</a:t>
            </a:r>
          </a:p>
          <a:p>
            <a:pPr lvl="1"/>
            <a:r>
              <a:rPr lang="en-US" sz="2400" u="sng" dirty="0">
                <a:solidFill>
                  <a:srgbClr val="74A510"/>
                </a:solidFill>
              </a:rPr>
              <a:t>Bismarck</a:t>
            </a:r>
            <a:r>
              <a:rPr lang="en-US" sz="2400" dirty="0">
                <a:solidFill>
                  <a:srgbClr val="74A510"/>
                </a:solidFill>
              </a:rPr>
              <a:t> </a:t>
            </a:r>
            <a:r>
              <a:rPr lang="en-US" sz="2400" dirty="0" smtClean="0">
                <a:solidFill>
                  <a:srgbClr val="2E2E22"/>
                </a:solidFill>
              </a:rPr>
              <a:t>downplayed </a:t>
            </a:r>
            <a:r>
              <a:rPr lang="en-US" sz="2400" dirty="0">
                <a:solidFill>
                  <a:srgbClr val="2E2E22"/>
                </a:solidFill>
              </a:rPr>
              <a:t>the importance of </a:t>
            </a:r>
            <a:r>
              <a:rPr lang="en-US" sz="2400" dirty="0" smtClean="0">
                <a:solidFill>
                  <a:srgbClr val="2E2E22"/>
                </a:solidFill>
              </a:rPr>
              <a:t>colonies</a:t>
            </a:r>
          </a:p>
          <a:p>
            <a:pPr lvl="2"/>
            <a:r>
              <a:rPr lang="en-US" sz="2400" dirty="0">
                <a:solidFill>
                  <a:srgbClr val="2E2E22"/>
                </a:solidFill>
              </a:rPr>
              <a:t>He </a:t>
            </a:r>
            <a:r>
              <a:rPr lang="en-US" sz="2400" dirty="0" smtClean="0">
                <a:solidFill>
                  <a:srgbClr val="2E2E22"/>
                </a:solidFill>
              </a:rPr>
              <a:t>converted to </a:t>
            </a:r>
            <a:r>
              <a:rPr lang="en-US" sz="2400" u="sng" dirty="0" smtClean="0">
                <a:solidFill>
                  <a:srgbClr val="74A510"/>
                </a:solidFill>
              </a:rPr>
              <a:t>colonialism</a:t>
            </a:r>
          </a:p>
          <a:p>
            <a:pPr lvl="3"/>
            <a:r>
              <a:rPr lang="en-US" sz="2400" dirty="0" smtClean="0">
                <a:solidFill>
                  <a:srgbClr val="2E2E22"/>
                </a:solidFill>
              </a:rPr>
              <a:t>Many Germans wanted a </a:t>
            </a:r>
            <a:r>
              <a:rPr lang="en-US" sz="2400" u="sng" dirty="0" smtClean="0">
                <a:solidFill>
                  <a:srgbClr val="74A510"/>
                </a:solidFill>
              </a:rPr>
              <a:t>German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>
                <a:solidFill>
                  <a:srgbClr val="2E2E22"/>
                </a:solidFill>
              </a:rPr>
              <a:t>empire</a:t>
            </a:r>
          </a:p>
          <a:p>
            <a:pPr lvl="1"/>
            <a:r>
              <a:rPr lang="en-US" sz="2400" dirty="0">
                <a:solidFill>
                  <a:srgbClr val="2E2E22"/>
                </a:solidFill>
              </a:rPr>
              <a:t>At the 1884–1885 </a:t>
            </a:r>
            <a:r>
              <a:rPr lang="en-US" sz="2400" u="sng" dirty="0">
                <a:solidFill>
                  <a:srgbClr val="74A510"/>
                </a:solidFill>
              </a:rPr>
              <a:t>Berlin Conference</a:t>
            </a:r>
            <a:r>
              <a:rPr lang="en-US" sz="2400" dirty="0">
                <a:solidFill>
                  <a:srgbClr val="2E2E22"/>
                </a:solidFill>
              </a:rPr>
              <a:t>, the major European powers divided up East Africa, giving recognition to German, British, and Portuguese claims</a:t>
            </a:r>
          </a:p>
          <a:p>
            <a:pPr lvl="2"/>
            <a:r>
              <a:rPr lang="en-US" sz="2400" dirty="0" smtClean="0">
                <a:solidFill>
                  <a:srgbClr val="2E2E22"/>
                </a:solidFill>
              </a:rPr>
              <a:t>No African </a:t>
            </a:r>
            <a:r>
              <a:rPr lang="en-US" sz="2400" u="sng" dirty="0" smtClean="0">
                <a:solidFill>
                  <a:srgbClr val="74A510"/>
                </a:solidFill>
              </a:rPr>
              <a:t>representatives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>
                <a:solidFill>
                  <a:srgbClr val="2E2E22"/>
                </a:solidFill>
              </a:rPr>
              <a:t>were there</a:t>
            </a:r>
            <a:endParaRPr lang="en-US" sz="2400" dirty="0">
              <a:solidFill>
                <a:srgbClr val="2E2E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35" y="2122168"/>
            <a:ext cx="2730500" cy="31127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705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57" y="403248"/>
            <a:ext cx="7024744" cy="739753"/>
          </a:xfrm>
        </p:spPr>
        <p:txBody>
          <a:bodyPr>
            <a:normAutofit/>
          </a:bodyPr>
          <a:lstStyle/>
          <a:p>
            <a:r>
              <a:rPr lang="en-US" dirty="0" smtClean="0"/>
              <a:t>South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58" y="1143001"/>
            <a:ext cx="6597675" cy="5323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European </a:t>
            </a:r>
            <a:r>
              <a:rPr lang="en-US" u="sng" dirty="0" smtClean="0">
                <a:solidFill>
                  <a:srgbClr val="74A510"/>
                </a:solidFill>
              </a:rPr>
              <a:t>colonization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took place in S Africa</a:t>
            </a:r>
          </a:p>
          <a:p>
            <a:pPr lvl="1"/>
            <a:r>
              <a:rPr lang="en-US" sz="2400" dirty="0" smtClean="0"/>
              <a:t>1865- close to </a:t>
            </a:r>
            <a:r>
              <a:rPr lang="en-US" sz="2400" u="sng" dirty="0" smtClean="0">
                <a:solidFill>
                  <a:srgbClr val="74A510"/>
                </a:solidFill>
              </a:rPr>
              <a:t>200,000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/>
              <a:t>people moved there</a:t>
            </a:r>
          </a:p>
          <a:p>
            <a:r>
              <a:rPr lang="en-US" b="1" u="sng" dirty="0" smtClean="0">
                <a:solidFill>
                  <a:srgbClr val="74A510"/>
                </a:solidFill>
              </a:rPr>
              <a:t>Boers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(descendants of </a:t>
            </a:r>
            <a:r>
              <a:rPr lang="en-US" u="sng" dirty="0" smtClean="0">
                <a:solidFill>
                  <a:srgbClr val="74A510"/>
                </a:solidFill>
              </a:rPr>
              <a:t>Dutch</a:t>
            </a:r>
            <a:r>
              <a:rPr lang="en-US" dirty="0" smtClean="0">
                <a:solidFill>
                  <a:srgbClr val="74A510"/>
                </a:solidFill>
              </a:rPr>
              <a:t> </a:t>
            </a:r>
            <a:r>
              <a:rPr lang="en-US" dirty="0" smtClean="0"/>
              <a:t>settlers) fled north from British rule in 1830’s</a:t>
            </a:r>
          </a:p>
          <a:p>
            <a:pPr lvl="1"/>
            <a:r>
              <a:rPr lang="en-US" sz="2400" dirty="0" smtClean="0"/>
              <a:t>Established </a:t>
            </a:r>
            <a:r>
              <a:rPr lang="en-US" sz="2400" u="sng" dirty="0" smtClean="0">
                <a:solidFill>
                  <a:srgbClr val="74A510"/>
                </a:solidFill>
              </a:rPr>
              <a:t>Transvaal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74A510"/>
                </a:solidFill>
              </a:rPr>
              <a:t>Orange Free State</a:t>
            </a:r>
          </a:p>
          <a:p>
            <a:pPr lvl="1"/>
            <a:r>
              <a:rPr lang="en-US" sz="2400" dirty="0" smtClean="0"/>
              <a:t>Believed in </a:t>
            </a:r>
            <a:r>
              <a:rPr lang="en-US" sz="2400" u="sng" dirty="0" smtClean="0">
                <a:solidFill>
                  <a:srgbClr val="74A510"/>
                </a:solidFill>
              </a:rPr>
              <a:t>white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/>
              <a:t>supremacy </a:t>
            </a:r>
          </a:p>
          <a:p>
            <a:pPr lvl="2"/>
            <a:r>
              <a:rPr lang="en-US" sz="2400" b="1" u="sng" dirty="0" smtClean="0">
                <a:solidFill>
                  <a:srgbClr val="74A510"/>
                </a:solidFill>
              </a:rPr>
              <a:t>Indigenous</a:t>
            </a:r>
            <a:r>
              <a:rPr lang="en-US" sz="2400" dirty="0" smtClean="0">
                <a:solidFill>
                  <a:srgbClr val="74A510"/>
                </a:solidFill>
              </a:rPr>
              <a:t> </a:t>
            </a:r>
            <a:r>
              <a:rPr lang="en-US" sz="2400" dirty="0" smtClean="0"/>
              <a:t>peoples sent to reservations</a:t>
            </a:r>
          </a:p>
          <a:p>
            <a:pPr lvl="2"/>
            <a:r>
              <a:rPr lang="en-US" sz="2400" dirty="0" smtClean="0"/>
              <a:t>Frequently battled the </a:t>
            </a:r>
            <a:r>
              <a:rPr lang="en-US" sz="2400" u="sng" dirty="0" smtClean="0">
                <a:solidFill>
                  <a:srgbClr val="74A510"/>
                </a:solidFill>
              </a:rPr>
              <a:t>Zulu</a:t>
            </a:r>
          </a:p>
          <a:p>
            <a:pPr lvl="3"/>
            <a:r>
              <a:rPr lang="en-US" sz="2400" dirty="0" smtClean="0"/>
              <a:t>British later defeated the Zulu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00" y="3905250"/>
            <a:ext cx="3125400" cy="22659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825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150</TotalTime>
  <Words>713</Words>
  <Application>Microsoft Macintosh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PowerPoint Presentation</vt:lpstr>
      <vt:lpstr>Empire Building in Africa </vt:lpstr>
      <vt:lpstr>Big Ideas</vt:lpstr>
      <vt:lpstr>Motives for Imperialism</vt:lpstr>
      <vt:lpstr>West Africa </vt:lpstr>
      <vt:lpstr>North Africa</vt:lpstr>
      <vt:lpstr>Central Africa</vt:lpstr>
      <vt:lpstr>East Africa</vt:lpstr>
      <vt:lpstr>South Africa </vt:lpstr>
      <vt:lpstr>South Africa </vt:lpstr>
      <vt:lpstr>Effects of Imperialism 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 Building in Africa </dc:title>
  <dc:creator>Amy Fitzgerald</dc:creator>
  <cp:lastModifiedBy>Amy Fitzgerald</cp:lastModifiedBy>
  <cp:revision>16</cp:revision>
  <dcterms:created xsi:type="dcterms:W3CDTF">2014-03-17T15:43:01Z</dcterms:created>
  <dcterms:modified xsi:type="dcterms:W3CDTF">2014-03-18T19:37:52Z</dcterms:modified>
</cp:coreProperties>
</file>