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2B00-720E-4389-ADF7-F46F11D4BEAE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11790-1043-4CF0-B068-4FA9FFE6E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2B00-720E-4389-ADF7-F46F11D4BEAE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11790-1043-4CF0-B068-4FA9FFE6E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2B00-720E-4389-ADF7-F46F11D4BEAE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11790-1043-4CF0-B068-4FA9FFE6E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2B00-720E-4389-ADF7-F46F11D4BEAE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11790-1043-4CF0-B068-4FA9FFE6E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2B00-720E-4389-ADF7-F46F11D4BEAE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11790-1043-4CF0-B068-4FA9FFE6E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2B00-720E-4389-ADF7-F46F11D4BEAE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11790-1043-4CF0-B068-4FA9FFE6E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2B00-720E-4389-ADF7-F46F11D4BEAE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11790-1043-4CF0-B068-4FA9FFE6E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2B00-720E-4389-ADF7-F46F11D4BEAE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11790-1043-4CF0-B068-4FA9FFE6E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2B00-720E-4389-ADF7-F46F11D4BEAE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11790-1043-4CF0-B068-4FA9FFE6E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2B00-720E-4389-ADF7-F46F11D4BEAE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11790-1043-4CF0-B068-4FA9FFE6E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2B00-720E-4389-ADF7-F46F11D4BEAE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CCA11790-1043-4CF0-B068-4FA9FFE6E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glitter pattern="hexagon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9912B00-720E-4389-ADF7-F46F11D4BEAE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CA11790-1043-4CF0-B068-4FA9FFE6E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14:glitter pattern="hexagon"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8229600" cy="2167128"/>
          </a:xfrm>
        </p:spPr>
        <p:txBody>
          <a:bodyPr>
            <a:noAutofit/>
          </a:bodyPr>
          <a:lstStyle/>
          <a:p>
            <a:r>
              <a:rPr lang="en-US" sz="7200" dirty="0" smtClean="0"/>
              <a:t>Christianity and Islam</a:t>
            </a:r>
            <a:endParaRPr lang="en-US" sz="7200" dirty="0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3276600"/>
            <a:ext cx="1828800" cy="2580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1" name="Picture 3" descr="http://rds.yahoo.com/_ylt=A0WTefhDUn1MtgIAKUijzbkF/SIG=14qiidra8/EXP=1283367875/**http%3a/upload.wikimedia.org/wikipedia/commons/thumb/e/e3/Islam_symbol_green_gradation2.svg/500px-Islam_symbol_green_gradation2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5334000" y="3276600"/>
            <a:ext cx="2362200" cy="23622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of Venn diagram suitable for print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395095" y="-99695"/>
            <a:ext cx="6125210" cy="6934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286000" y="9144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Christianity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57800" y="914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Islam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6200" y="3124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________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800" y="2743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________________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0" y="3429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________________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8800" y="4267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________________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53000" y="18288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________________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57800" y="25908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________________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7800" y="33528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________________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29200" y="4191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________________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52600" y="1981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________________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86200" y="2590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________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86200" y="3733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________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What’s the story?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943600"/>
          </a:xfrm>
        </p:spPr>
        <p:txBody>
          <a:bodyPr/>
          <a:lstStyle/>
          <a:p>
            <a:r>
              <a:rPr lang="en-US" dirty="0" smtClean="0"/>
              <a:t>Christianity and Islam are the two </a:t>
            </a:r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</a:rPr>
              <a:t>largest</a:t>
            </a:r>
            <a:r>
              <a:rPr lang="en-US" dirty="0" smtClean="0"/>
              <a:t> religions in the </a:t>
            </a:r>
            <a:r>
              <a:rPr lang="en-US" sz="2800" u="sng" dirty="0" smtClean="0">
                <a:solidFill>
                  <a:schemeClr val="tx2">
                    <a:lumMod val="75000"/>
                  </a:schemeClr>
                </a:solidFill>
              </a:rPr>
              <a:t>world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They both are </a:t>
            </a:r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</a:rPr>
              <a:t>derived</a:t>
            </a:r>
            <a:r>
              <a:rPr lang="en-US" dirty="0" smtClean="0"/>
              <a:t> from </a:t>
            </a:r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</a:rPr>
              <a:t>Judaism</a:t>
            </a:r>
            <a:r>
              <a:rPr lang="en-US" dirty="0" smtClean="0"/>
              <a:t> and are </a:t>
            </a:r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</a:rPr>
              <a:t>monotheistic</a:t>
            </a:r>
            <a:r>
              <a:rPr lang="en-US" dirty="0" smtClean="0"/>
              <a:t> (belief in one god)</a:t>
            </a:r>
          </a:p>
          <a:p>
            <a:pPr lvl="1"/>
            <a:r>
              <a:rPr lang="en-US" dirty="0" smtClean="0"/>
              <a:t>He created the </a:t>
            </a:r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</a:rPr>
              <a:t>world</a:t>
            </a:r>
            <a:r>
              <a:rPr lang="en-US" dirty="0" smtClean="0"/>
              <a:t> and </a:t>
            </a:r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</a:rPr>
              <a:t>cares</a:t>
            </a:r>
            <a:r>
              <a:rPr lang="en-US" dirty="0" smtClean="0"/>
              <a:t> about the </a:t>
            </a:r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</a:rPr>
              <a:t>behavior</a:t>
            </a:r>
            <a:r>
              <a:rPr lang="en-US" dirty="0" smtClean="0"/>
              <a:t> and </a:t>
            </a:r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</a:rPr>
              <a:t>beliefs</a:t>
            </a:r>
            <a:r>
              <a:rPr lang="en-US" dirty="0" smtClean="0"/>
              <a:t> of human beings. </a:t>
            </a:r>
          </a:p>
          <a:p>
            <a:r>
              <a:rPr lang="en-US" dirty="0" smtClean="0"/>
              <a:t>The </a:t>
            </a:r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</a:rPr>
              <a:t>Prophet Muhammad </a:t>
            </a:r>
            <a:r>
              <a:rPr lang="en-US" dirty="0" smtClean="0"/>
              <a:t>knew Christians in his lifetime and </a:t>
            </a:r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</a:rPr>
              <a:t>respected</a:t>
            </a:r>
            <a:r>
              <a:rPr lang="en-US" dirty="0" smtClean="0"/>
              <a:t> them along with Jews as "</a:t>
            </a:r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</a:rPr>
              <a:t>People of the Book</a:t>
            </a:r>
            <a:r>
              <a:rPr lang="en-US" dirty="0" smtClean="0"/>
              <a:t>.“</a:t>
            </a:r>
          </a:p>
          <a:p>
            <a:pPr lvl="1"/>
            <a:r>
              <a:rPr lang="en-US" dirty="0" smtClean="0"/>
              <a:t>The Prophet and his </a:t>
            </a:r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</a:rPr>
              <a:t>successors</a:t>
            </a:r>
            <a:r>
              <a:rPr lang="en-US" dirty="0" smtClean="0"/>
              <a:t> extended conquered Christians (and Jews) </a:t>
            </a:r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</a:rPr>
              <a:t>more freedoms </a:t>
            </a:r>
            <a:r>
              <a:rPr lang="en-US" dirty="0" smtClean="0"/>
              <a:t>than conquered </a:t>
            </a:r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</a:rPr>
              <a:t>pagans</a:t>
            </a:r>
            <a:r>
              <a:rPr lang="en-US" dirty="0" smtClean="0"/>
              <a:t>.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0"/>
            <a:ext cx="8229600" cy="762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What’s the story?</a:t>
            </a:r>
            <a:endParaRPr kumimoji="0" lang="en-US" sz="4800" b="1" i="0" u="none" strike="noStrike" kern="1200" cap="none" spc="0" normalizeH="0" baseline="0" noProof="0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762000"/>
            <a:ext cx="9144000" cy="5943600"/>
          </a:xfrm>
          <a:prstGeom prst="rect">
            <a:avLst/>
          </a:prstGeom>
        </p:spPr>
        <p:txBody>
          <a:bodyPr/>
          <a:lstStyle/>
          <a:p>
            <a:pPr marL="173736" indent="-274320">
              <a:spcBef>
                <a:spcPct val="20000"/>
              </a:spcBef>
              <a:buClr>
                <a:schemeClr val="accent2"/>
              </a:buClr>
              <a:buFont typeface="Wingdings 2"/>
              <a:buChar char=""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914400"/>
            <a:ext cx="9144000" cy="5943600"/>
          </a:xfrm>
          <a:prstGeom prst="rect">
            <a:avLst/>
          </a:prstGeom>
        </p:spPr>
        <p:txBody>
          <a:bodyPr/>
          <a:lstStyle/>
          <a:p>
            <a:pPr marL="320040" lvl="0" indent="-32004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</a:pPr>
            <a:r>
              <a:rPr lang="en-US" sz="3200" dirty="0" smtClean="0"/>
              <a:t>Since </a:t>
            </a:r>
            <a:r>
              <a:rPr lang="en-US" sz="3200" dirty="0"/>
              <a:t>the life of the Prophet, the </a:t>
            </a:r>
            <a:r>
              <a:rPr lang="en-US" sz="3200" u="sng" dirty="0">
                <a:solidFill>
                  <a:schemeClr val="tx2">
                    <a:lumMod val="75000"/>
                  </a:schemeClr>
                </a:solidFill>
              </a:rPr>
              <a:t>relationship</a:t>
            </a:r>
            <a:r>
              <a:rPr lang="en-US" sz="3200" dirty="0"/>
              <a:t> between </a:t>
            </a:r>
            <a:r>
              <a:rPr lang="en-US" sz="3200" u="sng" dirty="0">
                <a:solidFill>
                  <a:schemeClr val="tx2">
                    <a:lumMod val="75000"/>
                  </a:schemeClr>
                </a:solidFill>
              </a:rPr>
              <a:t>Christianity</a:t>
            </a:r>
            <a:r>
              <a:rPr lang="en-US" sz="3200" dirty="0"/>
              <a:t> and Islam has </a:t>
            </a:r>
            <a:r>
              <a:rPr lang="en-US" sz="3200" u="sng" dirty="0">
                <a:solidFill>
                  <a:schemeClr val="tx2">
                    <a:lumMod val="75000"/>
                  </a:schemeClr>
                </a:solidFill>
              </a:rPr>
              <a:t>rarely</a:t>
            </a:r>
            <a:r>
              <a:rPr lang="en-US" sz="3200" dirty="0"/>
              <a:t> been </a:t>
            </a:r>
            <a:r>
              <a:rPr lang="en-US" sz="3200" u="sng" dirty="0" smtClean="0">
                <a:solidFill>
                  <a:schemeClr val="tx2">
                    <a:lumMod val="75000"/>
                  </a:schemeClr>
                </a:solidFill>
              </a:rPr>
              <a:t>harmonious</a:t>
            </a:r>
          </a:p>
          <a:p>
            <a:pPr marL="777240" lvl="1" indent="-32004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 it spread, the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Muslim Empire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conquered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much of the </a:t>
            </a:r>
            <a:r>
              <a:rPr kumimoji="0" lang="en-US" sz="3200" b="0" i="0" u="sng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Judeo-Christian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Holy Land and the Christian </a:t>
            </a:r>
            <a:r>
              <a:rPr kumimoji="0" lang="en-US" sz="3200" b="0" i="0" u="sng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Byzantine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Empire</a:t>
            </a:r>
          </a:p>
          <a:p>
            <a:pPr marL="777240" lvl="1" indent="-32004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</a:pPr>
            <a:r>
              <a:rPr lang="en-US" sz="3200" u="sng" dirty="0">
                <a:solidFill>
                  <a:schemeClr val="tx2">
                    <a:lumMod val="75000"/>
                  </a:schemeClr>
                </a:solidFill>
              </a:rPr>
              <a:t>Constantinople</a:t>
            </a:r>
            <a:r>
              <a:rPr lang="en-US" sz="3200" dirty="0"/>
              <a:t>, the "</a:t>
            </a:r>
            <a:r>
              <a:rPr lang="en-US" sz="3200" u="sng" dirty="0">
                <a:solidFill>
                  <a:schemeClr val="tx2">
                    <a:lumMod val="75000"/>
                  </a:schemeClr>
                </a:solidFill>
              </a:rPr>
              <a:t>New Rome</a:t>
            </a:r>
            <a:r>
              <a:rPr lang="en-US" sz="3200" dirty="0"/>
              <a:t>" and the center of Eastern Orthodox Christianity, fell to the </a:t>
            </a:r>
            <a:r>
              <a:rPr lang="en-US" sz="3200" u="sng" dirty="0">
                <a:solidFill>
                  <a:schemeClr val="tx2">
                    <a:lumMod val="75000"/>
                  </a:schemeClr>
                </a:solidFill>
              </a:rPr>
              <a:t>Turks</a:t>
            </a:r>
            <a:r>
              <a:rPr lang="en-US" sz="3200" dirty="0"/>
              <a:t> in 1453 and has lived under </a:t>
            </a:r>
            <a:r>
              <a:rPr lang="en-US" sz="3200" u="sng" dirty="0">
                <a:solidFill>
                  <a:schemeClr val="tx2">
                    <a:lumMod val="75000"/>
                  </a:schemeClr>
                </a:solidFill>
              </a:rPr>
              <a:t>Islamic</a:t>
            </a:r>
            <a:r>
              <a:rPr lang="en-US" sz="3200" dirty="0"/>
              <a:t> rule ever since.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4800" y="0"/>
            <a:ext cx="8229600" cy="762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What’s the story?</a:t>
            </a:r>
            <a:endParaRPr kumimoji="0" lang="en-US" sz="4800" b="1" i="0" u="none" strike="noStrike" kern="1200" cap="none" spc="0" normalizeH="0" baseline="0" noProof="0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0" y="762000"/>
            <a:ext cx="9144000" cy="5943600"/>
          </a:xfrm>
          <a:prstGeom prst="rect">
            <a:avLst/>
          </a:prstGeom>
        </p:spPr>
        <p:txBody>
          <a:bodyPr/>
          <a:lstStyle/>
          <a:p>
            <a:pPr marL="320040" lvl="0" indent="-32004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</a:pPr>
            <a:r>
              <a:rPr lang="en-US" sz="3600" dirty="0"/>
              <a:t>In recent centuries, mutual </a:t>
            </a:r>
            <a:r>
              <a:rPr lang="en-US" sz="3600" u="sng" dirty="0">
                <a:solidFill>
                  <a:schemeClr val="tx2">
                    <a:lumMod val="75000"/>
                  </a:schemeClr>
                </a:solidFill>
              </a:rPr>
              <a:t>distrust</a:t>
            </a:r>
            <a:r>
              <a:rPr lang="en-US" sz="3600" dirty="0"/>
              <a:t> between </a:t>
            </a:r>
            <a:r>
              <a:rPr lang="en-US" sz="3600" u="sng" dirty="0">
                <a:solidFill>
                  <a:schemeClr val="tx2">
                    <a:lumMod val="75000"/>
                  </a:schemeClr>
                </a:solidFill>
              </a:rPr>
              <a:t>Christians</a:t>
            </a:r>
            <a:r>
              <a:rPr lang="en-US" sz="3600" dirty="0"/>
              <a:t> and </a:t>
            </a:r>
            <a:r>
              <a:rPr lang="en-US" sz="3600" u="sng" dirty="0">
                <a:solidFill>
                  <a:schemeClr val="tx2">
                    <a:lumMod val="75000"/>
                  </a:schemeClr>
                </a:solidFill>
              </a:rPr>
              <a:t>Muslims</a:t>
            </a:r>
            <a:r>
              <a:rPr lang="en-US" sz="3600" dirty="0"/>
              <a:t> has continued to </a:t>
            </a:r>
            <a:r>
              <a:rPr lang="en-US" sz="3600" dirty="0" smtClean="0"/>
              <a:t>grow</a:t>
            </a:r>
          </a:p>
          <a:p>
            <a:pPr marL="777240" lvl="1" indent="-32004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</a:pPr>
            <a:r>
              <a:rPr lang="en-US" sz="3600" b="1" i="1" dirty="0" smtClean="0">
                <a:solidFill>
                  <a:srgbClr val="FFFF00"/>
                </a:solidFill>
              </a:rPr>
              <a:t>The </a:t>
            </a:r>
            <a:r>
              <a:rPr lang="en-US" sz="3600" b="1" i="1" dirty="0">
                <a:solidFill>
                  <a:srgbClr val="FFFF00"/>
                </a:solidFill>
              </a:rPr>
              <a:t>conflict has more to do with </a:t>
            </a:r>
            <a:r>
              <a:rPr lang="en-US" sz="3600" b="1" i="1" u="sng" dirty="0">
                <a:solidFill>
                  <a:srgbClr val="FFFF00"/>
                </a:solidFill>
              </a:rPr>
              <a:t>political</a:t>
            </a:r>
            <a:r>
              <a:rPr lang="en-US" sz="3600" b="1" i="1" dirty="0">
                <a:solidFill>
                  <a:srgbClr val="FFFF00"/>
                </a:solidFill>
              </a:rPr>
              <a:t> tensions and </a:t>
            </a:r>
            <a:r>
              <a:rPr lang="en-US" sz="3600" b="1" i="1" u="sng" dirty="0">
                <a:solidFill>
                  <a:srgbClr val="FFFF00"/>
                </a:solidFill>
              </a:rPr>
              <a:t>divergent cultural worldviews </a:t>
            </a:r>
            <a:r>
              <a:rPr lang="en-US" sz="3600" b="1" i="1" dirty="0">
                <a:solidFill>
                  <a:srgbClr val="FFFF00"/>
                </a:solidFill>
              </a:rPr>
              <a:t>than with </a:t>
            </a:r>
            <a:r>
              <a:rPr lang="en-US" sz="3600" b="1" i="1" u="sng" dirty="0" smtClean="0">
                <a:solidFill>
                  <a:srgbClr val="FFFF00"/>
                </a:solidFill>
              </a:rPr>
              <a:t>religion</a:t>
            </a:r>
          </a:p>
          <a:p>
            <a:pPr marL="777240" lvl="1" indent="-32004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</a:pPr>
            <a:r>
              <a:rPr lang="en-US" sz="3600" dirty="0" smtClean="0"/>
              <a:t>Efforts </a:t>
            </a:r>
            <a:r>
              <a:rPr lang="en-US" sz="3600" dirty="0"/>
              <a:t>have been made by both Christians and Muslims to find </a:t>
            </a:r>
            <a:r>
              <a:rPr lang="en-US" sz="3600" u="sng" dirty="0">
                <a:solidFill>
                  <a:schemeClr val="tx2">
                    <a:lumMod val="75000"/>
                  </a:schemeClr>
                </a:solidFill>
              </a:rPr>
              <a:t>common ground </a:t>
            </a:r>
            <a:r>
              <a:rPr lang="en-US" sz="3600" dirty="0"/>
              <a:t>and engage in respectful </a:t>
            </a:r>
            <a:r>
              <a:rPr lang="en-US" sz="3600" u="sng" dirty="0">
                <a:solidFill>
                  <a:schemeClr val="tx2">
                    <a:lumMod val="75000"/>
                  </a:schemeClr>
                </a:solidFill>
              </a:rPr>
              <a:t>dialogue</a:t>
            </a:r>
            <a:endParaRPr kumimoji="0" lang="en-US" sz="3200" b="0" i="0" u="sng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228600"/>
          <a:ext cx="8458200" cy="607695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209800"/>
                <a:gridCol w="3457194"/>
                <a:gridCol w="2791206"/>
              </a:tblGrid>
              <a:tr h="6477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/>
                        <a:t>History &amp; Stats 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/>
                        <a:t>Christianity 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/>
                        <a:t>Islam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solidFill>
                      <a:srgbClr val="0070C0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date founded </a:t>
                      </a:r>
                      <a:endParaRPr lang="en-US" sz="3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c. 30 AD </a:t>
                      </a:r>
                      <a:endParaRPr lang="en-US" sz="3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622 CE</a:t>
                      </a:r>
                      <a:endParaRPr lang="en-US" sz="3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6477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place founded </a:t>
                      </a:r>
                      <a:endParaRPr lang="en-US" sz="3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solidFill>
                            <a:srgbClr val="0070C0"/>
                          </a:solidFill>
                        </a:rPr>
                        <a:t>Palestine</a:t>
                      </a:r>
                      <a:endParaRPr lang="en-US" sz="3200" u="sng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Arabian Peninsula</a:t>
                      </a:r>
                      <a:endParaRPr lang="en-US" sz="3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6477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founders &amp; early leaders </a:t>
                      </a:r>
                      <a:endParaRPr lang="en-US" sz="3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Jesus, Peter, Paul </a:t>
                      </a:r>
                      <a:endParaRPr lang="en-US" sz="3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solidFill>
                            <a:srgbClr val="0070C0"/>
                          </a:solidFill>
                        </a:rPr>
                        <a:t>Muhammad</a:t>
                      </a:r>
                      <a:endParaRPr lang="en-US" sz="3200" u="sng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6477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major location today </a:t>
                      </a:r>
                      <a:endParaRPr lang="en-US" sz="3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Europe, North and South America</a:t>
                      </a:r>
                      <a:endParaRPr lang="en-US" sz="3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Middle East, Southeast Asia </a:t>
                      </a:r>
                      <a:endParaRPr lang="en-US" sz="3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6477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adherents worldwide today </a:t>
                      </a:r>
                      <a:endParaRPr lang="en-US" sz="3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solidFill>
                            <a:srgbClr val="0070C0"/>
                          </a:solidFill>
                        </a:rPr>
                        <a:t>2 billion </a:t>
                      </a:r>
                      <a:endParaRPr lang="en-US" sz="3200" u="sng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solidFill>
                            <a:srgbClr val="0070C0"/>
                          </a:solidFill>
                        </a:rPr>
                        <a:t>1.3 billion </a:t>
                      </a:r>
                      <a:endParaRPr lang="en-US" sz="3200" u="sng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6477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current size rank</a:t>
                      </a:r>
                      <a:endParaRPr lang="en-US" sz="3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largest in the world </a:t>
                      </a:r>
                      <a:endParaRPr lang="en-US" sz="3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second largest in the world </a:t>
                      </a:r>
                      <a:endParaRPr lang="en-US" sz="3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6477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major branches</a:t>
                      </a:r>
                      <a:endParaRPr lang="en-US" sz="3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solidFill>
                            <a:srgbClr val="0070C0"/>
                          </a:solidFill>
                        </a:rPr>
                        <a:t>Catholic, Orthodox, Protestant </a:t>
                      </a:r>
                      <a:endParaRPr lang="en-US" sz="3200" u="sng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solidFill>
                            <a:srgbClr val="0070C0"/>
                          </a:solidFill>
                        </a:rPr>
                        <a:t>Sunni, Shiite </a:t>
                      </a:r>
                      <a:endParaRPr lang="en-US" sz="3200" u="sng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228600"/>
          <a:ext cx="8686800" cy="645057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895600"/>
                <a:gridCol w="2895600"/>
                <a:gridCol w="2895600"/>
              </a:tblGrid>
              <a:tr h="4793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Religious Authority </a:t>
                      </a:r>
                      <a:endParaRPr lang="en-US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Christianity </a:t>
                      </a:r>
                      <a:endParaRPr lang="en-US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Islam</a:t>
                      </a:r>
                      <a:endParaRPr lang="en-US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7742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sacred text 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Bible = Old Testament (Jewish Bible) + New Testament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solidFill>
                            <a:srgbClr val="0070C0"/>
                          </a:solidFill>
                        </a:rPr>
                        <a:t>Qur'an (Koran) </a:t>
                      </a:r>
                      <a:endParaRPr lang="en-US" sz="2800" u="sng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1069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inspiration of sacred text 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views vary: literal Word of God, inspired human accounts, or of human origin only 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literal Word of God 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4793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status of biblical prophets 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true prophets 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true prophets 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7742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status of Jewish Bible 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solidFill>
                            <a:srgbClr val="0070C0"/>
                          </a:solidFill>
                        </a:rPr>
                        <a:t>canonical</a:t>
                      </a:r>
                      <a:endParaRPr lang="en-US" sz="2800" u="sng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solidFill>
                            <a:srgbClr val="0070C0"/>
                          </a:solidFill>
                        </a:rPr>
                        <a:t>noncanonical but useful as a (corrupted) inspired text </a:t>
                      </a:r>
                      <a:endParaRPr lang="en-US" sz="2800" u="sng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7742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status of New Testament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solidFill>
                            <a:srgbClr val="0070C0"/>
                          </a:solidFill>
                        </a:rPr>
                        <a:t>canonical</a:t>
                      </a:r>
                      <a:endParaRPr lang="en-US" sz="2800" u="sng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noncanonical but useful as a (corrupted) inspired text 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13642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other written authority 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church fathers, church councils, ecumenical creeds (all branches); 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papal decrees, canon law (Catholics) 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solidFill>
                            <a:srgbClr val="0070C0"/>
                          </a:solidFill>
                        </a:rPr>
                        <a:t>Hadith</a:t>
                      </a:r>
                      <a:endParaRPr lang="en-US" sz="2800" u="sng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212027"/>
          <a:ext cx="8763000" cy="627452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921000"/>
                <a:gridCol w="2921000"/>
                <a:gridCol w="2921000"/>
              </a:tblGrid>
              <a:tr h="3781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Beliefs &amp; Doctrine </a:t>
                      </a:r>
                      <a:endParaRPr lang="en-US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Christianity </a:t>
                      </a:r>
                      <a:endParaRPr lang="en-US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Islam</a:t>
                      </a:r>
                      <a:endParaRPr lang="en-US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solidFill>
                      <a:srgbClr val="0070C0"/>
                    </a:solidFill>
                  </a:tcPr>
                </a:tc>
              </a:tr>
              <a:tr h="3781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ultimate reality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solidFill>
                            <a:srgbClr val="FFFF00"/>
                          </a:solidFill>
                        </a:rPr>
                        <a:t>one creator God</a:t>
                      </a:r>
                      <a:endParaRPr lang="en-US" sz="2000" u="sng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one creator God 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6662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nature of God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Trinity - one substance, three persons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unity - one substance, one person 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3781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other spiritual beings 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angels and demons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solidFill>
                            <a:srgbClr val="FFFF00"/>
                          </a:solidFill>
                        </a:rPr>
                        <a:t>angels, demons, jinn</a:t>
                      </a:r>
                      <a:endParaRPr lang="en-US" sz="2000" u="sng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6662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revered humans 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saints, church fathers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prophets, imams (especially in Shia Islam) 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9543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identity of Jesus </a:t>
                      </a:r>
                      <a:r>
                        <a:rPr lang="en-US" sz="2000" dirty="0" smtClean="0"/>
                        <a:t>***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solidFill>
                            <a:srgbClr val="FFFF00"/>
                          </a:solidFill>
                        </a:rPr>
                        <a:t>Son of God, God incarnate, savior of the world </a:t>
                      </a:r>
                      <a:endParaRPr lang="en-US" sz="2000" u="sng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solidFill>
                            <a:srgbClr val="FFFF00"/>
                          </a:solidFill>
                        </a:rPr>
                        <a:t>true prophet of God, whose message has been corrupted </a:t>
                      </a:r>
                      <a:endParaRPr lang="en-US" sz="2000" u="sng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3781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birth of Jesus 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virgin birth 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virgin birth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9543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death of Jesus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death by crucifixion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solidFill>
                            <a:srgbClr val="FFFF00"/>
                          </a:solidFill>
                        </a:rPr>
                        <a:t>did not die, but ascended bodily into heaven (a disciple died in his place) </a:t>
                      </a:r>
                      <a:endParaRPr lang="en-US" sz="2000" u="sng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6662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resurrection of Jesus </a:t>
                      </a:r>
                      <a:endParaRPr lang="en-US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affirmed</a:t>
                      </a:r>
                      <a:endParaRPr lang="en-US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solidFill>
                            <a:srgbClr val="FFFF00"/>
                          </a:solidFill>
                        </a:rPr>
                        <a:t>denied, since he did not die </a:t>
                      </a:r>
                      <a:endParaRPr lang="en-US" sz="2000" b="0" u="sng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5404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second coming of Jesus </a:t>
                      </a:r>
                      <a:endParaRPr lang="en-US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solidFill>
                            <a:srgbClr val="FFFF00"/>
                          </a:solidFill>
                        </a:rPr>
                        <a:t>affirmed</a:t>
                      </a:r>
                      <a:endParaRPr lang="en-US" sz="2000" b="0" u="sng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solidFill>
                            <a:srgbClr val="FFFF00"/>
                          </a:solidFill>
                        </a:rPr>
                        <a:t>affirmed</a:t>
                      </a:r>
                      <a:endParaRPr lang="en-US" sz="2000" b="0" u="sng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228600"/>
          <a:ext cx="8686800" cy="62484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209800"/>
                <a:gridCol w="3429000"/>
                <a:gridCol w="3048000"/>
              </a:tblGrid>
              <a:tr h="38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Beliefs &amp; Doctrine </a:t>
                      </a:r>
                      <a:endParaRPr lang="en-US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Christianity </a:t>
                      </a:r>
                      <a:endParaRPr lang="en-US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Islam</a:t>
                      </a:r>
                      <a:endParaRPr lang="en-US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solidFill>
                      <a:srgbClr val="0070C0"/>
                    </a:solidFill>
                  </a:tcPr>
                </a:tc>
              </a:tr>
              <a:tr h="5757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mode of divine revelation</a:t>
                      </a:r>
                      <a:endParaRPr lang="en-US" sz="2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through Prophets and Jesus (as God Himself), recorded in Bible </a:t>
                      </a:r>
                      <a:endParaRPr lang="en-US" sz="2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through Muhammad, recorded in Qur'an </a:t>
                      </a:r>
                      <a:endParaRPr lang="en-US" sz="2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5757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human nature </a:t>
                      </a:r>
                      <a:endParaRPr lang="en-US" sz="28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solidFill>
                            <a:srgbClr val="FFFF00"/>
                          </a:solidFill>
                        </a:rPr>
                        <a:t>"original sin" inherited from Adam - tendency towards evil </a:t>
                      </a:r>
                      <a:endParaRPr lang="en-US" sz="2800" b="0" u="sng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solidFill>
                            <a:srgbClr val="FFFF00"/>
                          </a:solidFill>
                        </a:rPr>
                        <a:t>equal ability to do good or evil </a:t>
                      </a:r>
                      <a:endParaRPr lang="en-US" sz="2800" b="0" u="sng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7950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means of salvation </a:t>
                      </a:r>
                      <a:endParaRPr lang="en-US" sz="28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correct belief, faith, good deeds, sacraments (some Protestants emphasize faith alone) </a:t>
                      </a:r>
                      <a:endParaRPr lang="en-US" sz="2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correct belief, good deeds, Five Pillars </a:t>
                      </a:r>
                      <a:endParaRPr lang="en-US" sz="2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5757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God's role in salvation </a:t>
                      </a:r>
                      <a:endParaRPr lang="en-US" sz="28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dirty="0">
                          <a:solidFill>
                            <a:schemeClr val="tx1"/>
                          </a:solidFill>
                        </a:rPr>
                        <a:t>predestination, various forms of grace </a:t>
                      </a:r>
                      <a:endParaRPr lang="en-US" sz="2800" b="0" u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dirty="0">
                          <a:solidFill>
                            <a:schemeClr val="tx1"/>
                          </a:solidFill>
                        </a:rPr>
                        <a:t>predestination</a:t>
                      </a:r>
                      <a:endParaRPr lang="en-US" sz="2800" b="0" u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3564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good afterlife </a:t>
                      </a:r>
                      <a:endParaRPr lang="en-US" sz="28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eternal heaven</a:t>
                      </a:r>
                      <a:endParaRPr lang="en-US" sz="2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eternal paradise</a:t>
                      </a:r>
                      <a:endParaRPr lang="en-US" sz="2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5757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bad afterlife </a:t>
                      </a:r>
                      <a:endParaRPr lang="en-US" sz="28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solidFill>
                            <a:srgbClr val="FFFF00"/>
                          </a:solidFill>
                        </a:rPr>
                        <a:t>eternal hell, temporary purgatory (Catholicism) </a:t>
                      </a:r>
                      <a:endParaRPr lang="en-US" sz="2800" b="0" u="sng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eternal hell </a:t>
                      </a:r>
                      <a:endParaRPr lang="en-US" sz="2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10143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view of the other religion </a:t>
                      </a:r>
                      <a:endParaRPr lang="en-US" sz="28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solidFill>
                            <a:srgbClr val="FFFF00"/>
                          </a:solidFill>
                        </a:rPr>
                        <a:t>Islam is respected as a fellow monotheistic religion, but Muhammad is not seen as a true prophet </a:t>
                      </a:r>
                      <a:endParaRPr lang="en-US" sz="2800" b="0" u="sng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solidFill>
                            <a:srgbClr val="FFFF00"/>
                          </a:solidFill>
                        </a:rPr>
                        <a:t>Christians are respected as "People of the Book," but they have mistaken beliefs and only partial revelation</a:t>
                      </a:r>
                      <a:endParaRPr lang="en-US" sz="2800" b="0" u="sng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609600"/>
          <a:ext cx="8610600" cy="53340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870200"/>
                <a:gridCol w="2870200"/>
                <a:gridCol w="2870200"/>
              </a:tblGrid>
              <a:tr h="3602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Rituals &amp; Practices 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</a:rPr>
                        <a:t>Christianity </a:t>
                      </a:r>
                      <a:endParaRPr lang="en-US" sz="28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Islam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</a:tr>
              <a:tr h="5818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house of worship 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church, chapel, cathedral, basilica, meeting hall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mosque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3602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day of worship 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solidFill>
                            <a:srgbClr val="0070C0"/>
                          </a:solidFill>
                        </a:rPr>
                        <a:t>Sunday</a:t>
                      </a:r>
                      <a:endParaRPr lang="en-US" sz="2800" u="sng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solidFill>
                            <a:srgbClr val="0070C0"/>
                          </a:solidFill>
                        </a:rPr>
                        <a:t>Friday</a:t>
                      </a:r>
                      <a:endParaRPr lang="en-US" sz="2800" u="sng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8035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religious leaders 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priest, bishop, archbishop, patriarch, pope, pastor, minister, preacher, deacon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imams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5818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major sacred rituals </a:t>
                      </a:r>
                      <a:r>
                        <a:rPr lang="en-US" sz="2000" dirty="0" smtClean="0"/>
                        <a:t>***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solidFill>
                            <a:srgbClr val="0070C0"/>
                          </a:solidFill>
                        </a:rPr>
                        <a:t>baptism, communion (Eucharist)</a:t>
                      </a:r>
                      <a:endParaRPr lang="en-US" sz="2800" u="sng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solidFill>
                            <a:srgbClr val="0070C0"/>
                          </a:solidFill>
                        </a:rPr>
                        <a:t>Five Pillars: prayer, pilgrimage, charity, fasting, confession of faith </a:t>
                      </a:r>
                      <a:endParaRPr lang="en-US" sz="2800" u="sng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3602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head covered during prayer? 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generally no 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yes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5818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central religious holy days 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Lent, Holy Week, Easter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Eid-al-Fitr, Eid-al-Adha, month of Ramadan 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3602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other holidays 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Christmas, saints days 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Mawlid</a:t>
                      </a:r>
                      <a:r>
                        <a:rPr lang="en-US" sz="2000" dirty="0"/>
                        <a:t>, </a:t>
                      </a:r>
                      <a:r>
                        <a:rPr lang="en-US" sz="2000" dirty="0" err="1"/>
                        <a:t>Ashura</a:t>
                      </a:r>
                      <a:r>
                        <a:rPr lang="en-US" sz="2000" dirty="0"/>
                        <a:t> 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448</TotalTime>
  <Words>769</Words>
  <Application>Microsoft Office PowerPoint</Application>
  <PresentationFormat>On-screen Show (4:3)</PresentationFormat>
  <Paragraphs>151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Deluxe</vt:lpstr>
      <vt:lpstr>Christianity and Islam</vt:lpstr>
      <vt:lpstr>What’s the story?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Dunklin R-V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Christianity and Islam</dc:title>
  <dc:creator>afitzgerald</dc:creator>
  <cp:lastModifiedBy>Fitzgerald, Amy</cp:lastModifiedBy>
  <cp:revision>19</cp:revision>
  <dcterms:created xsi:type="dcterms:W3CDTF">2010-08-31T16:30:48Z</dcterms:created>
  <dcterms:modified xsi:type="dcterms:W3CDTF">2011-09-19T14:21:45Z</dcterms:modified>
</cp:coreProperties>
</file>