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6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AF32345-AB0F-4011-8619-E976D8202638}" type="datetimeFigureOut">
              <a:rPr lang="en-US" smtClean="0"/>
              <a:t>1/30/2012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94D3DC8F-5771-4EC8-8862-97A5770D126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32345-AB0F-4011-8619-E976D8202638}" type="datetimeFigureOut">
              <a:rPr lang="en-US" smtClean="0"/>
              <a:t>1/30/2012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3DC8F-5771-4EC8-8862-97A5770D12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32345-AB0F-4011-8619-E976D8202638}" type="datetimeFigureOut">
              <a:rPr lang="en-US" smtClean="0"/>
              <a:t>1/30/2012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3DC8F-5771-4EC8-8862-97A5770D12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32345-AB0F-4011-8619-E976D8202638}" type="datetimeFigureOut">
              <a:rPr lang="en-US" smtClean="0"/>
              <a:t>1/30/2012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3DC8F-5771-4EC8-8862-97A5770D126D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AF32345-AB0F-4011-8619-E976D8202638}" type="datetimeFigureOut">
              <a:rPr lang="en-US" smtClean="0"/>
              <a:t>1/30/2012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3DC8F-5771-4EC8-8862-97A5770D126D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32345-AB0F-4011-8619-E976D8202638}" type="datetimeFigureOut">
              <a:rPr lang="en-US" smtClean="0"/>
              <a:t>1/30/2012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3DC8F-5771-4EC8-8862-97A5770D126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32345-AB0F-4011-8619-E976D8202638}" type="datetimeFigureOut">
              <a:rPr lang="en-US" smtClean="0"/>
              <a:t>1/30/2012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3DC8F-5771-4EC8-8862-97A5770D126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AF32345-AB0F-4011-8619-E976D8202638}" type="datetimeFigureOut">
              <a:rPr lang="en-US" smtClean="0"/>
              <a:t>1/30/2012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3DC8F-5771-4EC8-8862-97A5770D126D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32345-AB0F-4011-8619-E976D8202638}" type="datetimeFigureOut">
              <a:rPr lang="en-US" smtClean="0"/>
              <a:t>1/30/2012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3DC8F-5771-4EC8-8862-97A5770D12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AF32345-AB0F-4011-8619-E976D8202638}" type="datetimeFigureOut">
              <a:rPr lang="en-US" smtClean="0"/>
              <a:t>1/30/2012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3DC8F-5771-4EC8-8862-97A5770D126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AF32345-AB0F-4011-8619-E976D8202638}" type="datetimeFigureOut">
              <a:rPr lang="en-US" smtClean="0"/>
              <a:t>1/30/2012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3DC8F-5771-4EC8-8862-97A5770D126D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7AF32345-AB0F-4011-8619-E976D8202638}" type="datetimeFigureOut">
              <a:rPr lang="en-US" smtClean="0"/>
              <a:t>1/30/2012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94D3DC8F-5771-4EC8-8862-97A5770D126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1400" y="37011"/>
            <a:ext cx="5120640" cy="1410789"/>
          </a:xfrm>
        </p:spPr>
        <p:txBody>
          <a:bodyPr>
            <a:normAutofit/>
          </a:bodyPr>
          <a:lstStyle/>
          <a:p>
            <a:r>
              <a:rPr lang="en-US" sz="6000" dirty="0" smtClean="0"/>
              <a:t>China</a:t>
            </a:r>
            <a:endParaRPr lang="en-US" sz="6000" dirty="0"/>
          </a:p>
        </p:txBody>
      </p:sp>
      <p:pic>
        <p:nvPicPr>
          <p:cNvPr id="1026" name="Picture 2" descr="https://encrypted-tbn3.google.com/images?q=tbn:ANd9GcTwiIhof8_oStlVrmUVQ7for0aE8PWhyymv0v54VvnlYxDr-IoCQ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8750" y="2675333"/>
            <a:ext cx="2619375" cy="1749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encrypted-tbn0.google.com/images?q=tbn:ANd9GcR0qG-6UWkMXC9rTflT0_Qy2kq5SHsy5StHWVRjC2CjE4i3STW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8750" y="4560706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4667" y="2667000"/>
            <a:ext cx="2619375" cy="173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142" y="4570232"/>
            <a:ext cx="2628900" cy="173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1213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685800"/>
          </a:xfrm>
        </p:spPr>
        <p:txBody>
          <a:bodyPr/>
          <a:lstStyle/>
          <a:p>
            <a:r>
              <a:rPr lang="en-US" dirty="0" smtClean="0"/>
              <a:t>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914400"/>
            <a:ext cx="5791200" cy="59436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Education and Health Care</a:t>
            </a:r>
          </a:p>
          <a:p>
            <a:pPr lvl="1"/>
            <a:r>
              <a:rPr lang="en-US" sz="2400" dirty="0" smtClean="0"/>
              <a:t>In the past, only the </a:t>
            </a:r>
            <a:r>
              <a:rPr lang="en-US" sz="2400" u="sng" dirty="0" smtClean="0">
                <a:solidFill>
                  <a:schemeClr val="bg2">
                    <a:lumMod val="50000"/>
                  </a:schemeClr>
                </a:solidFill>
              </a:rPr>
              <a:t>wealthy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400" dirty="0" smtClean="0"/>
              <a:t>learned to </a:t>
            </a:r>
            <a:r>
              <a:rPr lang="en-US" sz="2400" u="sng" dirty="0" smtClean="0">
                <a:solidFill>
                  <a:schemeClr val="bg2">
                    <a:lumMod val="50000"/>
                  </a:schemeClr>
                </a:solidFill>
              </a:rPr>
              <a:t>read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400" dirty="0" smtClean="0"/>
              <a:t>and </a:t>
            </a:r>
            <a:r>
              <a:rPr lang="en-US" sz="2400" u="sng" dirty="0" smtClean="0">
                <a:solidFill>
                  <a:schemeClr val="bg2">
                    <a:lumMod val="50000"/>
                  </a:schemeClr>
                </a:solidFill>
              </a:rPr>
              <a:t>write</a:t>
            </a:r>
          </a:p>
          <a:p>
            <a:pPr lvl="2"/>
            <a:r>
              <a:rPr lang="en-US" sz="2000" dirty="0" smtClean="0"/>
              <a:t>Communist gov’t has pushed to </a:t>
            </a:r>
            <a:r>
              <a:rPr lang="en-US" sz="2000" u="sng" dirty="0" smtClean="0">
                <a:solidFill>
                  <a:schemeClr val="bg2">
                    <a:lumMod val="50000"/>
                  </a:schemeClr>
                </a:solidFill>
              </a:rPr>
              <a:t>increase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smtClean="0"/>
              <a:t>literacy</a:t>
            </a:r>
          </a:p>
          <a:p>
            <a:pPr lvl="1"/>
            <a:r>
              <a:rPr lang="en-US" sz="2400" dirty="0" smtClean="0"/>
              <a:t>1960s- </a:t>
            </a:r>
            <a:r>
              <a:rPr lang="en-US" sz="2400" u="sng" dirty="0" smtClean="0">
                <a:solidFill>
                  <a:schemeClr val="bg2">
                    <a:lumMod val="50000"/>
                  </a:schemeClr>
                </a:solidFill>
              </a:rPr>
              <a:t>Cultural Revolution</a:t>
            </a:r>
            <a:r>
              <a:rPr lang="en-US" sz="2400" dirty="0" smtClean="0"/>
              <a:t>, literacy suffered a </a:t>
            </a:r>
            <a:r>
              <a:rPr lang="en-US" sz="2400" u="sng" dirty="0" smtClean="0">
                <a:solidFill>
                  <a:schemeClr val="bg2">
                    <a:lumMod val="50000"/>
                  </a:schemeClr>
                </a:solidFill>
              </a:rPr>
              <a:t>setback</a:t>
            </a:r>
          </a:p>
          <a:p>
            <a:pPr lvl="2"/>
            <a:r>
              <a:rPr lang="en-US" sz="2000" u="sng" dirty="0" smtClean="0">
                <a:solidFill>
                  <a:schemeClr val="bg2">
                    <a:lumMod val="50000"/>
                  </a:schemeClr>
                </a:solidFill>
              </a:rPr>
              <a:t>Schools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smtClean="0"/>
              <a:t>and 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factories</a:t>
            </a:r>
            <a:r>
              <a:rPr lang="en-US" sz="2000" dirty="0" smtClean="0"/>
              <a:t> closed</a:t>
            </a:r>
          </a:p>
          <a:p>
            <a:pPr lvl="3"/>
            <a:r>
              <a:rPr lang="en-US" sz="2000" dirty="0" smtClean="0"/>
              <a:t>People believed to be </a:t>
            </a:r>
            <a:r>
              <a:rPr lang="en-US" sz="2000" u="sng" dirty="0" smtClean="0">
                <a:solidFill>
                  <a:schemeClr val="bg2">
                    <a:lumMod val="50000"/>
                  </a:schemeClr>
                </a:solidFill>
              </a:rPr>
              <a:t>enemies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smtClean="0"/>
              <a:t>of Mao Zedong’s  communism were </a:t>
            </a:r>
            <a:r>
              <a:rPr lang="en-US" sz="2000" u="sng" dirty="0" smtClean="0">
                <a:solidFill>
                  <a:schemeClr val="bg2">
                    <a:lumMod val="50000"/>
                  </a:schemeClr>
                </a:solidFill>
              </a:rPr>
              <a:t>persecuted</a:t>
            </a:r>
          </a:p>
          <a:p>
            <a:pPr lvl="3"/>
            <a:r>
              <a:rPr lang="en-US" sz="2000" dirty="0" smtClean="0"/>
              <a:t>After his </a:t>
            </a:r>
            <a:r>
              <a:rPr lang="en-US" sz="2000" u="sng" dirty="0" smtClean="0">
                <a:solidFill>
                  <a:schemeClr val="bg2">
                    <a:lumMod val="50000"/>
                  </a:schemeClr>
                </a:solidFill>
              </a:rPr>
              <a:t>death</a:t>
            </a:r>
            <a:r>
              <a:rPr lang="en-US" sz="2000" dirty="0" smtClean="0"/>
              <a:t>, they refocused on </a:t>
            </a:r>
            <a:r>
              <a:rPr lang="en-US" sz="2000" u="sng" dirty="0" smtClean="0">
                <a:solidFill>
                  <a:schemeClr val="bg2">
                    <a:lumMod val="50000"/>
                  </a:schemeClr>
                </a:solidFill>
              </a:rPr>
              <a:t>education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smtClean="0"/>
              <a:t>and </a:t>
            </a:r>
            <a:r>
              <a:rPr lang="en-US" sz="2000" u="sng" dirty="0" smtClean="0">
                <a:solidFill>
                  <a:schemeClr val="bg2">
                    <a:lumMod val="50000"/>
                  </a:schemeClr>
                </a:solidFill>
              </a:rPr>
              <a:t>literacy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smtClean="0"/>
              <a:t>has steadily risen</a:t>
            </a:r>
          </a:p>
          <a:p>
            <a:pPr lvl="1"/>
            <a:r>
              <a:rPr lang="en-US" sz="2400" dirty="0" smtClean="0"/>
              <a:t>Better health care has increased </a:t>
            </a:r>
            <a:r>
              <a:rPr lang="en-US" sz="2400" u="sng" dirty="0" smtClean="0">
                <a:solidFill>
                  <a:schemeClr val="bg2">
                    <a:lumMod val="50000"/>
                  </a:schemeClr>
                </a:solidFill>
              </a:rPr>
              <a:t>life expectancy</a:t>
            </a:r>
            <a:r>
              <a:rPr lang="en-US" sz="2400" dirty="0" smtClean="0"/>
              <a:t> to 70 yrs</a:t>
            </a:r>
          </a:p>
          <a:p>
            <a:pPr lvl="2"/>
            <a:r>
              <a:rPr lang="en-US" sz="2000" dirty="0" smtClean="0"/>
              <a:t>Pay for </a:t>
            </a:r>
            <a:r>
              <a:rPr lang="en-US" sz="2000" u="sng" dirty="0" smtClean="0">
                <a:solidFill>
                  <a:schemeClr val="bg2">
                    <a:lumMod val="50000"/>
                  </a:schemeClr>
                </a:solidFill>
              </a:rPr>
              <a:t>treatment</a:t>
            </a:r>
            <a:r>
              <a:rPr lang="en-US" sz="2000" dirty="0" smtClean="0"/>
              <a:t>, but economic </a:t>
            </a:r>
            <a:r>
              <a:rPr lang="en-US" sz="2000" u="sng" dirty="0" smtClean="0">
                <a:solidFill>
                  <a:schemeClr val="bg2">
                    <a:lumMod val="50000"/>
                  </a:schemeClr>
                </a:solidFill>
              </a:rPr>
              <a:t>reforms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smtClean="0"/>
              <a:t>mean fewer promised services</a:t>
            </a:r>
            <a:endParaRPr lang="en-US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329937"/>
            <a:ext cx="2895600" cy="2149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171" y="3962400"/>
            <a:ext cx="2895600" cy="1920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3794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685800"/>
          </a:xfrm>
        </p:spPr>
        <p:txBody>
          <a:bodyPr/>
          <a:lstStyle/>
          <a:p>
            <a:r>
              <a:rPr lang="en-US" dirty="0" smtClean="0"/>
              <a:t>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990600"/>
            <a:ext cx="5334000" cy="6019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Language and Religion</a:t>
            </a:r>
          </a:p>
          <a:p>
            <a:pPr lvl="1"/>
            <a:r>
              <a:rPr lang="en-US" sz="2800" dirty="0" smtClean="0"/>
              <a:t>Most speak </a:t>
            </a:r>
            <a:r>
              <a:rPr lang="en-US" sz="2800" u="sng" dirty="0" smtClean="0">
                <a:solidFill>
                  <a:schemeClr val="bg2">
                    <a:lumMod val="50000"/>
                  </a:schemeClr>
                </a:solidFill>
              </a:rPr>
              <a:t>Mandarin</a:t>
            </a:r>
          </a:p>
          <a:p>
            <a:pPr lvl="2"/>
            <a:r>
              <a:rPr lang="en-US" sz="2400" dirty="0" smtClean="0"/>
              <a:t>Use </a:t>
            </a:r>
            <a:r>
              <a:rPr lang="en-US" sz="2400" b="1" u="sng" dirty="0" smtClean="0">
                <a:solidFill>
                  <a:schemeClr val="bg2">
                    <a:lumMod val="50000"/>
                  </a:schemeClr>
                </a:solidFill>
              </a:rPr>
              <a:t>ideograms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400" dirty="0" smtClean="0"/>
              <a:t>(pictures or symbols that stand for ideas)</a:t>
            </a:r>
          </a:p>
          <a:p>
            <a:pPr lvl="1"/>
            <a:r>
              <a:rPr lang="en-US" sz="2800" u="sng" dirty="0" smtClean="0">
                <a:solidFill>
                  <a:schemeClr val="bg2">
                    <a:lumMod val="50000"/>
                  </a:schemeClr>
                </a:solidFill>
              </a:rPr>
              <a:t>Communist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800" dirty="0" smtClean="0"/>
              <a:t>gov’t discourages </a:t>
            </a:r>
            <a:r>
              <a:rPr lang="en-US" sz="2800" u="sng" dirty="0" smtClean="0">
                <a:solidFill>
                  <a:schemeClr val="bg2">
                    <a:lumMod val="50000"/>
                  </a:schemeClr>
                </a:solidFill>
              </a:rPr>
              <a:t>religious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800" dirty="0" smtClean="0"/>
              <a:t>practices, and many define themselves as </a:t>
            </a:r>
            <a:r>
              <a:rPr lang="en-US" sz="2800" u="sng" dirty="0" smtClean="0">
                <a:solidFill>
                  <a:schemeClr val="bg2">
                    <a:lumMod val="50000"/>
                  </a:schemeClr>
                </a:solidFill>
              </a:rPr>
              <a:t>atheist</a:t>
            </a:r>
          </a:p>
          <a:p>
            <a:pPr lvl="2"/>
            <a:r>
              <a:rPr lang="en-US" sz="2400" dirty="0" smtClean="0"/>
              <a:t>Others still hold traditional faiths, like </a:t>
            </a:r>
            <a:r>
              <a:rPr lang="en-US" sz="2400" u="sng" dirty="0" smtClean="0">
                <a:solidFill>
                  <a:schemeClr val="bg2">
                    <a:lumMod val="50000"/>
                  </a:schemeClr>
                </a:solidFill>
              </a:rPr>
              <a:t>Buddhism</a:t>
            </a:r>
            <a:r>
              <a:rPr lang="en-US" sz="2400" dirty="0" smtClean="0"/>
              <a:t>, </a:t>
            </a:r>
            <a:r>
              <a:rPr lang="en-US" sz="2400" u="sng" dirty="0" smtClean="0">
                <a:solidFill>
                  <a:schemeClr val="bg2">
                    <a:lumMod val="50000"/>
                  </a:schemeClr>
                </a:solidFill>
              </a:rPr>
              <a:t>Confucianism</a:t>
            </a:r>
            <a:r>
              <a:rPr lang="en-US" sz="2400" dirty="0" smtClean="0"/>
              <a:t>, and </a:t>
            </a:r>
            <a:r>
              <a:rPr lang="en-US" sz="2400" u="sng" dirty="0" smtClean="0">
                <a:solidFill>
                  <a:schemeClr val="bg2">
                    <a:lumMod val="50000"/>
                  </a:schemeClr>
                </a:solidFill>
              </a:rPr>
              <a:t>Taoism</a:t>
            </a:r>
          </a:p>
          <a:p>
            <a:pPr lvl="3"/>
            <a:r>
              <a:rPr lang="en-US" sz="2400" dirty="0" smtClean="0"/>
              <a:t>Tibet- restrict </a:t>
            </a:r>
            <a:r>
              <a:rPr lang="en-US" sz="2400" u="sng" dirty="0" smtClean="0">
                <a:solidFill>
                  <a:schemeClr val="bg2">
                    <a:lumMod val="50000"/>
                  </a:schemeClr>
                </a:solidFill>
              </a:rPr>
              <a:t>Buddhist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400" dirty="0" smtClean="0"/>
              <a:t>population</a:t>
            </a:r>
          </a:p>
          <a:p>
            <a:pPr lvl="4"/>
            <a:r>
              <a:rPr lang="en-US" sz="2400" dirty="0" smtClean="0"/>
              <a:t>Face arrest for owning photos of the </a:t>
            </a:r>
            <a:r>
              <a:rPr lang="en-US" sz="2400" b="1" u="sng" dirty="0" smtClean="0">
                <a:solidFill>
                  <a:schemeClr val="bg2">
                    <a:lumMod val="50000"/>
                  </a:schemeClr>
                </a:solidFill>
              </a:rPr>
              <a:t>Dalai Lama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861062"/>
            <a:ext cx="2057400" cy="2767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609600"/>
            <a:ext cx="3238500" cy="3033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9115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685800"/>
          </a:xfrm>
        </p:spPr>
        <p:txBody>
          <a:bodyPr/>
          <a:lstStyle/>
          <a:p>
            <a:r>
              <a:rPr lang="en-US" dirty="0" smtClean="0"/>
              <a:t>Culture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3"/>
          </p:nvPr>
        </p:nvSpPr>
        <p:spPr>
          <a:xfrm>
            <a:off x="0" y="990600"/>
            <a:ext cx="4800600" cy="6019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Arts</a:t>
            </a:r>
          </a:p>
          <a:p>
            <a:pPr lvl="1"/>
            <a:r>
              <a:rPr lang="en-US" sz="2400" dirty="0" smtClean="0"/>
              <a:t>Ancient </a:t>
            </a:r>
            <a:r>
              <a:rPr lang="en-US" sz="2400" u="sng" dirty="0" smtClean="0">
                <a:solidFill>
                  <a:schemeClr val="bg2">
                    <a:lumMod val="50000"/>
                  </a:schemeClr>
                </a:solidFill>
              </a:rPr>
              <a:t>poetry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400" dirty="0" smtClean="0"/>
              <a:t>described human relationships and </a:t>
            </a:r>
            <a:r>
              <a:rPr lang="en-US" sz="2400" u="sng" dirty="0" smtClean="0">
                <a:solidFill>
                  <a:schemeClr val="bg2">
                    <a:lumMod val="50000"/>
                  </a:schemeClr>
                </a:solidFill>
              </a:rPr>
              <a:t>beauty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400" dirty="0" smtClean="0"/>
              <a:t>in nature</a:t>
            </a:r>
          </a:p>
          <a:p>
            <a:pPr lvl="1"/>
            <a:r>
              <a:rPr lang="en-US" sz="2400" u="sng" dirty="0" smtClean="0">
                <a:solidFill>
                  <a:schemeClr val="bg2">
                    <a:lumMod val="50000"/>
                  </a:schemeClr>
                </a:solidFill>
              </a:rPr>
              <a:t>Opera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400" dirty="0" smtClean="0"/>
              <a:t>uses elaborate </a:t>
            </a:r>
            <a:r>
              <a:rPr lang="en-US" sz="2400" u="sng" dirty="0" smtClean="0">
                <a:solidFill>
                  <a:schemeClr val="bg2">
                    <a:lumMod val="50000"/>
                  </a:schemeClr>
                </a:solidFill>
              </a:rPr>
              <a:t>costumes</a:t>
            </a:r>
            <a:r>
              <a:rPr lang="en-US" sz="2400" dirty="0" smtClean="0"/>
              <a:t>, music, </a:t>
            </a:r>
            <a:r>
              <a:rPr lang="en-US" sz="2400" u="sng" dirty="0" smtClean="0">
                <a:solidFill>
                  <a:schemeClr val="bg2">
                    <a:lumMod val="50000"/>
                  </a:schemeClr>
                </a:solidFill>
              </a:rPr>
              <a:t>acrobatics</a:t>
            </a:r>
            <a:r>
              <a:rPr lang="en-US" sz="2400" dirty="0" smtClean="0"/>
              <a:t>, and martial arts</a:t>
            </a:r>
          </a:p>
          <a:p>
            <a:pPr lvl="1"/>
            <a:r>
              <a:rPr lang="en-US" sz="2400" dirty="0" smtClean="0"/>
              <a:t>Tang dynasty- made fine </a:t>
            </a:r>
            <a:r>
              <a:rPr lang="en-US" sz="2400" u="sng" dirty="0" smtClean="0">
                <a:solidFill>
                  <a:schemeClr val="bg2">
                    <a:lumMod val="50000"/>
                  </a:schemeClr>
                </a:solidFill>
              </a:rPr>
              <a:t>porcelain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400" dirty="0" smtClean="0"/>
              <a:t>(</a:t>
            </a:r>
            <a:r>
              <a:rPr lang="en-US" sz="2400" u="sng" dirty="0" smtClean="0">
                <a:solidFill>
                  <a:schemeClr val="bg2">
                    <a:lumMod val="50000"/>
                  </a:schemeClr>
                </a:solidFill>
              </a:rPr>
              <a:t>china</a:t>
            </a:r>
            <a:r>
              <a:rPr lang="en-US" sz="2400" dirty="0" smtClean="0"/>
              <a:t>)</a:t>
            </a:r>
          </a:p>
          <a:p>
            <a:pPr lvl="1"/>
            <a:r>
              <a:rPr lang="en-US" sz="2400" dirty="0" smtClean="0"/>
              <a:t>Cultural Revolution tried to wipe out </a:t>
            </a:r>
            <a:r>
              <a:rPr lang="en-US" sz="2400" u="sng" dirty="0" smtClean="0">
                <a:solidFill>
                  <a:schemeClr val="bg2">
                    <a:lumMod val="50000"/>
                  </a:schemeClr>
                </a:solidFill>
              </a:rPr>
              <a:t>traditional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400" dirty="0" smtClean="0"/>
              <a:t>arts, but they are slowly </a:t>
            </a:r>
            <a:r>
              <a:rPr lang="en-US" sz="2400" u="sng" dirty="0" smtClean="0">
                <a:solidFill>
                  <a:schemeClr val="bg2">
                    <a:lumMod val="50000"/>
                  </a:schemeClr>
                </a:solidFill>
              </a:rPr>
              <a:t>returning</a:t>
            </a:r>
            <a:endParaRPr lang="en-US" sz="2400" u="sng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115" y="1447800"/>
            <a:ext cx="3326423" cy="216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8577" y="4114799"/>
            <a:ext cx="2857500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3946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685800"/>
          </a:xfrm>
        </p:spPr>
        <p:txBody>
          <a:bodyPr/>
          <a:lstStyle/>
          <a:p>
            <a:r>
              <a:rPr lang="en-US" dirty="0" smtClean="0"/>
              <a:t>Population Patterns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838200"/>
            <a:ext cx="5715000" cy="5943600"/>
          </a:xfrm>
        </p:spPr>
        <p:txBody>
          <a:bodyPr>
            <a:noAutofit/>
          </a:bodyPr>
          <a:lstStyle/>
          <a:p>
            <a:r>
              <a:rPr lang="en-US" sz="2800" dirty="0" smtClean="0"/>
              <a:t>The People</a:t>
            </a:r>
          </a:p>
          <a:p>
            <a:pPr lvl="1"/>
            <a:r>
              <a:rPr lang="en-US" sz="2400" dirty="0" smtClean="0"/>
              <a:t>92% (</a:t>
            </a:r>
            <a:r>
              <a:rPr lang="en-US" sz="2400" u="sng" dirty="0" smtClean="0">
                <a:solidFill>
                  <a:schemeClr val="bg2">
                    <a:lumMod val="50000"/>
                  </a:schemeClr>
                </a:solidFill>
              </a:rPr>
              <a:t>1.3</a:t>
            </a:r>
            <a:r>
              <a:rPr lang="en-US" sz="2400" dirty="0" smtClean="0"/>
              <a:t> billion people) of </a:t>
            </a:r>
            <a:r>
              <a:rPr lang="en-US" sz="2400" u="sng" dirty="0" smtClean="0">
                <a:solidFill>
                  <a:schemeClr val="bg2">
                    <a:lumMod val="50000"/>
                  </a:schemeClr>
                </a:solidFill>
              </a:rPr>
              <a:t>Chinese</a:t>
            </a:r>
            <a:r>
              <a:rPr lang="en-US" sz="2400" dirty="0" smtClean="0"/>
              <a:t> people belong to the </a:t>
            </a:r>
            <a:r>
              <a:rPr lang="en-US" sz="2400" u="sng" dirty="0" smtClean="0">
                <a:solidFill>
                  <a:schemeClr val="bg2">
                    <a:lumMod val="50000"/>
                  </a:schemeClr>
                </a:solidFill>
              </a:rPr>
              <a:t>Han</a:t>
            </a:r>
          </a:p>
          <a:p>
            <a:pPr lvl="2"/>
            <a:r>
              <a:rPr lang="en-US" sz="2400" dirty="0" smtClean="0"/>
              <a:t>Ethnic group named for a </a:t>
            </a:r>
            <a:r>
              <a:rPr lang="en-US" sz="2400" u="sng" dirty="0" smtClean="0">
                <a:solidFill>
                  <a:schemeClr val="bg2">
                    <a:lumMod val="50000"/>
                  </a:schemeClr>
                </a:solidFill>
              </a:rPr>
              <a:t>powerful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400" dirty="0" smtClean="0"/>
              <a:t>ancient </a:t>
            </a:r>
            <a:r>
              <a:rPr lang="en-US" sz="2400" u="sng" dirty="0" smtClean="0">
                <a:solidFill>
                  <a:schemeClr val="bg2">
                    <a:lumMod val="50000"/>
                  </a:schemeClr>
                </a:solidFill>
              </a:rPr>
              <a:t>ruling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400" dirty="0" smtClean="0"/>
              <a:t>family</a:t>
            </a:r>
          </a:p>
          <a:p>
            <a:pPr lvl="3"/>
            <a:r>
              <a:rPr lang="en-US" sz="2400" dirty="0" smtClean="0"/>
              <a:t>Han rulers </a:t>
            </a:r>
            <a:r>
              <a:rPr lang="en-US" sz="2400" u="sng" dirty="0" smtClean="0">
                <a:solidFill>
                  <a:schemeClr val="bg2">
                    <a:lumMod val="50000"/>
                  </a:schemeClr>
                </a:solidFill>
              </a:rPr>
              <a:t>developed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400" dirty="0" smtClean="0"/>
              <a:t>a culture whose </a:t>
            </a:r>
            <a:r>
              <a:rPr lang="en-US" sz="2400" u="sng" dirty="0" smtClean="0">
                <a:solidFill>
                  <a:schemeClr val="bg2">
                    <a:lumMod val="50000"/>
                  </a:schemeClr>
                </a:solidFill>
              </a:rPr>
              <a:t>influence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400" dirty="0" smtClean="0"/>
              <a:t>has lasted to this day</a:t>
            </a:r>
          </a:p>
          <a:p>
            <a:pPr lvl="1"/>
            <a:r>
              <a:rPr lang="en-US" sz="2400" dirty="0" smtClean="0"/>
              <a:t>8% belongs to about </a:t>
            </a:r>
            <a:r>
              <a:rPr lang="en-US" sz="2400" u="sng" dirty="0" smtClean="0">
                <a:solidFill>
                  <a:schemeClr val="bg2">
                    <a:lumMod val="50000"/>
                  </a:schemeClr>
                </a:solidFill>
              </a:rPr>
              <a:t>55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400" dirty="0" smtClean="0"/>
              <a:t>different ethnic groups</a:t>
            </a:r>
          </a:p>
          <a:p>
            <a:pPr lvl="2"/>
            <a:r>
              <a:rPr lang="en-US" sz="2400" dirty="0" smtClean="0"/>
              <a:t>Non-Chinese </a:t>
            </a:r>
            <a:r>
              <a:rPr lang="en-US" sz="2400" u="sng" dirty="0" smtClean="0">
                <a:solidFill>
                  <a:schemeClr val="bg2">
                    <a:lumMod val="50000"/>
                  </a:schemeClr>
                </a:solidFill>
              </a:rPr>
              <a:t>ethnic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400" dirty="0" smtClean="0"/>
              <a:t>groups have their own </a:t>
            </a:r>
            <a:r>
              <a:rPr lang="en-US" sz="2400" u="sng" dirty="0" smtClean="0">
                <a:solidFill>
                  <a:schemeClr val="bg2">
                    <a:lumMod val="50000"/>
                  </a:schemeClr>
                </a:solidFill>
              </a:rPr>
              <a:t>separate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400" dirty="0" smtClean="0"/>
              <a:t>histories and </a:t>
            </a:r>
            <a:r>
              <a:rPr lang="en-US" sz="2400" u="sng" dirty="0" smtClean="0">
                <a:solidFill>
                  <a:schemeClr val="bg2">
                    <a:lumMod val="50000"/>
                  </a:schemeClr>
                </a:solidFill>
              </a:rPr>
              <a:t>cultures</a:t>
            </a:r>
          </a:p>
          <a:p>
            <a:pPr lvl="3"/>
            <a:r>
              <a:rPr lang="en-US" sz="2400" dirty="0" smtClean="0"/>
              <a:t>Tibet- </a:t>
            </a:r>
            <a:r>
              <a:rPr lang="en-US" sz="2400" u="sng" dirty="0" smtClean="0">
                <a:solidFill>
                  <a:schemeClr val="bg2">
                    <a:lumMod val="50000"/>
                  </a:schemeClr>
                </a:solidFill>
              </a:rPr>
              <a:t>Buddhist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400" dirty="0" smtClean="0"/>
              <a:t>kingdom</a:t>
            </a:r>
          </a:p>
          <a:p>
            <a:pPr lvl="4"/>
            <a:r>
              <a:rPr lang="en-US" sz="2400" dirty="0" smtClean="0"/>
              <a:t>China took over in the </a:t>
            </a:r>
            <a:r>
              <a:rPr lang="en-US" sz="2400" u="sng" dirty="0" smtClean="0">
                <a:solidFill>
                  <a:schemeClr val="bg2">
                    <a:lumMod val="50000"/>
                  </a:schemeClr>
                </a:solidFill>
              </a:rPr>
              <a:t>1950s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733800"/>
            <a:ext cx="3122106" cy="2029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087838"/>
            <a:ext cx="3122106" cy="2304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563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685800"/>
          </a:xfrm>
        </p:spPr>
        <p:txBody>
          <a:bodyPr/>
          <a:lstStyle/>
          <a:p>
            <a:r>
              <a:rPr lang="en-US" dirty="0" smtClean="0"/>
              <a:t>Population Patterns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3"/>
          </p:nvPr>
        </p:nvSpPr>
        <p:spPr>
          <a:xfrm>
            <a:off x="0" y="990600"/>
            <a:ext cx="5791200" cy="5791200"/>
          </a:xfrm>
        </p:spPr>
        <p:txBody>
          <a:bodyPr>
            <a:noAutofit/>
          </a:bodyPr>
          <a:lstStyle/>
          <a:p>
            <a:pPr lvl="3"/>
            <a:r>
              <a:rPr lang="en-US" sz="2400" dirty="0" smtClean="0"/>
              <a:t>Taiwan- </a:t>
            </a:r>
            <a:r>
              <a:rPr lang="en-US" sz="2400" u="sng" dirty="0" smtClean="0">
                <a:solidFill>
                  <a:schemeClr val="bg2">
                    <a:lumMod val="50000"/>
                  </a:schemeClr>
                </a:solidFill>
              </a:rPr>
              <a:t>island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400" dirty="0" smtClean="0"/>
              <a:t>country off of China’s </a:t>
            </a:r>
            <a:r>
              <a:rPr lang="en-US" sz="2400" u="sng" dirty="0" smtClean="0">
                <a:solidFill>
                  <a:schemeClr val="bg2">
                    <a:lumMod val="50000"/>
                  </a:schemeClr>
                </a:solidFill>
              </a:rPr>
              <a:t>southern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400" dirty="0" smtClean="0"/>
              <a:t>coast</a:t>
            </a:r>
          </a:p>
          <a:p>
            <a:pPr lvl="4"/>
            <a:r>
              <a:rPr lang="en-US" sz="2400" dirty="0" smtClean="0"/>
              <a:t>Most people descended from </a:t>
            </a:r>
            <a:r>
              <a:rPr lang="en-US" sz="2400" u="sng" dirty="0" smtClean="0">
                <a:solidFill>
                  <a:schemeClr val="bg2">
                    <a:lumMod val="50000"/>
                  </a:schemeClr>
                </a:solidFill>
              </a:rPr>
              <a:t>Chinese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400" dirty="0" smtClean="0"/>
              <a:t>who </a:t>
            </a:r>
            <a:r>
              <a:rPr lang="en-US" sz="2400" u="sng" dirty="0" smtClean="0">
                <a:solidFill>
                  <a:schemeClr val="bg2">
                    <a:lumMod val="50000"/>
                  </a:schemeClr>
                </a:solidFill>
              </a:rPr>
              <a:t>migrated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400" dirty="0" smtClean="0"/>
              <a:t>to the island several </a:t>
            </a:r>
            <a:r>
              <a:rPr lang="en-US" sz="2400" u="sng" dirty="0" smtClean="0">
                <a:solidFill>
                  <a:schemeClr val="bg2">
                    <a:lumMod val="50000"/>
                  </a:schemeClr>
                </a:solidFill>
              </a:rPr>
              <a:t>hundred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400" dirty="0" smtClean="0"/>
              <a:t>years ago</a:t>
            </a:r>
          </a:p>
          <a:p>
            <a:pPr lvl="5"/>
            <a:r>
              <a:rPr lang="en-US" sz="2400" u="sng" dirty="0" smtClean="0">
                <a:solidFill>
                  <a:schemeClr val="bg2">
                    <a:lumMod val="50000"/>
                  </a:schemeClr>
                </a:solidFill>
              </a:rPr>
              <a:t>Aborigines-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400" dirty="0" smtClean="0"/>
              <a:t>related to peoples of SE Asia and </a:t>
            </a:r>
            <a:r>
              <a:rPr lang="en-US" sz="2400" u="sng" dirty="0" smtClean="0">
                <a:solidFill>
                  <a:schemeClr val="bg2">
                    <a:lumMod val="50000"/>
                  </a:schemeClr>
                </a:solidFill>
              </a:rPr>
              <a:t>Pacific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400" dirty="0" smtClean="0"/>
              <a:t>region</a:t>
            </a:r>
          </a:p>
          <a:p>
            <a:pPr lvl="3"/>
            <a:r>
              <a:rPr lang="en-US" sz="2400" dirty="0" smtClean="0"/>
              <a:t>Mongolia- Most are ethnic </a:t>
            </a:r>
            <a:r>
              <a:rPr lang="en-US" sz="2400" u="sng" dirty="0" smtClean="0">
                <a:solidFill>
                  <a:schemeClr val="bg2">
                    <a:lumMod val="50000"/>
                  </a:schemeClr>
                </a:solidFill>
              </a:rPr>
              <a:t>Mongolians</a:t>
            </a:r>
          </a:p>
          <a:p>
            <a:pPr lvl="4"/>
            <a:r>
              <a:rPr lang="en-US" sz="2400" dirty="0" smtClean="0"/>
              <a:t>Mongol </a:t>
            </a:r>
            <a:r>
              <a:rPr lang="en-US" sz="2400" u="sng" dirty="0" smtClean="0">
                <a:solidFill>
                  <a:schemeClr val="bg2">
                    <a:lumMod val="50000"/>
                  </a:schemeClr>
                </a:solidFill>
              </a:rPr>
              <a:t>ancestors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400" dirty="0" smtClean="0"/>
              <a:t>ruled the largest land </a:t>
            </a:r>
            <a:r>
              <a:rPr lang="en-US" sz="2400" u="sng" dirty="0" smtClean="0">
                <a:solidFill>
                  <a:schemeClr val="bg2">
                    <a:lumMod val="50000"/>
                  </a:schemeClr>
                </a:solidFill>
              </a:rPr>
              <a:t>empire</a:t>
            </a:r>
            <a:r>
              <a:rPr lang="en-US" sz="2400" dirty="0" smtClean="0"/>
              <a:t> (China to E Europe)</a:t>
            </a:r>
          </a:p>
          <a:p>
            <a:pPr lvl="5"/>
            <a:r>
              <a:rPr lang="en-US" sz="2400" dirty="0" smtClean="0"/>
              <a:t>Today they’re </a:t>
            </a:r>
            <a:r>
              <a:rPr lang="en-US" sz="2400" u="sng" dirty="0" smtClean="0">
                <a:solidFill>
                  <a:schemeClr val="bg2">
                    <a:lumMod val="50000"/>
                  </a:schemeClr>
                </a:solidFill>
              </a:rPr>
              <a:t>divided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400" dirty="0" smtClean="0"/>
              <a:t>by separate linguistic groups</a:t>
            </a:r>
            <a:endParaRPr lang="en-US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209800"/>
            <a:ext cx="3238914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4917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685799"/>
          </a:xfrm>
        </p:spPr>
        <p:txBody>
          <a:bodyPr/>
          <a:lstStyle/>
          <a:p>
            <a:r>
              <a:rPr lang="en-US" dirty="0" smtClean="0"/>
              <a:t>Population Patterns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-1" y="838200"/>
            <a:ext cx="9014565" cy="5995851"/>
          </a:xfrm>
        </p:spPr>
        <p:txBody>
          <a:bodyPr>
            <a:noAutofit/>
          </a:bodyPr>
          <a:lstStyle/>
          <a:p>
            <a:r>
              <a:rPr lang="en-US" sz="2400" dirty="0" smtClean="0"/>
              <a:t>Density and Distribution</a:t>
            </a:r>
          </a:p>
          <a:p>
            <a:pPr lvl="1"/>
            <a:r>
              <a:rPr lang="en-US" sz="2400" dirty="0" smtClean="0"/>
              <a:t>More than </a:t>
            </a:r>
            <a:r>
              <a:rPr lang="en-US" sz="2400" u="sng" dirty="0" smtClean="0">
                <a:solidFill>
                  <a:schemeClr val="bg2">
                    <a:lumMod val="50000"/>
                  </a:schemeClr>
                </a:solidFill>
              </a:rPr>
              <a:t>90</a:t>
            </a:r>
            <a:r>
              <a:rPr lang="en-US" sz="2400" dirty="0" smtClean="0"/>
              <a:t>% of the people live on </a:t>
            </a:r>
            <a:r>
              <a:rPr lang="en-US" sz="2400" u="sng" dirty="0" smtClean="0">
                <a:solidFill>
                  <a:schemeClr val="bg2">
                    <a:lumMod val="50000"/>
                  </a:schemeClr>
                </a:solidFill>
              </a:rPr>
              <a:t>1/6</a:t>
            </a:r>
            <a:r>
              <a:rPr lang="en-US" sz="2400" dirty="0" smtClean="0"/>
              <a:t> of the land in China</a:t>
            </a:r>
          </a:p>
          <a:p>
            <a:pPr lvl="2"/>
            <a:r>
              <a:rPr lang="en-US" sz="2400" dirty="0" smtClean="0"/>
              <a:t>Most live in the fertile </a:t>
            </a:r>
            <a:r>
              <a:rPr lang="en-US" sz="2400" u="sng" dirty="0" smtClean="0">
                <a:solidFill>
                  <a:schemeClr val="bg2">
                    <a:lumMod val="50000"/>
                  </a:schemeClr>
                </a:solidFill>
              </a:rPr>
              <a:t>valleys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400" dirty="0" smtClean="0"/>
              <a:t>and </a:t>
            </a:r>
            <a:r>
              <a:rPr lang="en-US" sz="2400" u="sng" dirty="0" smtClean="0">
                <a:solidFill>
                  <a:schemeClr val="bg2">
                    <a:lumMod val="50000"/>
                  </a:schemeClr>
                </a:solidFill>
              </a:rPr>
              <a:t>plains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400" dirty="0" smtClean="0"/>
              <a:t>of the three big rivers:</a:t>
            </a:r>
          </a:p>
          <a:p>
            <a:pPr lvl="3"/>
            <a:r>
              <a:rPr lang="en-US" sz="2400" u="sng" dirty="0" smtClean="0">
                <a:solidFill>
                  <a:schemeClr val="bg2">
                    <a:lumMod val="50000"/>
                  </a:schemeClr>
                </a:solidFill>
              </a:rPr>
              <a:t>Huang He</a:t>
            </a:r>
            <a:r>
              <a:rPr lang="en-US" sz="2400" dirty="0" smtClean="0"/>
              <a:t>, </a:t>
            </a:r>
            <a:r>
              <a:rPr lang="en-US" sz="2400" u="sng" dirty="0" smtClean="0">
                <a:solidFill>
                  <a:schemeClr val="bg2">
                    <a:lumMod val="50000"/>
                  </a:schemeClr>
                </a:solidFill>
              </a:rPr>
              <a:t>Chang Jiang</a:t>
            </a:r>
            <a:r>
              <a:rPr lang="en-US" sz="2400" dirty="0" smtClean="0"/>
              <a:t>, and </a:t>
            </a:r>
            <a:r>
              <a:rPr lang="en-US" sz="2400" u="sng" dirty="0" smtClean="0">
                <a:solidFill>
                  <a:schemeClr val="bg2">
                    <a:lumMod val="50000"/>
                  </a:schemeClr>
                </a:solidFill>
              </a:rPr>
              <a:t>Xi River</a:t>
            </a:r>
          </a:p>
          <a:p>
            <a:pPr lvl="2"/>
            <a:r>
              <a:rPr lang="en-US" sz="2400" dirty="0" smtClean="0"/>
              <a:t>Big cities: </a:t>
            </a:r>
            <a:r>
              <a:rPr lang="en-US" sz="2400" u="sng" dirty="0" smtClean="0">
                <a:solidFill>
                  <a:schemeClr val="bg2">
                    <a:lumMod val="50000"/>
                  </a:schemeClr>
                </a:solidFill>
              </a:rPr>
              <a:t>Shanghai</a:t>
            </a:r>
            <a:r>
              <a:rPr lang="en-US" sz="2400" dirty="0" smtClean="0"/>
              <a:t>, </a:t>
            </a:r>
            <a:r>
              <a:rPr lang="en-US" sz="2400" u="sng" dirty="0" smtClean="0">
                <a:solidFill>
                  <a:schemeClr val="bg2">
                    <a:lumMod val="50000"/>
                  </a:schemeClr>
                </a:solidFill>
              </a:rPr>
              <a:t>Beijing</a:t>
            </a:r>
            <a:r>
              <a:rPr lang="en-US" sz="2400" dirty="0" smtClean="0"/>
              <a:t>, Tianjin, and Guangzhou- lie in river valleys or coastal plains</a:t>
            </a:r>
          </a:p>
          <a:p>
            <a:pPr lvl="1"/>
            <a:r>
              <a:rPr lang="en-US" sz="2400" dirty="0" smtClean="0"/>
              <a:t>Mongolia’s </a:t>
            </a:r>
            <a:r>
              <a:rPr lang="en-US" sz="2400" u="sng" dirty="0" smtClean="0">
                <a:solidFill>
                  <a:schemeClr val="bg2">
                    <a:lumMod val="50000"/>
                  </a:schemeClr>
                </a:solidFill>
              </a:rPr>
              <a:t>steppe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400" dirty="0" smtClean="0"/>
              <a:t>regions have pop. density of </a:t>
            </a:r>
            <a:r>
              <a:rPr lang="en-US" sz="2400" u="sng" dirty="0" smtClean="0">
                <a:solidFill>
                  <a:schemeClr val="bg2">
                    <a:lumMod val="50000"/>
                  </a:schemeClr>
                </a:solidFill>
              </a:rPr>
              <a:t>4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400" dirty="0" smtClean="0"/>
              <a:t>people/sq. mile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962400"/>
            <a:ext cx="3985365" cy="2633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63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685799"/>
          </a:xfrm>
        </p:spPr>
        <p:txBody>
          <a:bodyPr/>
          <a:lstStyle/>
          <a:p>
            <a:r>
              <a:rPr lang="en-US" dirty="0" smtClean="0"/>
              <a:t>Population Patterns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3"/>
          </p:nvPr>
        </p:nvSpPr>
        <p:spPr>
          <a:xfrm>
            <a:off x="0" y="838200"/>
            <a:ext cx="6019800" cy="5995851"/>
          </a:xfrm>
        </p:spPr>
        <p:txBody>
          <a:bodyPr>
            <a:noAutofit/>
          </a:bodyPr>
          <a:lstStyle/>
          <a:p>
            <a:r>
              <a:rPr lang="en-US" sz="2400" dirty="0" smtClean="0"/>
              <a:t>Urban Growth</a:t>
            </a:r>
          </a:p>
          <a:p>
            <a:pPr lvl="1"/>
            <a:r>
              <a:rPr lang="en-US" sz="2400" dirty="0" smtClean="0"/>
              <a:t>Most live on </a:t>
            </a:r>
            <a:r>
              <a:rPr lang="en-US" sz="2400" u="sng" dirty="0" smtClean="0">
                <a:solidFill>
                  <a:schemeClr val="bg2">
                    <a:lumMod val="50000"/>
                  </a:schemeClr>
                </a:solidFill>
              </a:rPr>
              <a:t>farms</a:t>
            </a:r>
            <a:r>
              <a:rPr lang="en-US" sz="2400" dirty="0" smtClean="0"/>
              <a:t>, but millions continue to </a:t>
            </a:r>
            <a:r>
              <a:rPr lang="en-US" sz="2400" u="sng" dirty="0" smtClean="0">
                <a:solidFill>
                  <a:schemeClr val="bg2">
                    <a:lumMod val="50000"/>
                  </a:schemeClr>
                </a:solidFill>
              </a:rPr>
              <a:t>migrate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400" dirty="0" smtClean="0"/>
              <a:t>to the </a:t>
            </a:r>
            <a:r>
              <a:rPr lang="en-US" sz="2400" u="sng" dirty="0" smtClean="0">
                <a:solidFill>
                  <a:schemeClr val="bg2">
                    <a:lumMod val="50000"/>
                  </a:schemeClr>
                </a:solidFill>
              </a:rPr>
              <a:t>cities</a:t>
            </a:r>
          </a:p>
          <a:p>
            <a:pPr lvl="2"/>
            <a:r>
              <a:rPr lang="en-US" sz="2400" dirty="0" smtClean="0"/>
              <a:t>Led to </a:t>
            </a:r>
            <a:r>
              <a:rPr lang="en-US" sz="2400" u="sng" dirty="0" smtClean="0">
                <a:solidFill>
                  <a:schemeClr val="bg2">
                    <a:lumMod val="50000"/>
                  </a:schemeClr>
                </a:solidFill>
              </a:rPr>
              <a:t>overcrowding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400" dirty="0" smtClean="0"/>
              <a:t>in some cites</a:t>
            </a:r>
          </a:p>
          <a:p>
            <a:pPr lvl="2"/>
            <a:r>
              <a:rPr lang="en-US" sz="2400" dirty="0" smtClean="0"/>
              <a:t>Led to </a:t>
            </a:r>
            <a:r>
              <a:rPr lang="en-US" sz="2400" u="sng" dirty="0" smtClean="0">
                <a:solidFill>
                  <a:schemeClr val="bg2">
                    <a:lumMod val="50000"/>
                  </a:schemeClr>
                </a:solidFill>
              </a:rPr>
              <a:t>farm-labor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400" dirty="0" smtClean="0"/>
              <a:t>shortages, so China built new agricultural towns in </a:t>
            </a:r>
            <a:r>
              <a:rPr lang="en-US" sz="2400" u="sng" dirty="0" smtClean="0">
                <a:solidFill>
                  <a:schemeClr val="bg2">
                    <a:lumMod val="50000"/>
                  </a:schemeClr>
                </a:solidFill>
              </a:rPr>
              <a:t>remote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400" dirty="0" smtClean="0"/>
              <a:t>areas</a:t>
            </a:r>
          </a:p>
          <a:p>
            <a:pPr lvl="3"/>
            <a:r>
              <a:rPr lang="en-US" sz="2400" dirty="0" smtClean="0"/>
              <a:t>Provides more </a:t>
            </a:r>
            <a:r>
              <a:rPr lang="en-US" sz="2400" u="sng" dirty="0" smtClean="0">
                <a:solidFill>
                  <a:schemeClr val="bg2">
                    <a:lumMod val="50000"/>
                  </a:schemeClr>
                </a:solidFill>
              </a:rPr>
              <a:t>social services </a:t>
            </a:r>
            <a:r>
              <a:rPr lang="en-US" sz="2400" dirty="0" smtClean="0"/>
              <a:t>and better </a:t>
            </a:r>
            <a:r>
              <a:rPr lang="en-US" sz="2400" u="sng" dirty="0" smtClean="0">
                <a:solidFill>
                  <a:schemeClr val="bg2">
                    <a:lumMod val="50000"/>
                  </a:schemeClr>
                </a:solidFill>
              </a:rPr>
              <a:t>quality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400" dirty="0" smtClean="0"/>
              <a:t>of life</a:t>
            </a:r>
          </a:p>
          <a:p>
            <a:pPr lvl="1"/>
            <a:r>
              <a:rPr lang="en-US" sz="2400" dirty="0" smtClean="0"/>
              <a:t>Gov’t has tried to </a:t>
            </a:r>
            <a:r>
              <a:rPr lang="en-US" sz="2400" u="sng" dirty="0" smtClean="0">
                <a:solidFill>
                  <a:schemeClr val="bg2">
                    <a:lumMod val="50000"/>
                  </a:schemeClr>
                </a:solidFill>
              </a:rPr>
              <a:t>limit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400" dirty="0" smtClean="0"/>
              <a:t>pop. </a:t>
            </a:r>
            <a:r>
              <a:rPr lang="en-US" sz="2400" dirty="0" smtClean="0"/>
              <a:t>growth</a:t>
            </a:r>
            <a:endParaRPr lang="en-US" sz="2400" dirty="0" smtClean="0"/>
          </a:p>
          <a:p>
            <a:pPr lvl="2"/>
            <a:r>
              <a:rPr lang="en-US" sz="2400" u="sng" dirty="0" smtClean="0">
                <a:solidFill>
                  <a:schemeClr val="bg2">
                    <a:lumMod val="50000"/>
                  </a:schemeClr>
                </a:solidFill>
              </a:rPr>
              <a:t>1979-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400" dirty="0" smtClean="0"/>
              <a:t>China began a </a:t>
            </a:r>
            <a:r>
              <a:rPr lang="en-US" sz="2400" u="sng" dirty="0" smtClean="0">
                <a:solidFill>
                  <a:schemeClr val="bg2">
                    <a:lumMod val="50000"/>
                  </a:schemeClr>
                </a:solidFill>
              </a:rPr>
              <a:t>policy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400" dirty="0" smtClean="0"/>
              <a:t>that allowed each </a:t>
            </a:r>
            <a:r>
              <a:rPr lang="en-US" sz="2400" u="sng" dirty="0" smtClean="0">
                <a:solidFill>
                  <a:schemeClr val="bg2">
                    <a:lumMod val="50000"/>
                  </a:schemeClr>
                </a:solidFill>
              </a:rPr>
              <a:t>family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400" dirty="0" smtClean="0"/>
              <a:t>to have no more than </a:t>
            </a:r>
            <a:r>
              <a:rPr lang="en-US" sz="2400" u="sng" dirty="0" smtClean="0">
                <a:solidFill>
                  <a:schemeClr val="bg2">
                    <a:lumMod val="50000"/>
                  </a:schemeClr>
                </a:solidFill>
              </a:rPr>
              <a:t>1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400" dirty="0" smtClean="0"/>
              <a:t>child</a:t>
            </a:r>
          </a:p>
          <a:p>
            <a:pPr lvl="3"/>
            <a:r>
              <a:rPr lang="en-US" sz="2400" dirty="0" smtClean="0"/>
              <a:t>Not strictly </a:t>
            </a:r>
            <a:r>
              <a:rPr lang="en-US" sz="2400" u="sng" dirty="0" smtClean="0">
                <a:solidFill>
                  <a:schemeClr val="bg2">
                    <a:lumMod val="50000"/>
                  </a:schemeClr>
                </a:solidFill>
              </a:rPr>
              <a:t>enforced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400" dirty="0" smtClean="0"/>
              <a:t>anymore- pop. is </a:t>
            </a:r>
            <a:r>
              <a:rPr lang="en-US" sz="2400" u="sng" dirty="0" smtClean="0">
                <a:solidFill>
                  <a:schemeClr val="bg2">
                    <a:lumMod val="50000"/>
                  </a:schemeClr>
                </a:solidFill>
              </a:rPr>
              <a:t>growing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400" dirty="0" smtClean="0"/>
              <a:t>again</a:t>
            </a:r>
            <a:endParaRPr lang="en-US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524000"/>
            <a:ext cx="2961774" cy="200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5737" y="3886200"/>
            <a:ext cx="28575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3945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685800"/>
          </a:xfrm>
        </p:spPr>
        <p:txBody>
          <a:bodyPr/>
          <a:lstStyle/>
          <a:p>
            <a:r>
              <a:rPr lang="en-US" dirty="0" smtClean="0"/>
              <a:t>History and Government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914400"/>
            <a:ext cx="5791200" cy="5943600"/>
          </a:xfrm>
        </p:spPr>
        <p:txBody>
          <a:bodyPr>
            <a:noAutofit/>
          </a:bodyPr>
          <a:lstStyle/>
          <a:p>
            <a:r>
              <a:rPr lang="en-US" sz="2400" dirty="0" smtClean="0"/>
              <a:t>Early History</a:t>
            </a:r>
          </a:p>
          <a:p>
            <a:pPr lvl="1"/>
            <a:r>
              <a:rPr lang="en-US" sz="2400" dirty="0" smtClean="0"/>
              <a:t>China is a </a:t>
            </a:r>
            <a:r>
              <a:rPr lang="en-US" sz="2400" b="1" u="sng" dirty="0" smtClean="0">
                <a:solidFill>
                  <a:schemeClr val="bg2">
                    <a:lumMod val="50000"/>
                  </a:schemeClr>
                </a:solidFill>
              </a:rPr>
              <a:t>culture hearth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- </a:t>
            </a:r>
            <a:r>
              <a:rPr lang="en-US" sz="2400" dirty="0" smtClean="0"/>
              <a:t>center from which </a:t>
            </a:r>
            <a:r>
              <a:rPr lang="en-US" sz="2400" u="sng" dirty="0" smtClean="0">
                <a:solidFill>
                  <a:schemeClr val="bg2">
                    <a:lumMod val="50000"/>
                  </a:schemeClr>
                </a:solidFill>
              </a:rPr>
              <a:t>ideas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400" dirty="0" smtClean="0"/>
              <a:t>and </a:t>
            </a:r>
            <a:r>
              <a:rPr lang="en-US" sz="2400" u="sng" dirty="0" smtClean="0">
                <a:solidFill>
                  <a:schemeClr val="bg2">
                    <a:lumMod val="50000"/>
                  </a:schemeClr>
                </a:solidFill>
              </a:rPr>
              <a:t>practices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400" dirty="0" smtClean="0"/>
              <a:t>spread to surrounding areas</a:t>
            </a:r>
          </a:p>
          <a:p>
            <a:pPr lvl="1"/>
            <a:r>
              <a:rPr lang="en-US" sz="2400" dirty="0" smtClean="0"/>
              <a:t>China’s culture began around </a:t>
            </a:r>
            <a:r>
              <a:rPr lang="en-US" sz="2400" u="sng" dirty="0" smtClean="0">
                <a:solidFill>
                  <a:schemeClr val="bg2">
                    <a:lumMod val="50000"/>
                  </a:schemeClr>
                </a:solidFill>
              </a:rPr>
              <a:t>5,000</a:t>
            </a:r>
            <a:r>
              <a:rPr lang="en-US" sz="2400" dirty="0" smtClean="0"/>
              <a:t> yrs ago</a:t>
            </a:r>
          </a:p>
          <a:p>
            <a:pPr lvl="2"/>
            <a:r>
              <a:rPr lang="en-US" sz="2400" dirty="0" smtClean="0"/>
              <a:t>Historical </a:t>
            </a:r>
            <a:r>
              <a:rPr lang="en-US" sz="2400" u="sng" dirty="0" smtClean="0">
                <a:solidFill>
                  <a:schemeClr val="bg2">
                    <a:lumMod val="50000"/>
                  </a:schemeClr>
                </a:solidFill>
              </a:rPr>
              <a:t>records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400" dirty="0" smtClean="0"/>
              <a:t>were first kept under the </a:t>
            </a:r>
            <a:r>
              <a:rPr lang="en-US" sz="2400" u="sng" dirty="0" smtClean="0">
                <a:solidFill>
                  <a:schemeClr val="bg2">
                    <a:lumMod val="50000"/>
                  </a:schemeClr>
                </a:solidFill>
              </a:rPr>
              <a:t>Shang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400" dirty="0" smtClean="0"/>
              <a:t>dynasty (ruling family)</a:t>
            </a:r>
          </a:p>
          <a:p>
            <a:pPr lvl="3"/>
            <a:r>
              <a:rPr lang="en-US" sz="2000" dirty="0" smtClean="0"/>
              <a:t>Took power around </a:t>
            </a:r>
            <a:r>
              <a:rPr lang="en-US" sz="2000" u="sng" dirty="0" smtClean="0">
                <a:solidFill>
                  <a:schemeClr val="bg2">
                    <a:lumMod val="50000"/>
                  </a:schemeClr>
                </a:solidFill>
              </a:rPr>
              <a:t>1600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smtClean="0"/>
              <a:t>BC in N. China plain</a:t>
            </a:r>
          </a:p>
          <a:p>
            <a:pPr lvl="3"/>
            <a:r>
              <a:rPr lang="en-US" sz="2000" dirty="0" smtClean="0"/>
              <a:t>Faced </a:t>
            </a:r>
            <a:r>
              <a:rPr lang="en-US" sz="2000" u="sng" dirty="0" smtClean="0">
                <a:solidFill>
                  <a:schemeClr val="bg2">
                    <a:lumMod val="50000"/>
                  </a:schemeClr>
                </a:solidFill>
              </a:rPr>
              <a:t>rebellions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smtClean="0"/>
              <a:t>by local </a:t>
            </a:r>
            <a:r>
              <a:rPr lang="en-US" sz="2000" u="sng" dirty="0" smtClean="0">
                <a:solidFill>
                  <a:schemeClr val="bg2">
                    <a:lumMod val="50000"/>
                  </a:schemeClr>
                </a:solidFill>
              </a:rPr>
              <a:t>lords</a:t>
            </a:r>
            <a:r>
              <a:rPr lang="en-US" sz="2000" dirty="0" smtClean="0"/>
              <a:t>, attacks by </a:t>
            </a:r>
            <a:r>
              <a:rPr lang="en-US" sz="2000" u="sng" dirty="0" smtClean="0">
                <a:solidFill>
                  <a:schemeClr val="bg2">
                    <a:lumMod val="50000"/>
                  </a:schemeClr>
                </a:solidFill>
              </a:rPr>
              <a:t>nomads</a:t>
            </a:r>
            <a:r>
              <a:rPr lang="en-US" sz="2000" dirty="0" smtClean="0"/>
              <a:t>, and </a:t>
            </a:r>
            <a:r>
              <a:rPr lang="en-US" sz="2000" u="sng" dirty="0" smtClean="0">
                <a:solidFill>
                  <a:schemeClr val="bg2">
                    <a:lumMod val="50000"/>
                  </a:schemeClr>
                </a:solidFill>
              </a:rPr>
              <a:t>natural disasters</a:t>
            </a:r>
          </a:p>
          <a:p>
            <a:pPr lvl="4"/>
            <a:r>
              <a:rPr lang="en-US" sz="2000" dirty="0" smtClean="0"/>
              <a:t>When gov’t was </a:t>
            </a:r>
            <a:r>
              <a:rPr lang="en-US" sz="2000" u="sng" dirty="0" smtClean="0">
                <a:solidFill>
                  <a:schemeClr val="bg2">
                    <a:lumMod val="50000"/>
                  </a:schemeClr>
                </a:solidFill>
              </a:rPr>
              <a:t>stable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smtClean="0"/>
              <a:t>it fended these </a:t>
            </a:r>
            <a:r>
              <a:rPr lang="en-US" sz="2000" u="sng" dirty="0" smtClean="0">
                <a:solidFill>
                  <a:schemeClr val="bg2">
                    <a:lumMod val="50000"/>
                  </a:schemeClr>
                </a:solidFill>
              </a:rPr>
              <a:t>threats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smtClean="0"/>
              <a:t>off</a:t>
            </a:r>
          </a:p>
          <a:p>
            <a:pPr lvl="3"/>
            <a:r>
              <a:rPr lang="en-US" sz="2000" dirty="0" smtClean="0"/>
              <a:t>Whenever a </a:t>
            </a:r>
            <a:r>
              <a:rPr lang="en-US" sz="2000" u="sng" dirty="0" smtClean="0">
                <a:solidFill>
                  <a:schemeClr val="bg2">
                    <a:lumMod val="50000"/>
                  </a:schemeClr>
                </a:solidFill>
              </a:rPr>
              <a:t>dynasty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smtClean="0"/>
              <a:t>ended, the Chinese said they lost “</a:t>
            </a:r>
            <a:r>
              <a:rPr lang="en-US" sz="2000" u="sng" dirty="0" smtClean="0">
                <a:solidFill>
                  <a:schemeClr val="bg2">
                    <a:lumMod val="50000"/>
                  </a:schemeClr>
                </a:solidFill>
              </a:rPr>
              <a:t>the mandate of heaven</a:t>
            </a:r>
            <a:r>
              <a:rPr lang="en-US" sz="2000" dirty="0" smtClean="0"/>
              <a:t>.” </a:t>
            </a:r>
            <a:endParaRPr lang="en-US" sz="2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6396" y="2286000"/>
            <a:ext cx="2857500" cy="275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0655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685799"/>
          </a:xfrm>
        </p:spPr>
        <p:txBody>
          <a:bodyPr/>
          <a:lstStyle/>
          <a:p>
            <a:r>
              <a:rPr lang="en-US" dirty="0" smtClean="0"/>
              <a:t>History and Government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914400"/>
            <a:ext cx="5181600" cy="5943600"/>
          </a:xfrm>
        </p:spPr>
        <p:txBody>
          <a:bodyPr>
            <a:normAutofit/>
          </a:bodyPr>
          <a:lstStyle/>
          <a:p>
            <a:pPr lvl="1"/>
            <a:r>
              <a:rPr lang="en-US" sz="2800" dirty="0" smtClean="0"/>
              <a:t>After the </a:t>
            </a:r>
            <a:r>
              <a:rPr lang="en-US" sz="2800" u="sng" dirty="0" smtClean="0">
                <a:solidFill>
                  <a:schemeClr val="bg2">
                    <a:lumMod val="50000"/>
                  </a:schemeClr>
                </a:solidFill>
              </a:rPr>
              <a:t>Shang</a:t>
            </a:r>
            <a:r>
              <a:rPr lang="en-US" sz="2800" dirty="0" smtClean="0"/>
              <a:t>, the </a:t>
            </a:r>
            <a:r>
              <a:rPr lang="en-US" sz="2800" u="sng" dirty="0" smtClean="0">
                <a:solidFill>
                  <a:schemeClr val="bg2">
                    <a:lumMod val="50000"/>
                  </a:schemeClr>
                </a:solidFill>
              </a:rPr>
              <a:t>Zhou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800" dirty="0" smtClean="0"/>
              <a:t>dynasty ruled for about </a:t>
            </a:r>
            <a:r>
              <a:rPr lang="en-US" sz="2800" u="sng" dirty="0" smtClean="0">
                <a:solidFill>
                  <a:schemeClr val="bg2">
                    <a:lumMod val="50000"/>
                  </a:schemeClr>
                </a:solidFill>
              </a:rPr>
              <a:t>800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800" dirty="0" smtClean="0"/>
              <a:t>yrs</a:t>
            </a:r>
          </a:p>
          <a:p>
            <a:pPr lvl="2"/>
            <a:r>
              <a:rPr lang="en-US" sz="2400" u="sng" dirty="0" smtClean="0">
                <a:solidFill>
                  <a:schemeClr val="bg2">
                    <a:lumMod val="50000"/>
                  </a:schemeClr>
                </a:solidFill>
              </a:rPr>
              <a:t>Culture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400" dirty="0" smtClean="0"/>
              <a:t>spread, </a:t>
            </a:r>
            <a:r>
              <a:rPr lang="en-US" sz="2400" u="sng" dirty="0" smtClean="0">
                <a:solidFill>
                  <a:schemeClr val="bg2">
                    <a:lumMod val="50000"/>
                  </a:schemeClr>
                </a:solidFill>
              </a:rPr>
              <a:t>trade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400" dirty="0" smtClean="0"/>
              <a:t>grew, and they began making </a:t>
            </a:r>
            <a:r>
              <a:rPr lang="en-US" sz="2400" u="sng" dirty="0" smtClean="0">
                <a:solidFill>
                  <a:schemeClr val="bg2">
                    <a:lumMod val="50000"/>
                  </a:schemeClr>
                </a:solidFill>
              </a:rPr>
              <a:t>iron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400" dirty="0" smtClean="0"/>
              <a:t>tools</a:t>
            </a:r>
          </a:p>
          <a:p>
            <a:pPr lvl="2"/>
            <a:r>
              <a:rPr lang="en-US" sz="2400" u="sng" dirty="0" smtClean="0">
                <a:solidFill>
                  <a:schemeClr val="bg2">
                    <a:lumMod val="50000"/>
                  </a:schemeClr>
                </a:solidFill>
              </a:rPr>
              <a:t>Confucius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400" dirty="0" smtClean="0"/>
              <a:t>lived during this time</a:t>
            </a:r>
          </a:p>
          <a:p>
            <a:pPr lvl="3"/>
            <a:r>
              <a:rPr lang="en-US" sz="2400" dirty="0" smtClean="0"/>
              <a:t>Confucianism- a system of </a:t>
            </a:r>
            <a:r>
              <a:rPr lang="en-US" sz="2400" u="sng" dirty="0" smtClean="0">
                <a:solidFill>
                  <a:schemeClr val="bg2">
                    <a:lumMod val="50000"/>
                  </a:schemeClr>
                </a:solidFill>
              </a:rPr>
              <a:t>thought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400" dirty="0" smtClean="0"/>
              <a:t>based on </a:t>
            </a:r>
            <a:r>
              <a:rPr lang="en-US" sz="2400" u="sng" dirty="0" smtClean="0">
                <a:solidFill>
                  <a:schemeClr val="bg2">
                    <a:lumMod val="50000"/>
                  </a:schemeClr>
                </a:solidFill>
              </a:rPr>
              <a:t>discipline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400" dirty="0" smtClean="0"/>
              <a:t>and </a:t>
            </a:r>
            <a:r>
              <a:rPr lang="en-US" sz="2400" u="sng" dirty="0" smtClean="0">
                <a:solidFill>
                  <a:schemeClr val="bg2">
                    <a:lumMod val="50000"/>
                  </a:schemeClr>
                </a:solidFill>
              </a:rPr>
              <a:t>moral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400" dirty="0" smtClean="0"/>
              <a:t>conduct</a:t>
            </a:r>
          </a:p>
          <a:p>
            <a:pPr lvl="2"/>
            <a:r>
              <a:rPr lang="en-US" sz="2400" u="sng" dirty="0" smtClean="0">
                <a:solidFill>
                  <a:schemeClr val="bg2">
                    <a:lumMod val="50000"/>
                  </a:schemeClr>
                </a:solidFill>
              </a:rPr>
              <a:t>Lao-Tzu-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400" dirty="0" smtClean="0"/>
              <a:t>helped form </a:t>
            </a:r>
            <a:r>
              <a:rPr lang="en-US" sz="2400" u="sng" dirty="0" smtClean="0">
                <a:solidFill>
                  <a:schemeClr val="bg2">
                    <a:lumMod val="50000"/>
                  </a:schemeClr>
                </a:solidFill>
              </a:rPr>
              <a:t>Taoism</a:t>
            </a:r>
          </a:p>
          <a:p>
            <a:pPr lvl="3"/>
            <a:r>
              <a:rPr lang="en-US" sz="2400" dirty="0" smtClean="0"/>
              <a:t>Philosophy of living in </a:t>
            </a:r>
            <a:r>
              <a:rPr lang="en-US" sz="2400" u="sng" dirty="0" smtClean="0">
                <a:solidFill>
                  <a:schemeClr val="bg2">
                    <a:lumMod val="50000"/>
                  </a:schemeClr>
                </a:solidFill>
              </a:rPr>
              <a:t>simplicity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400" dirty="0" smtClean="0"/>
              <a:t>and </a:t>
            </a:r>
            <a:r>
              <a:rPr lang="en-US" sz="2400" u="sng" dirty="0" smtClean="0">
                <a:solidFill>
                  <a:schemeClr val="bg2">
                    <a:lumMod val="50000"/>
                  </a:schemeClr>
                </a:solidFill>
              </a:rPr>
              <a:t>harmony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400" dirty="0" smtClean="0"/>
              <a:t>with nature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2173" y="838200"/>
            <a:ext cx="245236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2173" y="3804331"/>
            <a:ext cx="2450006" cy="2764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45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685799"/>
          </a:xfrm>
        </p:spPr>
        <p:txBody>
          <a:bodyPr/>
          <a:lstStyle/>
          <a:p>
            <a:r>
              <a:rPr lang="en-US" dirty="0" smtClean="0"/>
              <a:t>History and Government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3"/>
          </p:nvPr>
        </p:nvSpPr>
        <p:spPr>
          <a:xfrm>
            <a:off x="0" y="914400"/>
            <a:ext cx="5867400" cy="5943600"/>
          </a:xfrm>
        </p:spPr>
        <p:txBody>
          <a:bodyPr>
            <a:normAutofit fontScale="92500"/>
          </a:bodyPr>
          <a:lstStyle/>
          <a:p>
            <a:pPr lvl="1"/>
            <a:r>
              <a:rPr lang="en-US" sz="2400" dirty="0" smtClean="0"/>
              <a:t>Around 200 BC, </a:t>
            </a:r>
            <a:r>
              <a:rPr lang="en-US" sz="2400" u="sng" dirty="0" smtClean="0">
                <a:solidFill>
                  <a:schemeClr val="bg2">
                    <a:lumMod val="50000"/>
                  </a:schemeClr>
                </a:solidFill>
              </a:rPr>
              <a:t>Qin Shi Huang Di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400" dirty="0" smtClean="0"/>
              <a:t>united all of China and built the first section of the </a:t>
            </a:r>
            <a:r>
              <a:rPr lang="en-US" sz="2400" u="sng" dirty="0" smtClean="0">
                <a:solidFill>
                  <a:schemeClr val="bg2">
                    <a:lumMod val="50000"/>
                  </a:schemeClr>
                </a:solidFill>
              </a:rPr>
              <a:t>Great Wall</a:t>
            </a:r>
            <a:r>
              <a:rPr lang="en-US" sz="2400" dirty="0" smtClean="0"/>
              <a:t> (to ward off </a:t>
            </a:r>
            <a:r>
              <a:rPr lang="en-US" sz="2400" u="sng" dirty="0" smtClean="0">
                <a:solidFill>
                  <a:schemeClr val="bg2">
                    <a:lumMod val="50000"/>
                  </a:schemeClr>
                </a:solidFill>
              </a:rPr>
              <a:t>attacks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400" dirty="0" smtClean="0"/>
              <a:t>from C. Asia)</a:t>
            </a:r>
          </a:p>
          <a:p>
            <a:pPr lvl="1"/>
            <a:r>
              <a:rPr lang="en-US" sz="2400" dirty="0" smtClean="0"/>
              <a:t>Han and Tang- </a:t>
            </a:r>
            <a:r>
              <a:rPr lang="en-US" sz="2400" u="sng" dirty="0" smtClean="0">
                <a:solidFill>
                  <a:schemeClr val="bg2">
                    <a:lumMod val="50000"/>
                  </a:schemeClr>
                </a:solidFill>
              </a:rPr>
              <a:t>traders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400" dirty="0" smtClean="0"/>
              <a:t>and </a:t>
            </a:r>
            <a:r>
              <a:rPr lang="en-US" sz="2400" u="sng" dirty="0" smtClean="0">
                <a:solidFill>
                  <a:schemeClr val="bg2">
                    <a:lumMod val="50000"/>
                  </a:schemeClr>
                </a:solidFill>
              </a:rPr>
              <a:t>missionaries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400" dirty="0" smtClean="0"/>
              <a:t>took Chinese culture to all of E Asia</a:t>
            </a:r>
          </a:p>
          <a:p>
            <a:pPr lvl="1"/>
            <a:r>
              <a:rPr lang="en-US" sz="2400" dirty="0" smtClean="0"/>
              <a:t>Ming- </a:t>
            </a:r>
            <a:r>
              <a:rPr lang="en-US" sz="2400" u="sng" dirty="0" err="1" smtClean="0">
                <a:solidFill>
                  <a:schemeClr val="bg2">
                    <a:lumMod val="50000"/>
                  </a:schemeClr>
                </a:solidFill>
              </a:rPr>
              <a:t>Zheng</a:t>
            </a:r>
            <a:r>
              <a:rPr lang="en-US" sz="2400" u="sng" dirty="0" smtClean="0">
                <a:solidFill>
                  <a:schemeClr val="bg2">
                    <a:lumMod val="50000"/>
                  </a:schemeClr>
                </a:solidFill>
              </a:rPr>
              <a:t> He</a:t>
            </a:r>
            <a:r>
              <a:rPr lang="en-US" sz="2400" dirty="0" smtClean="0"/>
              <a:t> (explorer) reached to coast of E Africa</a:t>
            </a:r>
          </a:p>
          <a:p>
            <a:pPr lvl="1"/>
            <a:r>
              <a:rPr lang="en-US" sz="2400" dirty="0" smtClean="0"/>
              <a:t>Qing- ruled from mid-1600s to early 1900s</a:t>
            </a:r>
          </a:p>
          <a:p>
            <a:pPr lvl="2"/>
            <a:r>
              <a:rPr lang="en-US" sz="2400" dirty="0" smtClean="0"/>
              <a:t>By then, </a:t>
            </a:r>
            <a:r>
              <a:rPr lang="en-US" sz="2400" u="sng" dirty="0" smtClean="0">
                <a:solidFill>
                  <a:schemeClr val="bg2">
                    <a:lumMod val="50000"/>
                  </a:schemeClr>
                </a:solidFill>
              </a:rPr>
              <a:t>Western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400" dirty="0" smtClean="0"/>
              <a:t>countries had set up </a:t>
            </a:r>
            <a:r>
              <a:rPr lang="en-US" sz="2400" u="sng" dirty="0" smtClean="0">
                <a:solidFill>
                  <a:schemeClr val="bg2">
                    <a:lumMod val="50000"/>
                  </a:schemeClr>
                </a:solidFill>
              </a:rPr>
              <a:t>shipping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400" dirty="0" smtClean="0"/>
              <a:t>routes, hoping to share in the region’s rich trade in </a:t>
            </a:r>
            <a:r>
              <a:rPr lang="en-US" sz="2400" u="sng" dirty="0" smtClean="0">
                <a:solidFill>
                  <a:schemeClr val="bg2">
                    <a:lumMod val="50000"/>
                  </a:schemeClr>
                </a:solidFill>
              </a:rPr>
              <a:t>silk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400" dirty="0" smtClean="0"/>
              <a:t>and </a:t>
            </a:r>
            <a:r>
              <a:rPr lang="en-US" sz="2400" u="sng" dirty="0" smtClean="0">
                <a:solidFill>
                  <a:schemeClr val="bg2">
                    <a:lumMod val="50000"/>
                  </a:schemeClr>
                </a:solidFill>
              </a:rPr>
              <a:t>tea</a:t>
            </a:r>
          </a:p>
          <a:p>
            <a:pPr lvl="2"/>
            <a:r>
              <a:rPr lang="en-US" sz="2400" dirty="0" smtClean="0"/>
              <a:t>1800s- Europeans used powerful </a:t>
            </a:r>
            <a:r>
              <a:rPr lang="en-US" sz="2400" u="sng" dirty="0" smtClean="0">
                <a:solidFill>
                  <a:schemeClr val="bg2">
                    <a:lumMod val="50000"/>
                  </a:schemeClr>
                </a:solidFill>
              </a:rPr>
              <a:t>warships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400" dirty="0" smtClean="0"/>
              <a:t>to </a:t>
            </a:r>
            <a:r>
              <a:rPr lang="en-US" sz="2400" u="sng" dirty="0" smtClean="0">
                <a:solidFill>
                  <a:schemeClr val="bg2">
                    <a:lumMod val="50000"/>
                  </a:schemeClr>
                </a:solidFill>
              </a:rPr>
              <a:t>force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400" dirty="0" smtClean="0"/>
              <a:t>China to open their </a:t>
            </a:r>
            <a:r>
              <a:rPr lang="en-US" sz="2400" u="sng" dirty="0" smtClean="0">
                <a:solidFill>
                  <a:schemeClr val="bg2">
                    <a:lumMod val="50000"/>
                  </a:schemeClr>
                </a:solidFill>
              </a:rPr>
              <a:t>ports</a:t>
            </a:r>
          </a:p>
          <a:p>
            <a:pPr lvl="3"/>
            <a:r>
              <a:rPr lang="en-US" sz="2400" dirty="0" smtClean="0"/>
              <a:t>These were called </a:t>
            </a:r>
            <a:r>
              <a:rPr lang="en-US" sz="2400" u="sng" dirty="0" smtClean="0">
                <a:solidFill>
                  <a:schemeClr val="bg2">
                    <a:lumMod val="50000"/>
                  </a:schemeClr>
                </a:solidFill>
              </a:rPr>
              <a:t>Spheres of Influence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390389"/>
            <a:ext cx="2857499" cy="2009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4724400"/>
            <a:ext cx="2857500" cy="201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49" y="2549978"/>
            <a:ext cx="2857500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6755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685800"/>
          </a:xfrm>
        </p:spPr>
        <p:txBody>
          <a:bodyPr/>
          <a:lstStyle/>
          <a:p>
            <a:r>
              <a:rPr lang="en-US" dirty="0" smtClean="0"/>
              <a:t>History and Government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914400"/>
            <a:ext cx="9144000" cy="5943600"/>
          </a:xfrm>
        </p:spPr>
        <p:txBody>
          <a:bodyPr>
            <a:noAutofit/>
          </a:bodyPr>
          <a:lstStyle/>
          <a:p>
            <a:r>
              <a:rPr lang="en-US" sz="2000" dirty="0" smtClean="0"/>
              <a:t>Modern China</a:t>
            </a:r>
          </a:p>
          <a:p>
            <a:pPr lvl="1"/>
            <a:r>
              <a:rPr lang="en-US" dirty="0" smtClean="0"/>
              <a:t>1911- a </a:t>
            </a:r>
            <a:r>
              <a:rPr lang="en-US" u="sng" dirty="0" smtClean="0">
                <a:solidFill>
                  <a:schemeClr val="bg2">
                    <a:lumMod val="50000"/>
                  </a:schemeClr>
                </a:solidFill>
              </a:rPr>
              <a:t>revolution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smtClean="0"/>
              <a:t>led by Sun </a:t>
            </a:r>
            <a:r>
              <a:rPr lang="en-US" dirty="0" err="1" smtClean="0"/>
              <a:t>Yat-sen</a:t>
            </a:r>
            <a:r>
              <a:rPr lang="en-US" dirty="0" smtClean="0"/>
              <a:t> ended the rule of </a:t>
            </a:r>
            <a:r>
              <a:rPr lang="en-US" u="sng" dirty="0" smtClean="0">
                <a:solidFill>
                  <a:schemeClr val="bg2">
                    <a:lumMod val="50000"/>
                  </a:schemeClr>
                </a:solidFill>
              </a:rPr>
              <a:t>emperors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smtClean="0"/>
              <a:t>in China</a:t>
            </a:r>
          </a:p>
          <a:p>
            <a:pPr lvl="1"/>
            <a:r>
              <a:rPr lang="en-US" dirty="0" smtClean="0"/>
              <a:t>1927- </a:t>
            </a:r>
            <a:r>
              <a:rPr lang="en-US" u="sng" dirty="0" err="1" smtClean="0">
                <a:solidFill>
                  <a:schemeClr val="bg2">
                    <a:lumMod val="50000"/>
                  </a:schemeClr>
                </a:solidFill>
              </a:rPr>
              <a:t>Chaing</a:t>
            </a:r>
            <a:r>
              <a:rPr lang="en-US" u="sng" dirty="0" smtClean="0">
                <a:solidFill>
                  <a:schemeClr val="bg2">
                    <a:lumMod val="50000"/>
                  </a:schemeClr>
                </a:solidFill>
              </a:rPr>
              <a:t> Kai-shek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smtClean="0"/>
              <a:t>formed the Nationalist gov’t of the </a:t>
            </a:r>
            <a:r>
              <a:rPr lang="en-US" u="sng" dirty="0" smtClean="0">
                <a:solidFill>
                  <a:schemeClr val="bg2">
                    <a:lumMod val="50000"/>
                  </a:schemeClr>
                </a:solidFill>
              </a:rPr>
              <a:t>Republic of China</a:t>
            </a:r>
          </a:p>
          <a:p>
            <a:pPr lvl="2"/>
            <a:r>
              <a:rPr lang="en-US" dirty="0" smtClean="0"/>
              <a:t>At the same time, </a:t>
            </a:r>
            <a:r>
              <a:rPr lang="en-US" u="sng" dirty="0" smtClean="0">
                <a:solidFill>
                  <a:schemeClr val="bg2">
                    <a:lumMod val="50000"/>
                  </a:schemeClr>
                </a:solidFill>
              </a:rPr>
              <a:t>Mao Zedong </a:t>
            </a:r>
            <a:r>
              <a:rPr lang="en-US" dirty="0" smtClean="0"/>
              <a:t>(communist) gained support from farmers</a:t>
            </a:r>
          </a:p>
          <a:p>
            <a:pPr lvl="3"/>
            <a:r>
              <a:rPr lang="en-US" sz="1800" dirty="0" smtClean="0"/>
              <a:t>After years of civil war, the </a:t>
            </a:r>
            <a:r>
              <a:rPr lang="en-US" sz="1800" u="sng" dirty="0" smtClean="0">
                <a:solidFill>
                  <a:schemeClr val="bg2">
                    <a:lumMod val="50000"/>
                  </a:schemeClr>
                </a:solidFill>
              </a:rPr>
              <a:t>Communists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800" dirty="0" smtClean="0"/>
              <a:t>won power in </a:t>
            </a:r>
            <a:r>
              <a:rPr lang="en-US" sz="1800" u="sng" dirty="0" smtClean="0">
                <a:solidFill>
                  <a:schemeClr val="bg2">
                    <a:lumMod val="50000"/>
                  </a:schemeClr>
                </a:solidFill>
              </a:rPr>
              <a:t>1949</a:t>
            </a:r>
          </a:p>
          <a:p>
            <a:pPr lvl="3"/>
            <a:r>
              <a:rPr lang="en-US" sz="1800" dirty="0" smtClean="0"/>
              <a:t>Nationalists fled to </a:t>
            </a:r>
            <a:r>
              <a:rPr lang="en-US" sz="1800" u="sng" dirty="0" smtClean="0">
                <a:solidFill>
                  <a:schemeClr val="bg2">
                    <a:lumMod val="50000"/>
                  </a:schemeClr>
                </a:solidFill>
              </a:rPr>
              <a:t>Taiwan</a:t>
            </a:r>
          </a:p>
          <a:p>
            <a:pPr lvl="1"/>
            <a:r>
              <a:rPr lang="en-US" dirty="0" smtClean="0"/>
              <a:t>1950s- large gov’t owned </a:t>
            </a:r>
            <a:r>
              <a:rPr lang="en-US" u="sng" dirty="0" smtClean="0">
                <a:solidFill>
                  <a:schemeClr val="bg2">
                    <a:lumMod val="50000"/>
                  </a:schemeClr>
                </a:solidFill>
              </a:rPr>
              <a:t>farms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smtClean="0"/>
              <a:t>replaces </a:t>
            </a:r>
            <a:r>
              <a:rPr lang="en-US" u="sng" dirty="0" smtClean="0">
                <a:solidFill>
                  <a:schemeClr val="bg2">
                    <a:lumMod val="50000"/>
                  </a:schemeClr>
                </a:solidFill>
              </a:rPr>
              <a:t>smaller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smtClean="0"/>
              <a:t>ones</a:t>
            </a:r>
          </a:p>
          <a:p>
            <a:pPr lvl="2"/>
            <a:r>
              <a:rPr lang="en-US" dirty="0" smtClean="0"/>
              <a:t>New farms </a:t>
            </a:r>
            <a:r>
              <a:rPr lang="en-US" u="sng" dirty="0" smtClean="0">
                <a:solidFill>
                  <a:schemeClr val="bg2">
                    <a:lumMod val="50000"/>
                  </a:schemeClr>
                </a:solidFill>
              </a:rPr>
              <a:t>failed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smtClean="0"/>
              <a:t>to produce, though</a:t>
            </a:r>
          </a:p>
          <a:p>
            <a:pPr lvl="3"/>
            <a:r>
              <a:rPr lang="en-US" sz="1800" dirty="0" smtClean="0"/>
              <a:t>Millions </a:t>
            </a:r>
            <a:r>
              <a:rPr lang="en-US" sz="1800" u="sng" dirty="0" smtClean="0">
                <a:solidFill>
                  <a:schemeClr val="bg2">
                    <a:lumMod val="50000"/>
                  </a:schemeClr>
                </a:solidFill>
              </a:rPr>
              <a:t>died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800" dirty="0" smtClean="0"/>
              <a:t>and economy </a:t>
            </a:r>
            <a:r>
              <a:rPr lang="en-US" sz="1800" u="sng" dirty="0" smtClean="0">
                <a:solidFill>
                  <a:schemeClr val="bg2">
                    <a:lumMod val="50000"/>
                  </a:schemeClr>
                </a:solidFill>
              </a:rPr>
              <a:t>crumbled</a:t>
            </a:r>
          </a:p>
          <a:p>
            <a:pPr lvl="1"/>
            <a:r>
              <a:rPr lang="en-US" dirty="0" smtClean="0"/>
              <a:t>1970s- Deng Xiaoping allowed </a:t>
            </a:r>
            <a:r>
              <a:rPr lang="en-US" u="sng" dirty="0" smtClean="0">
                <a:solidFill>
                  <a:schemeClr val="bg2">
                    <a:lumMod val="50000"/>
                  </a:schemeClr>
                </a:solidFill>
              </a:rPr>
              <a:t>private ownership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smtClean="0"/>
              <a:t>of businesses and farms</a:t>
            </a:r>
          </a:p>
          <a:p>
            <a:pPr lvl="2"/>
            <a:r>
              <a:rPr lang="en-US" dirty="0" smtClean="0"/>
              <a:t>Even welcomed </a:t>
            </a:r>
            <a:r>
              <a:rPr lang="en-US" u="sng" dirty="0" smtClean="0">
                <a:solidFill>
                  <a:schemeClr val="bg2">
                    <a:lumMod val="50000"/>
                  </a:schemeClr>
                </a:solidFill>
              </a:rPr>
              <a:t>foreign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smtClean="0"/>
              <a:t>businesses and </a:t>
            </a:r>
            <a:r>
              <a:rPr lang="en-US" u="sng" dirty="0" smtClean="0">
                <a:solidFill>
                  <a:schemeClr val="bg2">
                    <a:lumMod val="50000"/>
                  </a:schemeClr>
                </a:solidFill>
              </a:rPr>
              <a:t>technology</a:t>
            </a:r>
          </a:p>
          <a:p>
            <a:pPr lvl="1"/>
            <a:r>
              <a:rPr lang="en-US" dirty="0" smtClean="0"/>
              <a:t>1990s- </a:t>
            </a:r>
            <a:r>
              <a:rPr lang="en-US" u="sng" dirty="0" smtClean="0">
                <a:solidFill>
                  <a:schemeClr val="bg2">
                    <a:lumMod val="50000"/>
                  </a:schemeClr>
                </a:solidFill>
              </a:rPr>
              <a:t>Communist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smtClean="0"/>
              <a:t>party still rules, but they had </a:t>
            </a:r>
            <a:endParaRPr lang="en-US" dirty="0" smtClean="0"/>
          </a:p>
          <a:p>
            <a:pPr marL="170752" lvl="1" indent="0">
              <a:buNone/>
            </a:pPr>
            <a:r>
              <a:rPr lang="en-US" dirty="0"/>
              <a:t>	</a:t>
            </a:r>
            <a:r>
              <a:rPr lang="en-US" dirty="0" smtClean="0"/>
              <a:t>pressure </a:t>
            </a:r>
            <a:r>
              <a:rPr lang="en-US" dirty="0" smtClean="0"/>
              <a:t>to </a:t>
            </a:r>
            <a:r>
              <a:rPr lang="en-US" u="sng" dirty="0" smtClean="0">
                <a:solidFill>
                  <a:schemeClr val="bg2">
                    <a:lumMod val="50000"/>
                  </a:schemeClr>
                </a:solidFill>
              </a:rPr>
              <a:t>modernize</a:t>
            </a:r>
          </a:p>
          <a:p>
            <a:pPr lvl="2"/>
            <a:r>
              <a:rPr lang="en-US" dirty="0" smtClean="0"/>
              <a:t>This opened up their </a:t>
            </a:r>
            <a:r>
              <a:rPr lang="en-US" u="sng" dirty="0" smtClean="0">
                <a:solidFill>
                  <a:schemeClr val="bg2">
                    <a:lumMod val="50000"/>
                  </a:schemeClr>
                </a:solidFill>
              </a:rPr>
              <a:t>economy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smtClean="0"/>
              <a:t>to free market influences</a:t>
            </a:r>
          </a:p>
          <a:p>
            <a:pPr lvl="3"/>
            <a:r>
              <a:rPr lang="en-US" sz="1800" dirty="0" smtClean="0"/>
              <a:t>Today, it is more </a:t>
            </a:r>
            <a:r>
              <a:rPr lang="en-US" sz="1800" u="sng" dirty="0" smtClean="0">
                <a:solidFill>
                  <a:schemeClr val="bg2">
                    <a:lumMod val="50000"/>
                  </a:schemeClr>
                </a:solidFill>
              </a:rPr>
              <a:t>socialist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800" dirty="0" smtClean="0"/>
              <a:t>than </a:t>
            </a:r>
            <a:r>
              <a:rPr lang="en-US" sz="1800" u="sng" dirty="0" smtClean="0">
                <a:solidFill>
                  <a:schemeClr val="bg2">
                    <a:lumMod val="50000"/>
                  </a:schemeClr>
                </a:solidFill>
              </a:rPr>
              <a:t>communist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648200"/>
            <a:ext cx="2530929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4334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TC101790493[[fn=SOHO]]</Template>
  <TotalTime>1978</TotalTime>
  <Words>820</Words>
  <Application>Microsoft Office PowerPoint</Application>
  <PresentationFormat>On-screen Show (4:3)</PresentationFormat>
  <Paragraphs>97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Soho</vt:lpstr>
      <vt:lpstr>China</vt:lpstr>
      <vt:lpstr>Population Patterns</vt:lpstr>
      <vt:lpstr>Population Patterns</vt:lpstr>
      <vt:lpstr>Population Patterns</vt:lpstr>
      <vt:lpstr>Population Patterns</vt:lpstr>
      <vt:lpstr>History and Government</vt:lpstr>
      <vt:lpstr>History and Government</vt:lpstr>
      <vt:lpstr>History and Government</vt:lpstr>
      <vt:lpstr>History and Government</vt:lpstr>
      <vt:lpstr>Culture</vt:lpstr>
      <vt:lpstr>Culture</vt:lpstr>
      <vt:lpstr>Culture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China</dc:title>
  <dc:creator>Fitzgerald, Amy</dc:creator>
  <cp:lastModifiedBy>Fitzgerald, Amy</cp:lastModifiedBy>
  <cp:revision>24</cp:revision>
  <dcterms:created xsi:type="dcterms:W3CDTF">2012-01-27T17:53:05Z</dcterms:created>
  <dcterms:modified xsi:type="dcterms:W3CDTF">2012-01-30T16:14:31Z</dcterms:modified>
</cp:coreProperties>
</file>