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FC53-7AB9-469B-831B-2BE23D8BC6A5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61A3-C450-4AD8-AA9D-416A0FEFCC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/url?sa=i&amp;rct=j&amp;q=&amp;esrc=s&amp;frm=1&amp;source=images&amp;cd=&amp;cad=rja&amp;docid=h8r3vkMzouiQrM&amp;tbnid=lmYiW0clc7uBoM:&amp;ved=0CAUQjRw&amp;url=http://en.wikipedia.org/wiki/Languages_of_the_Caribbean&amp;ei=C9kLUZCFObO42QWDjIHQDg&amp;bvm=bv.41867550,d.b2I&amp;psig=AFQjCNE5kqV90cLdXJUPjqa7HNW8dVn3-A&amp;ust=135981733505394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57600"/>
            <a:ext cx="7543800" cy="1225102"/>
          </a:xfrm>
        </p:spPr>
        <p:txBody>
          <a:bodyPr>
            <a:noAutofit/>
          </a:bodyPr>
          <a:lstStyle/>
          <a:p>
            <a:r>
              <a:rPr lang="en-US" sz="5400" dirty="0" smtClean="0"/>
              <a:t>Central America and the Caribbean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081"/>
            <a:ext cx="4038600" cy="27120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64" y="5257800"/>
            <a:ext cx="3581400" cy="127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0344"/>
            <a:ext cx="2981325" cy="15335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366410" cy="51054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Education</a:t>
            </a:r>
          </a:p>
          <a:p>
            <a:pPr lvl="1"/>
            <a:r>
              <a:rPr lang="en-US" sz="2300" dirty="0" smtClean="0"/>
              <a:t>Children are generally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required</a:t>
            </a:r>
            <a:r>
              <a:rPr lang="en-US" sz="2300" dirty="0" smtClean="0"/>
              <a:t> to complete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elementary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school</a:t>
            </a:r>
          </a:p>
          <a:p>
            <a:pPr lvl="2"/>
            <a:r>
              <a:rPr lang="en-US" sz="2300" dirty="0" smtClean="0"/>
              <a:t>Many do not because of long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distances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to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school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and lack of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money</a:t>
            </a:r>
          </a:p>
          <a:p>
            <a:r>
              <a:rPr lang="en-US" sz="2300" dirty="0" smtClean="0"/>
              <a:t>The Arts</a:t>
            </a:r>
          </a:p>
          <a:p>
            <a:pPr lvl="1"/>
            <a:r>
              <a:rPr lang="en-US" sz="2300" dirty="0" smtClean="0"/>
              <a:t>N. Americans made early art (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woodcarving</a:t>
            </a:r>
            <a:r>
              <a:rPr lang="en-US" sz="2300" dirty="0" smtClean="0"/>
              <a:t>, pottery,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metalwork</a:t>
            </a:r>
            <a:r>
              <a:rPr lang="en-US" sz="2300" dirty="0" smtClean="0"/>
              <a:t>, and weaving)</a:t>
            </a:r>
          </a:p>
          <a:p>
            <a:pPr lvl="1"/>
            <a:r>
              <a:rPr lang="en-US" sz="2300" dirty="0" smtClean="0"/>
              <a:t>Music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combines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N. American,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European</a:t>
            </a:r>
            <a:r>
              <a:rPr lang="en-US" sz="2300" dirty="0" smtClean="0"/>
              <a:t>, and African influences</a:t>
            </a:r>
          </a:p>
          <a:p>
            <a:pPr lvl="2"/>
            <a:r>
              <a:rPr lang="en-US" sz="2300" dirty="0" smtClean="0"/>
              <a:t>Styles evolved from music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traditions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of indigenous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wind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and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percussion</a:t>
            </a:r>
            <a:r>
              <a:rPr lang="en-US" sz="2300" dirty="0" smtClean="0"/>
              <a:t> instruments, European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string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instruments, and African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drums</a:t>
            </a:r>
            <a:r>
              <a:rPr lang="en-US" sz="2300" dirty="0" smtClean="0"/>
              <a:t>, rhythms, and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dances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5" y="1143001"/>
            <a:ext cx="268729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10" y="3311236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60198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Family Life</a:t>
            </a:r>
          </a:p>
          <a:p>
            <a:pPr lvl="1"/>
            <a:r>
              <a:rPr lang="en-US" sz="2400" dirty="0" smtClean="0"/>
              <a:t>C. America- importance on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extended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family</a:t>
            </a:r>
          </a:p>
          <a:p>
            <a:pPr lvl="1"/>
            <a:r>
              <a:rPr lang="en-US" sz="2400" dirty="0" smtClean="0"/>
              <a:t>Caribbean-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matriarchal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(family ruled by a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woman</a:t>
            </a:r>
            <a:r>
              <a:rPr lang="en-US" sz="2400" dirty="0" smtClean="0"/>
              <a:t>- mother, grandmother, etc.)</a:t>
            </a:r>
          </a:p>
          <a:p>
            <a:pPr lvl="2"/>
            <a:r>
              <a:rPr lang="en-US" dirty="0" smtClean="0"/>
              <a:t>Characteristic of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West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Africa</a:t>
            </a:r>
          </a:p>
          <a:p>
            <a:r>
              <a:rPr lang="en-US" sz="2400" dirty="0" smtClean="0"/>
              <a:t>Sports and Leisure</a:t>
            </a:r>
          </a:p>
          <a:p>
            <a:pPr lvl="1"/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Baseball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basketball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volleyball</a:t>
            </a:r>
            <a:r>
              <a:rPr lang="en-US" sz="2400" dirty="0" smtClean="0"/>
              <a:t> are most popular sports</a:t>
            </a:r>
          </a:p>
          <a:p>
            <a:pPr lvl="2"/>
            <a:r>
              <a:rPr lang="en-US" dirty="0" smtClean="0"/>
              <a:t>Baseball came from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Americans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who taught it to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Cubans</a:t>
            </a:r>
            <a:r>
              <a:rPr lang="en-US" dirty="0" smtClean="0"/>
              <a:t>, who spread it throughout the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Caribbean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381250" cy="234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7" y="12954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248400" cy="5059363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People</a:t>
            </a:r>
          </a:p>
          <a:p>
            <a:pPr lvl="1"/>
            <a:r>
              <a:rPr lang="en-US" sz="2500" dirty="0" smtClean="0"/>
              <a:t>First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inhabitants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were indigenous peoples</a:t>
            </a:r>
          </a:p>
          <a:p>
            <a:pPr lvl="2"/>
            <a:r>
              <a:rPr lang="en-US" sz="2500" dirty="0" smtClean="0"/>
              <a:t>People of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Maya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descent make up about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½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of indigenous pop. In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Guatemala</a:t>
            </a:r>
          </a:p>
          <a:p>
            <a:pPr lvl="2"/>
            <a:r>
              <a:rPr lang="en-US" sz="2500" dirty="0" smtClean="0"/>
              <a:t>Costa Rica- most from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European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descent</a:t>
            </a:r>
          </a:p>
          <a:p>
            <a:pPr lvl="1"/>
            <a:r>
              <a:rPr lang="en-US" sz="2500" dirty="0" smtClean="0"/>
              <a:t>Africans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first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arrived as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enslaved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people</a:t>
            </a:r>
          </a:p>
          <a:p>
            <a:pPr lvl="2"/>
            <a:r>
              <a:rPr lang="en-US" sz="2500" dirty="0" smtClean="0"/>
              <a:t>Slavery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ended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by late 1800s</a:t>
            </a:r>
          </a:p>
          <a:p>
            <a:pPr lvl="2"/>
            <a:r>
              <a:rPr lang="en-US" sz="2500" dirty="0" smtClean="0"/>
              <a:t>Bahamas- majority is of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African</a:t>
            </a:r>
            <a:r>
              <a:rPr lang="en-US" sz="2500" dirty="0" smtClean="0"/>
              <a:t> descent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066801"/>
            <a:ext cx="2641599" cy="198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99" y="3429000"/>
            <a:ext cx="264159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638800" cy="5211763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Urban Challenges</a:t>
            </a:r>
          </a:p>
          <a:p>
            <a:pPr lvl="1"/>
            <a:r>
              <a:rPr lang="en-US" sz="2500" dirty="0" smtClean="0"/>
              <a:t>People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migrate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to cities in search of work</a:t>
            </a:r>
          </a:p>
          <a:p>
            <a:pPr lvl="2"/>
            <a:r>
              <a:rPr lang="en-US" sz="2500" dirty="0" smtClean="0"/>
              <a:t>Often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find it</a:t>
            </a:r>
          </a:p>
          <a:p>
            <a:pPr lvl="3"/>
            <a:r>
              <a:rPr lang="en-US" sz="2500" dirty="0" smtClean="0"/>
              <a:t>Cities’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resources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are being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drained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by large pop. </a:t>
            </a:r>
          </a:p>
          <a:p>
            <a:pPr lvl="4"/>
            <a:r>
              <a:rPr lang="en-US" sz="2500" dirty="0" smtClean="0"/>
              <a:t>Can cause a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collapse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of a city’s infrastructure</a:t>
            </a:r>
          </a:p>
          <a:p>
            <a:pPr lvl="4"/>
            <a:r>
              <a:rPr lang="en-US" sz="2500" dirty="0" smtClean="0"/>
              <a:t>Could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deprive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people of electricity, water, etc.</a:t>
            </a:r>
          </a:p>
          <a:p>
            <a:pPr lvl="2"/>
            <a:r>
              <a:rPr lang="en-US" sz="2500" dirty="0" smtClean="0"/>
              <a:t>Most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stay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in the cities</a:t>
            </a:r>
          </a:p>
          <a:p>
            <a:pPr lvl="3"/>
            <a:r>
              <a:rPr lang="en-US" sz="2500" dirty="0" smtClean="0"/>
              <a:t>Can’t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afford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to move back to villages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5050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3657600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1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77000" cy="52117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European Conquests</a:t>
            </a:r>
          </a:p>
          <a:p>
            <a:pPr lvl="1"/>
            <a:r>
              <a:rPr lang="en-US" sz="2500" dirty="0" smtClean="0"/>
              <a:t>Columbus’s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voyages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led to Spanish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exploration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and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colonization</a:t>
            </a:r>
          </a:p>
          <a:p>
            <a:pPr lvl="2"/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settlement on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Hispaniola</a:t>
            </a:r>
          </a:p>
          <a:p>
            <a:pPr lvl="2"/>
            <a:r>
              <a:rPr lang="en-US" sz="2500" dirty="0" smtClean="0"/>
              <a:t>Easily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conquered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the Native Americans</a:t>
            </a:r>
          </a:p>
          <a:p>
            <a:pPr lvl="3"/>
            <a:r>
              <a:rPr lang="en-US" sz="2500" dirty="0" smtClean="0"/>
              <a:t>Forced to work in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gold</a:t>
            </a:r>
            <a:r>
              <a:rPr lang="en-US" sz="2500" dirty="0" smtClean="0"/>
              <a:t> mines and plantations</a:t>
            </a:r>
          </a:p>
          <a:p>
            <a:pPr lvl="4"/>
            <a:r>
              <a:rPr lang="en-US" sz="2500" dirty="0" smtClean="0"/>
              <a:t>Hard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labor</a:t>
            </a:r>
            <a:r>
              <a:rPr lang="en-US" sz="2500" dirty="0" smtClean="0"/>
              <a:t>,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starvation</a:t>
            </a:r>
            <a:r>
              <a:rPr lang="en-US" sz="2500" dirty="0" smtClean="0"/>
              <a:t>, and European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diseases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nearly wiped them out</a:t>
            </a:r>
          </a:p>
          <a:p>
            <a:pPr lvl="3"/>
            <a:r>
              <a:rPr lang="en-US" sz="2500" dirty="0" smtClean="0"/>
              <a:t>Europeans imported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Africans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to meet labor </a:t>
            </a:r>
            <a:r>
              <a:rPr lang="en-US" sz="2500" u="sng" dirty="0" smtClean="0">
                <a:solidFill>
                  <a:schemeClr val="accent2">
                    <a:lumMod val="75000"/>
                  </a:schemeClr>
                </a:solidFill>
              </a:rPr>
              <a:t>shortage</a:t>
            </a:r>
            <a:endParaRPr lang="en-US" sz="25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2152650" cy="2873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2209800"/>
          </a:xfrm>
        </p:spPr>
        <p:txBody>
          <a:bodyPr/>
          <a:lstStyle/>
          <a:p>
            <a:r>
              <a:rPr lang="en-US" dirty="0" smtClean="0"/>
              <a:t>Columbian Exchange</a:t>
            </a:r>
          </a:p>
          <a:p>
            <a:pPr lvl="1"/>
            <a:r>
              <a:rPr lang="en-US" dirty="0" smtClean="0"/>
              <a:t>Movement of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plants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animals</a:t>
            </a:r>
            <a:r>
              <a:rPr lang="en-US" dirty="0" smtClean="0"/>
              <a:t>, and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diseases</a:t>
            </a:r>
            <a:r>
              <a:rPr lang="en-US" dirty="0" smtClean="0"/>
              <a:t> between Europe and the Americas</a:t>
            </a:r>
          </a:p>
          <a:p>
            <a:pPr lvl="2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Spain</a:t>
            </a:r>
            <a:r>
              <a:rPr lang="en-US" dirty="0" smtClean="0"/>
              <a:t>, Portugal,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France</a:t>
            </a:r>
            <a:r>
              <a:rPr lang="en-US" dirty="0" smtClean="0"/>
              <a:t>, and Britain moved these goods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419850" cy="3210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5135563"/>
          </a:xfrm>
        </p:spPr>
        <p:txBody>
          <a:bodyPr/>
          <a:lstStyle/>
          <a:p>
            <a:r>
              <a:rPr lang="en-US" sz="2800" dirty="0" smtClean="0"/>
              <a:t>Panama Canal</a:t>
            </a:r>
          </a:p>
          <a:p>
            <a:pPr lvl="1"/>
            <a:r>
              <a:rPr lang="en-US" dirty="0" smtClean="0"/>
              <a:t>Explorer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Vasco Nunez </a:t>
            </a:r>
            <a:r>
              <a:rPr lang="en-US" dirty="0" smtClean="0"/>
              <a:t>was the first to grasp the geographic features of the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isthmus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of Panama</a:t>
            </a:r>
          </a:p>
          <a:p>
            <a:pPr lvl="2"/>
            <a:r>
              <a:rPr lang="en-US" sz="2800" dirty="0" smtClean="0"/>
              <a:t>Led to the 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idea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of creating a 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shortcut</a:t>
            </a:r>
            <a:r>
              <a:rPr lang="en-US" sz="2800" dirty="0" smtClean="0"/>
              <a:t> to the Pacific</a:t>
            </a:r>
          </a:p>
          <a:p>
            <a:pPr lvl="1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1904</a:t>
            </a:r>
            <a:r>
              <a:rPr lang="en-US" dirty="0" smtClean="0"/>
              <a:t>- Panama Canal final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construction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began</a:t>
            </a:r>
          </a:p>
          <a:p>
            <a:pPr lvl="2"/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1914</a:t>
            </a:r>
            <a:r>
              <a:rPr lang="en-US" sz="2800" dirty="0" smtClean="0"/>
              <a:t>- it officially opened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1" y="3581399"/>
            <a:ext cx="2447925" cy="2437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9894"/>
            <a:ext cx="3067049" cy="2040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219200"/>
            <a:ext cx="6622473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Gaining Independence</a:t>
            </a:r>
          </a:p>
          <a:p>
            <a:pPr lvl="1"/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Haiti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was the first to get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independence</a:t>
            </a:r>
            <a:r>
              <a:rPr lang="en-US" sz="2300" dirty="0" smtClean="0"/>
              <a:t> in 1804</a:t>
            </a:r>
          </a:p>
          <a:p>
            <a:pPr lvl="2"/>
            <a:r>
              <a:rPr lang="en-US" sz="2300" dirty="0" smtClean="0"/>
              <a:t>Won a revolt led by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Francois </a:t>
            </a:r>
            <a:r>
              <a:rPr lang="en-US" sz="2300" u="sng" dirty="0" err="1" smtClean="0">
                <a:solidFill>
                  <a:schemeClr val="accent2">
                    <a:lumMod val="75000"/>
                  </a:schemeClr>
                </a:solidFill>
              </a:rPr>
              <a:t>Toussant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u="sng" dirty="0" err="1" smtClean="0">
                <a:solidFill>
                  <a:schemeClr val="accent2">
                    <a:lumMod val="75000"/>
                  </a:schemeClr>
                </a:solidFill>
              </a:rPr>
              <a:t>Louverture</a:t>
            </a:r>
            <a:r>
              <a:rPr lang="en-US" sz="2300" dirty="0" smtClean="0"/>
              <a:t> </a:t>
            </a:r>
          </a:p>
          <a:p>
            <a:pPr lvl="1"/>
            <a:r>
              <a:rPr lang="en-US" sz="2300" dirty="0" smtClean="0"/>
              <a:t>Cuba won independence in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1898</a:t>
            </a:r>
            <a:r>
              <a:rPr lang="en-US" sz="2300" dirty="0" smtClean="0"/>
              <a:t> from Spain</a:t>
            </a:r>
          </a:p>
          <a:p>
            <a:pPr lvl="2"/>
            <a:r>
              <a:rPr lang="en-US" sz="2300" dirty="0" smtClean="0"/>
              <a:t>Under US “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protection</a:t>
            </a:r>
            <a:r>
              <a:rPr lang="en-US" sz="2300" dirty="0" smtClean="0"/>
              <a:t>” until </a:t>
            </a:r>
            <a:r>
              <a:rPr lang="en-US" sz="2300" u="sng" dirty="0" smtClean="0"/>
              <a:t>1902</a:t>
            </a:r>
          </a:p>
          <a:p>
            <a:pPr lvl="1"/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Puerto Rico</a:t>
            </a:r>
            <a:r>
              <a:rPr lang="en-US" sz="2300" dirty="0" smtClean="0"/>
              <a:t> and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Virgin Islands</a:t>
            </a:r>
            <a:r>
              <a:rPr lang="en-US" sz="2300" dirty="0" smtClean="0"/>
              <a:t> remain under US control</a:t>
            </a:r>
          </a:p>
          <a:p>
            <a:pPr lvl="1"/>
            <a:r>
              <a:rPr lang="en-US" sz="2300" dirty="0" smtClean="0"/>
              <a:t>1823- independent C. American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provinces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formed a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federation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smtClean="0"/>
              <a:t>(United Provinces of Central America)</a:t>
            </a:r>
          </a:p>
          <a:p>
            <a:pPr lvl="2"/>
            <a:r>
              <a:rPr lang="en-US" sz="2300" dirty="0" smtClean="0"/>
              <a:t>Led by powerful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elites</a:t>
            </a:r>
          </a:p>
          <a:p>
            <a:pPr lvl="2"/>
            <a:r>
              <a:rPr lang="en-US" sz="2300" dirty="0" smtClean="0"/>
              <a:t>Separated into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2300" dirty="0" smtClean="0"/>
              <a:t> countries:</a:t>
            </a:r>
          </a:p>
          <a:p>
            <a:pPr lvl="3"/>
            <a:r>
              <a:rPr lang="en-US" sz="2300" dirty="0" smtClean="0"/>
              <a:t>Guatemala,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El Salvador</a:t>
            </a:r>
            <a:r>
              <a:rPr lang="en-US" sz="2300" dirty="0" smtClean="0"/>
              <a:t>, Honduras, </a:t>
            </a:r>
            <a:r>
              <a:rPr lang="en-US" sz="2300" u="sng" dirty="0" smtClean="0">
                <a:solidFill>
                  <a:schemeClr val="accent2">
                    <a:lumMod val="75000"/>
                  </a:schemeClr>
                </a:solidFill>
              </a:rPr>
              <a:t>Nicaragua</a:t>
            </a:r>
            <a:r>
              <a:rPr lang="en-US" sz="2300" dirty="0" smtClean="0"/>
              <a:t>, and Costa Rica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440132" cy="191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2440132" cy="1855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477000" cy="50593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Movements for Change</a:t>
            </a:r>
          </a:p>
          <a:p>
            <a:pPr lvl="1"/>
            <a:r>
              <a:rPr lang="en-US" sz="2400" dirty="0" smtClean="0"/>
              <a:t>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brought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political</a:t>
            </a:r>
            <a:r>
              <a:rPr lang="en-US" sz="2400" dirty="0" smtClean="0"/>
              <a:t> changes</a:t>
            </a:r>
          </a:p>
          <a:p>
            <a:pPr lvl="2"/>
            <a:r>
              <a:rPr lang="en-US" dirty="0" smtClean="0"/>
              <a:t>US backed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Panama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to gain independence from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Colombia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in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1903</a:t>
            </a:r>
          </a:p>
          <a:p>
            <a:pPr lvl="2"/>
            <a:r>
              <a:rPr lang="en-US" dirty="0" smtClean="0"/>
              <a:t>With more industries,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railroads</a:t>
            </a:r>
            <a:r>
              <a:rPr lang="en-US" dirty="0" smtClean="0"/>
              <a:t>, and trade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upper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classes gained more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wealth</a:t>
            </a:r>
          </a:p>
          <a:p>
            <a:pPr lvl="3"/>
            <a:r>
              <a:rPr lang="en-US" sz="2400" dirty="0" smtClean="0"/>
              <a:t>Ignored lower class’s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demands</a:t>
            </a:r>
            <a:r>
              <a:rPr lang="en-US" sz="2400" dirty="0" smtClean="0"/>
              <a:t> for reforms</a:t>
            </a:r>
          </a:p>
          <a:p>
            <a:pPr lvl="2"/>
            <a:r>
              <a:rPr lang="en-US" dirty="0" smtClean="0"/>
              <a:t>1959-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Fidel Castro</a:t>
            </a:r>
            <a:r>
              <a:rPr lang="en-US" dirty="0" smtClean="0"/>
              <a:t> took control of Cuba (communist)</a:t>
            </a:r>
          </a:p>
          <a:p>
            <a:pPr lvl="1"/>
            <a:r>
              <a:rPr lang="en-US" sz="2400" dirty="0" smtClean="0"/>
              <a:t>Today, many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countries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are battling political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corruption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violence</a:t>
            </a:r>
          </a:p>
          <a:p>
            <a:pPr lvl="2"/>
            <a:r>
              <a:rPr lang="en-US" dirty="0" smtClean="0"/>
              <a:t>More people have been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voting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19350" cy="1627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19350" cy="190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en/thumb/d/da/Map-caribbean_languages_big.png/400px-Map-caribbean_languages_bi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84" y="1"/>
            <a:ext cx="269351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9162"/>
            <a:ext cx="7315200" cy="5135563"/>
          </a:xfrm>
        </p:spPr>
        <p:txBody>
          <a:bodyPr>
            <a:noAutofit/>
          </a:bodyPr>
          <a:lstStyle/>
          <a:p>
            <a:r>
              <a:rPr lang="en-US" sz="2100" dirty="0" smtClean="0"/>
              <a:t>Language and Religion</a:t>
            </a:r>
          </a:p>
          <a:p>
            <a:pPr lvl="1"/>
            <a:r>
              <a:rPr lang="en-US" sz="2100" b="1" u="sng" dirty="0" smtClean="0">
                <a:solidFill>
                  <a:schemeClr val="accent2">
                    <a:lumMod val="75000"/>
                  </a:schemeClr>
                </a:solidFill>
              </a:rPr>
              <a:t>Spanish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is the primary language</a:t>
            </a:r>
          </a:p>
          <a:p>
            <a:pPr lvl="2"/>
            <a:r>
              <a:rPr lang="en-US" sz="2100" dirty="0" smtClean="0"/>
              <a:t>In Caribbean-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English</a:t>
            </a:r>
            <a:r>
              <a:rPr lang="en-US" sz="2100" dirty="0" smtClean="0"/>
              <a:t>, Spanish,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French</a:t>
            </a:r>
            <a:r>
              <a:rPr lang="en-US" sz="2100" dirty="0" smtClean="0"/>
              <a:t>, and Dutch</a:t>
            </a:r>
          </a:p>
          <a:p>
            <a:pPr lvl="3"/>
            <a:r>
              <a:rPr lang="en-US" sz="2100" dirty="0" smtClean="0"/>
              <a:t>Each country has its own </a:t>
            </a:r>
            <a:r>
              <a:rPr lang="en-US" sz="2100" b="1" u="sng" dirty="0" smtClean="0">
                <a:solidFill>
                  <a:schemeClr val="accent2">
                    <a:lumMod val="75000"/>
                  </a:schemeClr>
                </a:solidFill>
              </a:rPr>
              <a:t>dialect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(form of a language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unique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to a particular region)</a:t>
            </a:r>
          </a:p>
          <a:p>
            <a:pPr lvl="2"/>
            <a:r>
              <a:rPr lang="en-US" sz="2100" dirty="0" smtClean="0"/>
              <a:t>Many speak Native American languages</a:t>
            </a:r>
          </a:p>
          <a:p>
            <a:pPr lvl="3"/>
            <a:r>
              <a:rPr lang="en-US" sz="2100" b="1" u="sng" dirty="0" smtClean="0">
                <a:solidFill>
                  <a:schemeClr val="accent2">
                    <a:lumMod val="75000"/>
                  </a:schemeClr>
                </a:solidFill>
              </a:rPr>
              <a:t>Patois</a:t>
            </a:r>
            <a:r>
              <a:rPr lang="en-US" sz="2100" dirty="0" smtClean="0"/>
              <a:t>- dialects that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blend</a:t>
            </a:r>
            <a:r>
              <a:rPr lang="en-US" sz="2100" dirty="0" smtClean="0"/>
              <a:t> indigenous, European, African, and Asian languages</a:t>
            </a:r>
          </a:p>
          <a:p>
            <a:pPr lvl="1"/>
            <a:r>
              <a:rPr lang="en-US" sz="2100" dirty="0" smtClean="0"/>
              <a:t>Most are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Roman Catholic</a:t>
            </a:r>
            <a:r>
              <a:rPr lang="en-US" sz="2100" dirty="0" smtClean="0"/>
              <a:t> in C. America</a:t>
            </a:r>
          </a:p>
          <a:p>
            <a:pPr lvl="2"/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French</a:t>
            </a:r>
            <a:r>
              <a:rPr lang="en-US" sz="2100" dirty="0" smtClean="0"/>
              <a:t> and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Spanish</a:t>
            </a:r>
            <a:r>
              <a:rPr lang="en-US" sz="2100" dirty="0" smtClean="0"/>
              <a:t> speaking Caribbean nations are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Catholic</a:t>
            </a:r>
          </a:p>
          <a:p>
            <a:pPr lvl="2"/>
            <a:r>
              <a:rPr lang="en-US" sz="2100" dirty="0" smtClean="0"/>
              <a:t>English, Dutch-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Protestant</a:t>
            </a:r>
          </a:p>
          <a:p>
            <a:pPr lvl="1"/>
            <a:r>
              <a:rPr lang="en-US" sz="2100" dirty="0" smtClean="0"/>
              <a:t>Other faiths: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Hinduism</a:t>
            </a:r>
            <a:r>
              <a:rPr lang="en-US" sz="2100" dirty="0" smtClean="0"/>
              <a:t>, Islam,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Indigenous</a:t>
            </a:r>
            <a:r>
              <a:rPr lang="en-US" sz="2100" dirty="0" smtClean="0"/>
              <a:t>, African</a:t>
            </a:r>
          </a:p>
          <a:p>
            <a:pPr lvl="2"/>
            <a:r>
              <a:rPr lang="en-US" sz="2100" dirty="0" smtClean="0"/>
              <a:t>Some mixed religions: 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Santeria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and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</a:rPr>
              <a:t>Voodoo</a:t>
            </a:r>
            <a:endParaRPr lang="en-US" sz="21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12" y="4495800"/>
            <a:ext cx="1925782" cy="176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35" y="1905000"/>
            <a:ext cx="1596737" cy="235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5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2010</Template>
  <TotalTime>3437</TotalTime>
  <Words>599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 2010</vt:lpstr>
      <vt:lpstr>Central America and the Caribbean</vt:lpstr>
      <vt:lpstr>Population Patterns</vt:lpstr>
      <vt:lpstr>Population Patterns</vt:lpstr>
      <vt:lpstr>History and Government</vt:lpstr>
      <vt:lpstr>History and Government</vt:lpstr>
      <vt:lpstr>History and Government</vt:lpstr>
      <vt:lpstr>History and Government</vt:lpstr>
      <vt:lpstr>History and Government</vt:lpstr>
      <vt:lpstr>Culture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America and the Caribbean</dc:title>
  <dc:creator>Fitzgerald, Amy</dc:creator>
  <cp:lastModifiedBy>Fitzgerald, Amy</cp:lastModifiedBy>
  <cp:revision>28</cp:revision>
  <dcterms:created xsi:type="dcterms:W3CDTF">2013-01-24T19:29:36Z</dcterms:created>
  <dcterms:modified xsi:type="dcterms:W3CDTF">2013-02-04T16:37:49Z</dcterms:modified>
</cp:coreProperties>
</file>