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9" autoAdjust="0"/>
    <p:restoredTop sz="94660"/>
  </p:normalViewPr>
  <p:slideViewPr>
    <p:cSldViewPr>
      <p:cViewPr varScale="1">
        <p:scale>
          <a:sx n="73" d="100"/>
          <a:sy n="73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670696-9914-4A5E-8726-7C465E0E4D0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DE3795B-C350-44BA-A3E8-A8D5600D55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70732" y="3754145"/>
            <a:ext cx="4847038" cy="1599722"/>
          </a:xfrm>
        </p:spPr>
        <p:txBody>
          <a:bodyPr/>
          <a:lstStyle/>
          <a:p>
            <a:r>
              <a:rPr lang="en-US" dirty="0" smtClean="0"/>
              <a:t>Australia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New Zealand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938">
            <a:off x="1094741" y="843231"/>
            <a:ext cx="3300712" cy="216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0585209">
            <a:off x="797407" y="4239721"/>
            <a:ext cx="2042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Handwriting" pitchFamily="66" charset="0"/>
              </a:rPr>
              <a:t>Homework: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Lucida Handwriting" pitchFamily="66" charset="0"/>
              </a:rPr>
              <a:t>Acrostic: Australia</a:t>
            </a:r>
          </a:p>
        </p:txBody>
      </p:sp>
    </p:spTree>
    <p:extLst>
      <p:ext uri="{BB962C8B-B14F-4D97-AF65-F5344CB8AC3E}">
        <p14:creationId xmlns:p14="http://schemas.microsoft.com/office/powerpoint/2010/main" val="424374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06437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People</a:t>
            </a:r>
          </a:p>
          <a:p>
            <a:pPr lvl="1"/>
            <a:r>
              <a:rPr lang="en-US" sz="1800" dirty="0" smtClean="0"/>
              <a:t>Aborigines- </a:t>
            </a:r>
            <a:r>
              <a:rPr lang="en-US" sz="1800" u="sng" dirty="0" smtClean="0">
                <a:solidFill>
                  <a:srgbClr val="0070C0"/>
                </a:solidFill>
              </a:rPr>
              <a:t>Australia</a:t>
            </a:r>
          </a:p>
          <a:p>
            <a:pPr lvl="2"/>
            <a:r>
              <a:rPr lang="en-US" sz="1800" dirty="0" smtClean="0"/>
              <a:t>World’s </a:t>
            </a:r>
            <a:r>
              <a:rPr lang="en-US" sz="1800" u="sng" dirty="0" smtClean="0">
                <a:solidFill>
                  <a:srgbClr val="0070C0"/>
                </a:solidFill>
              </a:rPr>
              <a:t>oldest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surviving culture</a:t>
            </a:r>
          </a:p>
          <a:p>
            <a:pPr lvl="2"/>
            <a:r>
              <a:rPr lang="en-US" sz="1800" dirty="0" smtClean="0"/>
              <a:t>Arrived in Australia </a:t>
            </a:r>
            <a:r>
              <a:rPr lang="en-US" sz="1800" u="sng" dirty="0" smtClean="0">
                <a:solidFill>
                  <a:srgbClr val="0070C0"/>
                </a:solidFill>
              </a:rPr>
              <a:t>40-60,00</a:t>
            </a:r>
            <a:r>
              <a:rPr lang="en-US" sz="1800" dirty="0" smtClean="0"/>
              <a:t> yrs. ago</a:t>
            </a:r>
          </a:p>
          <a:p>
            <a:pPr lvl="3"/>
            <a:r>
              <a:rPr lang="en-US" sz="1800" dirty="0" smtClean="0"/>
              <a:t>About </a:t>
            </a:r>
            <a:r>
              <a:rPr lang="en-US" sz="1800" u="sng" dirty="0" smtClean="0">
                <a:solidFill>
                  <a:srgbClr val="0070C0"/>
                </a:solidFill>
              </a:rPr>
              <a:t>2</a:t>
            </a:r>
            <a:r>
              <a:rPr lang="en-US" sz="1800" dirty="0" smtClean="0"/>
              <a:t>% of the population</a:t>
            </a:r>
          </a:p>
          <a:p>
            <a:pPr lvl="2"/>
            <a:r>
              <a:rPr lang="en-US" sz="1800" dirty="0" smtClean="0"/>
              <a:t>Different groups:</a:t>
            </a:r>
          </a:p>
          <a:p>
            <a:pPr lvl="3"/>
            <a:r>
              <a:rPr lang="en-US" sz="1800" u="sng" dirty="0" err="1" smtClean="0">
                <a:solidFill>
                  <a:srgbClr val="0070C0"/>
                </a:solidFill>
              </a:rPr>
              <a:t>Arrente</a:t>
            </a:r>
            <a:r>
              <a:rPr lang="en-US" sz="1800" dirty="0" smtClean="0"/>
              <a:t>- believe they have a </a:t>
            </a:r>
            <a:r>
              <a:rPr lang="en-US" sz="1800" u="sng" dirty="0" smtClean="0">
                <a:solidFill>
                  <a:srgbClr val="0070C0"/>
                </a:solidFill>
              </a:rPr>
              <a:t>direct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relationship to the </a:t>
            </a:r>
            <a:r>
              <a:rPr lang="en-US" sz="1800" u="sng" dirty="0" smtClean="0">
                <a:solidFill>
                  <a:srgbClr val="0070C0"/>
                </a:solidFill>
              </a:rPr>
              <a:t>landscape </a:t>
            </a:r>
          </a:p>
          <a:p>
            <a:pPr lvl="4"/>
            <a:r>
              <a:rPr lang="en-US" sz="1800" dirty="0" smtClean="0"/>
              <a:t>believe in </a:t>
            </a:r>
            <a:r>
              <a:rPr lang="en-US" sz="1800" b="1" u="sng" dirty="0" smtClean="0">
                <a:solidFill>
                  <a:srgbClr val="0070C0"/>
                </a:solidFill>
              </a:rPr>
              <a:t>Dreamtime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(a system of beliefs that connects them back to the beginning of time)</a:t>
            </a:r>
          </a:p>
          <a:p>
            <a:pPr lvl="3"/>
            <a:r>
              <a:rPr lang="en-US" sz="1800" u="sng" dirty="0" err="1" smtClean="0">
                <a:solidFill>
                  <a:srgbClr val="0070C0"/>
                </a:solidFill>
              </a:rPr>
              <a:t>Palawa</a:t>
            </a:r>
            <a:r>
              <a:rPr lang="en-US" sz="1800" dirty="0" smtClean="0"/>
              <a:t>- lived on island of </a:t>
            </a:r>
            <a:r>
              <a:rPr lang="en-US" sz="1800" u="sng" dirty="0" smtClean="0">
                <a:solidFill>
                  <a:srgbClr val="0070C0"/>
                </a:solidFill>
              </a:rPr>
              <a:t>Tasmania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for about </a:t>
            </a:r>
            <a:r>
              <a:rPr lang="en-US" sz="1800" u="sng" dirty="0" smtClean="0">
                <a:solidFill>
                  <a:srgbClr val="0070C0"/>
                </a:solidFill>
              </a:rPr>
              <a:t>32,000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yrs.</a:t>
            </a:r>
          </a:p>
          <a:p>
            <a:pPr lvl="1"/>
            <a:r>
              <a:rPr lang="en-US" sz="1800" dirty="0" smtClean="0"/>
              <a:t>Maori- New Zealand</a:t>
            </a:r>
          </a:p>
          <a:p>
            <a:pPr lvl="2"/>
            <a:r>
              <a:rPr lang="en-US" sz="1800" dirty="0" smtClean="0"/>
              <a:t>Came from </a:t>
            </a:r>
            <a:r>
              <a:rPr lang="en-US" sz="1800" u="sng" dirty="0" smtClean="0">
                <a:solidFill>
                  <a:srgbClr val="0070C0"/>
                </a:solidFill>
              </a:rPr>
              <a:t>Polynesia</a:t>
            </a:r>
          </a:p>
          <a:p>
            <a:pPr lvl="3"/>
            <a:r>
              <a:rPr lang="en-US" sz="1800" dirty="0" smtClean="0"/>
              <a:t>Live by </a:t>
            </a:r>
            <a:r>
              <a:rPr lang="en-US" sz="1800" u="sng" dirty="0" smtClean="0">
                <a:solidFill>
                  <a:srgbClr val="0070C0"/>
                </a:solidFill>
              </a:rPr>
              <a:t>hunting</a:t>
            </a:r>
            <a:r>
              <a:rPr lang="en-US" sz="1800" dirty="0" smtClean="0"/>
              <a:t>, </a:t>
            </a:r>
            <a:r>
              <a:rPr lang="en-US" sz="1800" u="sng" dirty="0" smtClean="0">
                <a:solidFill>
                  <a:srgbClr val="0070C0"/>
                </a:solidFill>
              </a:rPr>
              <a:t>fishing</a:t>
            </a:r>
            <a:r>
              <a:rPr lang="en-US" sz="1800" dirty="0" smtClean="0"/>
              <a:t>, and </a:t>
            </a:r>
            <a:r>
              <a:rPr lang="en-US" sz="1800" u="sng" dirty="0" smtClean="0">
                <a:solidFill>
                  <a:srgbClr val="0070C0"/>
                </a:solidFill>
              </a:rPr>
              <a:t>raising crops</a:t>
            </a:r>
            <a:r>
              <a:rPr lang="en-US" sz="1800" dirty="0" smtClean="0"/>
              <a:t>.</a:t>
            </a:r>
          </a:p>
          <a:p>
            <a:pPr lvl="3"/>
            <a:r>
              <a:rPr lang="en-US" sz="1800" dirty="0" smtClean="0"/>
              <a:t>Many traditions still exist</a:t>
            </a:r>
          </a:p>
          <a:p>
            <a:pPr lvl="1"/>
            <a:r>
              <a:rPr lang="en-US" sz="1800" dirty="0" smtClean="0"/>
              <a:t>Europeans/Asians</a:t>
            </a:r>
          </a:p>
          <a:p>
            <a:pPr lvl="2"/>
            <a:r>
              <a:rPr lang="en-US" sz="1800" dirty="0" smtClean="0"/>
              <a:t>Europeans began </a:t>
            </a:r>
            <a:r>
              <a:rPr lang="en-US" sz="1800" u="sng" dirty="0" smtClean="0">
                <a:solidFill>
                  <a:srgbClr val="0070C0"/>
                </a:solidFill>
              </a:rPr>
              <a:t>colonizing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Australia in the late </a:t>
            </a:r>
            <a:r>
              <a:rPr lang="en-US" sz="1800" u="sng" dirty="0" smtClean="0">
                <a:solidFill>
                  <a:srgbClr val="0070C0"/>
                </a:solidFill>
              </a:rPr>
              <a:t>1500s</a:t>
            </a:r>
          </a:p>
          <a:p>
            <a:pPr lvl="2"/>
            <a:r>
              <a:rPr lang="en-US" sz="1800" dirty="0" smtClean="0"/>
              <a:t>Asians have been </a:t>
            </a:r>
            <a:r>
              <a:rPr lang="en-US" sz="1800" u="sng" dirty="0" smtClean="0">
                <a:solidFill>
                  <a:srgbClr val="0070C0"/>
                </a:solidFill>
              </a:rPr>
              <a:t>recruited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by Australia to </a:t>
            </a:r>
            <a:r>
              <a:rPr lang="en-US" sz="1800" u="sng" dirty="0" smtClean="0">
                <a:solidFill>
                  <a:srgbClr val="0070C0"/>
                </a:solidFill>
              </a:rPr>
              <a:t>live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there recently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13634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03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06437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715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Early Peoples</a:t>
            </a:r>
          </a:p>
          <a:p>
            <a:pPr lvl="1"/>
            <a:r>
              <a:rPr lang="en-US" sz="2000" dirty="0" smtClean="0"/>
              <a:t>Earliest </a:t>
            </a:r>
            <a:r>
              <a:rPr lang="en-US" sz="2000" u="sng" dirty="0" smtClean="0">
                <a:solidFill>
                  <a:srgbClr val="0070C0"/>
                </a:solidFill>
              </a:rPr>
              <a:t>settlers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migrated over </a:t>
            </a:r>
            <a:r>
              <a:rPr lang="en-US" sz="2000" u="sng" dirty="0" smtClean="0">
                <a:solidFill>
                  <a:srgbClr val="0070C0"/>
                </a:solidFill>
              </a:rPr>
              <a:t>land bridges </a:t>
            </a:r>
            <a:r>
              <a:rPr lang="en-US" sz="2000" dirty="0" smtClean="0"/>
              <a:t>during the </a:t>
            </a:r>
            <a:r>
              <a:rPr lang="en-US" sz="2000" u="sng" dirty="0" smtClean="0">
                <a:solidFill>
                  <a:srgbClr val="0070C0"/>
                </a:solidFill>
              </a:rPr>
              <a:t>Ice Age</a:t>
            </a:r>
          </a:p>
          <a:p>
            <a:pPr lvl="1"/>
            <a:r>
              <a:rPr lang="en-US" sz="2000" dirty="0" smtClean="0"/>
              <a:t>Early aborigines led a </a:t>
            </a:r>
            <a:r>
              <a:rPr lang="en-US" sz="2000" u="sng" dirty="0" smtClean="0">
                <a:solidFill>
                  <a:srgbClr val="0070C0"/>
                </a:solidFill>
              </a:rPr>
              <a:t>nomadic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life</a:t>
            </a:r>
          </a:p>
          <a:p>
            <a:pPr lvl="2"/>
            <a:r>
              <a:rPr lang="en-US" b="1" u="sng" dirty="0" smtClean="0">
                <a:solidFill>
                  <a:srgbClr val="0070C0"/>
                </a:solidFill>
              </a:rPr>
              <a:t>Clans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(family groups) traveled together within </a:t>
            </a:r>
            <a:r>
              <a:rPr lang="en-US" u="sng" dirty="0" smtClean="0">
                <a:solidFill>
                  <a:srgbClr val="0070C0"/>
                </a:solidFill>
              </a:rPr>
              <a:t>ancestral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territories</a:t>
            </a:r>
          </a:p>
          <a:p>
            <a:pPr lvl="3"/>
            <a:r>
              <a:rPr lang="en-US" sz="2000" dirty="0" smtClean="0"/>
              <a:t>Carried baskets, </a:t>
            </a:r>
            <a:r>
              <a:rPr lang="en-US" sz="2000" u="sng" dirty="0" smtClean="0">
                <a:solidFill>
                  <a:srgbClr val="0070C0"/>
                </a:solidFill>
              </a:rPr>
              <a:t>bowls</a:t>
            </a:r>
            <a:r>
              <a:rPr lang="en-US" sz="2000" dirty="0" smtClean="0"/>
              <a:t>, spears and </a:t>
            </a:r>
            <a:r>
              <a:rPr lang="en-US" sz="2000" u="sng" dirty="0" smtClean="0">
                <a:solidFill>
                  <a:srgbClr val="0070C0"/>
                </a:solidFill>
              </a:rPr>
              <a:t>sticks</a:t>
            </a:r>
            <a:r>
              <a:rPr lang="en-US" sz="2000" dirty="0" smtClean="0"/>
              <a:t> for digging (that’s it)</a:t>
            </a:r>
          </a:p>
          <a:p>
            <a:pPr lvl="4"/>
            <a:r>
              <a:rPr lang="en-US" sz="2000" dirty="0" smtClean="0"/>
              <a:t>To hunt animals, men would use a heavy </a:t>
            </a:r>
            <a:r>
              <a:rPr lang="en-US" sz="2000" u="sng" dirty="0" smtClean="0">
                <a:solidFill>
                  <a:srgbClr val="0070C0"/>
                </a:solidFill>
              </a:rPr>
              <a:t>throwing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stick called a </a:t>
            </a:r>
            <a:r>
              <a:rPr lang="en-US" sz="2000" b="1" u="sng" dirty="0" smtClean="0">
                <a:solidFill>
                  <a:srgbClr val="0070C0"/>
                </a:solidFill>
              </a:rPr>
              <a:t>boomerang</a:t>
            </a:r>
          </a:p>
          <a:p>
            <a:pPr lvl="4"/>
            <a:r>
              <a:rPr lang="en-US" sz="2000" dirty="0" smtClean="0"/>
              <a:t>Women and children gathered </a:t>
            </a:r>
            <a:r>
              <a:rPr lang="en-US" sz="2000" u="sng" dirty="0" smtClean="0">
                <a:solidFill>
                  <a:srgbClr val="0070C0"/>
                </a:solidFill>
              </a:rPr>
              <a:t>plants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rgbClr val="0070C0"/>
                </a:solidFill>
              </a:rPr>
              <a:t>seeds</a:t>
            </a:r>
          </a:p>
          <a:p>
            <a:pPr lvl="1"/>
            <a:r>
              <a:rPr lang="en-US" sz="2000" dirty="0" smtClean="0"/>
              <a:t>Between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centuries</a:t>
            </a:r>
            <a:r>
              <a:rPr lang="en-US" sz="2000" dirty="0"/>
              <a:t> </a:t>
            </a:r>
            <a:r>
              <a:rPr lang="en-US" sz="2000" u="sng" dirty="0" smtClean="0">
                <a:solidFill>
                  <a:srgbClr val="0070C0"/>
                </a:solidFill>
              </a:rPr>
              <a:t>Maori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migrated to NZ</a:t>
            </a:r>
          </a:p>
          <a:p>
            <a:pPr lvl="2"/>
            <a:r>
              <a:rPr lang="en-US" dirty="0" smtClean="0"/>
              <a:t>Lived in </a:t>
            </a:r>
            <a:r>
              <a:rPr lang="en-US" u="sng" dirty="0" smtClean="0">
                <a:solidFill>
                  <a:srgbClr val="0070C0"/>
                </a:solidFill>
              </a:rPr>
              <a:t>villages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grew traditional </a:t>
            </a:r>
            <a:r>
              <a:rPr lang="en-US" u="sng" dirty="0" smtClean="0">
                <a:solidFill>
                  <a:srgbClr val="0070C0"/>
                </a:solidFill>
              </a:rPr>
              <a:t>root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crops</a:t>
            </a:r>
          </a:p>
          <a:p>
            <a:pPr lvl="3"/>
            <a:r>
              <a:rPr lang="en-US" sz="2000" dirty="0" smtClean="0"/>
              <a:t>Taro and yams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95" y="1295400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95" y="342900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79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41440" cy="706437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5626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European Exploration</a:t>
            </a:r>
          </a:p>
          <a:p>
            <a:pPr lvl="1"/>
            <a:r>
              <a:rPr lang="en-US" sz="2000" u="sng" dirty="0" smtClean="0">
                <a:solidFill>
                  <a:srgbClr val="0070C0"/>
                </a:solidFill>
              </a:rPr>
              <a:t>James Cook</a:t>
            </a:r>
            <a:r>
              <a:rPr lang="en-US" sz="2000" dirty="0" smtClean="0"/>
              <a:t> claimed eastern Australia for </a:t>
            </a:r>
            <a:r>
              <a:rPr lang="en-US" sz="2000" u="sng" dirty="0" smtClean="0">
                <a:solidFill>
                  <a:srgbClr val="0070C0"/>
                </a:solidFill>
              </a:rPr>
              <a:t>Britain</a:t>
            </a:r>
          </a:p>
          <a:p>
            <a:pPr lvl="2"/>
            <a:r>
              <a:rPr lang="en-US" dirty="0" smtClean="0"/>
              <a:t>Used it as a </a:t>
            </a:r>
            <a:r>
              <a:rPr lang="en-US" u="sng" dirty="0" smtClean="0">
                <a:solidFill>
                  <a:srgbClr val="0070C0"/>
                </a:solidFill>
              </a:rPr>
              <a:t>penal colony</a:t>
            </a:r>
            <a:r>
              <a:rPr lang="en-US" dirty="0" smtClean="0"/>
              <a:t> (their old one was </a:t>
            </a:r>
            <a:r>
              <a:rPr lang="en-US" u="sng" dirty="0" smtClean="0">
                <a:solidFill>
                  <a:srgbClr val="0070C0"/>
                </a:solidFill>
              </a:rPr>
              <a:t>Georgia</a:t>
            </a:r>
            <a:r>
              <a:rPr lang="en-US" dirty="0" smtClean="0"/>
              <a:t>) in 1788</a:t>
            </a:r>
          </a:p>
          <a:p>
            <a:pPr lvl="1"/>
            <a:r>
              <a:rPr lang="en-US" sz="2000" dirty="0" smtClean="0"/>
              <a:t>By 1850s- </a:t>
            </a:r>
            <a:r>
              <a:rPr lang="en-US" sz="2000" u="sng" dirty="0" smtClean="0">
                <a:solidFill>
                  <a:srgbClr val="0070C0"/>
                </a:solidFill>
              </a:rPr>
              <a:t>imprisonment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had ended and settlers were establishing coastal </a:t>
            </a:r>
            <a:r>
              <a:rPr lang="en-US" sz="2000" u="sng" dirty="0" smtClean="0">
                <a:solidFill>
                  <a:srgbClr val="0070C0"/>
                </a:solidFill>
              </a:rPr>
              <a:t>farms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rgbClr val="0070C0"/>
                </a:solidFill>
              </a:rPr>
              <a:t>settlements</a:t>
            </a:r>
          </a:p>
          <a:p>
            <a:pPr lvl="2"/>
            <a:r>
              <a:rPr lang="en-US" u="sng" dirty="0" smtClean="0">
                <a:solidFill>
                  <a:srgbClr val="0070C0"/>
                </a:solidFill>
              </a:rPr>
              <a:t>Livestock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(sheep) were introduced</a:t>
            </a:r>
          </a:p>
          <a:p>
            <a:pPr lvl="3"/>
            <a:r>
              <a:rPr lang="en-US" sz="2000" dirty="0" smtClean="0"/>
              <a:t>Made a lot of </a:t>
            </a:r>
            <a:r>
              <a:rPr lang="en-US" sz="2000" u="sng" dirty="0" smtClean="0">
                <a:solidFill>
                  <a:srgbClr val="0070C0"/>
                </a:solidFill>
              </a:rPr>
              <a:t>money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selling </a:t>
            </a:r>
            <a:r>
              <a:rPr lang="en-US" sz="2000" u="sng" dirty="0" smtClean="0">
                <a:solidFill>
                  <a:srgbClr val="0070C0"/>
                </a:solidFill>
              </a:rPr>
              <a:t>wool</a:t>
            </a:r>
            <a:r>
              <a:rPr lang="en-US" sz="2000" dirty="0" smtClean="0"/>
              <a:t> to Britain</a:t>
            </a:r>
          </a:p>
          <a:p>
            <a:pPr lvl="2"/>
            <a:r>
              <a:rPr lang="en-US" dirty="0" smtClean="0"/>
              <a:t>Discovered </a:t>
            </a:r>
            <a:r>
              <a:rPr lang="en-US" u="sng" dirty="0" smtClean="0">
                <a:solidFill>
                  <a:srgbClr val="0070C0"/>
                </a:solidFill>
              </a:rPr>
              <a:t>gold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 1850s= more </a:t>
            </a:r>
            <a:r>
              <a:rPr lang="en-US" u="sng" dirty="0" smtClean="0">
                <a:solidFill>
                  <a:srgbClr val="0070C0"/>
                </a:solidFill>
              </a:rPr>
              <a:t>wealth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70C0"/>
                </a:solidFill>
              </a:rPr>
              <a:t>settlers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07740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15" y="38862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0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06437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562600" cy="5257800"/>
          </a:xfrm>
        </p:spPr>
        <p:txBody>
          <a:bodyPr>
            <a:normAutofit/>
          </a:bodyPr>
          <a:lstStyle/>
          <a:p>
            <a:pPr marL="493776" lvl="2"/>
            <a:r>
              <a:rPr lang="en-US" sz="2400" dirty="0"/>
              <a:t>Arrival of the Europeans had a </a:t>
            </a:r>
            <a:r>
              <a:rPr lang="en-US" sz="2400" u="sng" dirty="0">
                <a:solidFill>
                  <a:srgbClr val="0070C0"/>
                </a:solidFill>
              </a:rPr>
              <a:t>dangerous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impact on </a:t>
            </a:r>
            <a:r>
              <a:rPr lang="en-US" sz="2400" u="sng" dirty="0">
                <a:solidFill>
                  <a:srgbClr val="0070C0"/>
                </a:solidFill>
              </a:rPr>
              <a:t>indigenous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pop</a:t>
            </a:r>
            <a:r>
              <a:rPr lang="en-US" sz="2400" dirty="0" smtClean="0"/>
              <a:t>.</a:t>
            </a:r>
          </a:p>
          <a:p>
            <a:pPr marL="768096" lvl="3"/>
            <a:r>
              <a:rPr lang="en-US" sz="2400" dirty="0" smtClean="0"/>
              <a:t>Forcibly </a:t>
            </a:r>
            <a:r>
              <a:rPr lang="en-US" sz="2400" u="sng" dirty="0" smtClean="0">
                <a:solidFill>
                  <a:srgbClr val="0070C0"/>
                </a:solidFill>
              </a:rPr>
              <a:t>removed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many Aborigines and denied them basic </a:t>
            </a:r>
            <a:r>
              <a:rPr lang="en-US" sz="2400" u="sng" dirty="0" smtClean="0">
                <a:solidFill>
                  <a:srgbClr val="0070C0"/>
                </a:solidFill>
              </a:rPr>
              <a:t>rights</a:t>
            </a:r>
          </a:p>
          <a:p>
            <a:pPr marL="1088136" lvl="4"/>
            <a:r>
              <a:rPr lang="en-US" sz="2400" dirty="0" smtClean="0"/>
              <a:t>They </a:t>
            </a:r>
            <a:r>
              <a:rPr lang="en-US" sz="2400" u="sng" dirty="0" smtClean="0">
                <a:solidFill>
                  <a:srgbClr val="0070C0"/>
                </a:solidFill>
              </a:rPr>
              <a:t>resisted</a:t>
            </a:r>
            <a:r>
              <a:rPr lang="en-US" sz="2400" dirty="0" smtClean="0"/>
              <a:t>, but </a:t>
            </a:r>
            <a:r>
              <a:rPr lang="en-US" sz="2400" u="sng" dirty="0" smtClean="0">
                <a:solidFill>
                  <a:srgbClr val="0070C0"/>
                </a:solidFill>
              </a:rPr>
              <a:t>diseases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0070C0"/>
                </a:solidFill>
              </a:rPr>
              <a:t>violence</a:t>
            </a:r>
            <a:r>
              <a:rPr lang="en-US" sz="2400" dirty="0" smtClean="0"/>
              <a:t> greatly reduced their populations</a:t>
            </a:r>
          </a:p>
          <a:p>
            <a:pPr marL="1088136" lvl="4"/>
            <a:r>
              <a:rPr lang="en-US" sz="2400" dirty="0" smtClean="0"/>
              <a:t>Placed them in </a:t>
            </a:r>
            <a:r>
              <a:rPr lang="en-US" sz="2400" u="sng" dirty="0" smtClean="0">
                <a:solidFill>
                  <a:srgbClr val="0070C0"/>
                </a:solidFill>
              </a:rPr>
              <a:t>reserves</a:t>
            </a:r>
          </a:p>
          <a:p>
            <a:pPr marL="768096" lvl="3"/>
            <a:r>
              <a:rPr lang="en-US" sz="2400" dirty="0" smtClean="0"/>
              <a:t>Maori- British introduced new ways of </a:t>
            </a:r>
            <a:r>
              <a:rPr lang="en-US" sz="2400" u="sng" dirty="0" smtClean="0">
                <a:solidFill>
                  <a:srgbClr val="0070C0"/>
                </a:solidFill>
              </a:rPr>
              <a:t>farming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their </a:t>
            </a:r>
            <a:r>
              <a:rPr lang="en-US" sz="2400" u="sng" dirty="0" smtClean="0">
                <a:solidFill>
                  <a:srgbClr val="0070C0"/>
                </a:solidFill>
              </a:rPr>
              <a:t>culture</a:t>
            </a:r>
          </a:p>
          <a:p>
            <a:pPr marL="1088136" lvl="4"/>
            <a:r>
              <a:rPr lang="en-US" sz="2400" dirty="0"/>
              <a:t>F</a:t>
            </a:r>
            <a:r>
              <a:rPr lang="en-US" sz="2400" dirty="0" smtClean="0"/>
              <a:t>ought for </a:t>
            </a:r>
            <a:r>
              <a:rPr lang="en-US" sz="2400" u="sng" dirty="0" smtClean="0">
                <a:solidFill>
                  <a:srgbClr val="0070C0"/>
                </a:solidFill>
              </a:rPr>
              <a:t>15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yrs</a:t>
            </a:r>
            <a:r>
              <a:rPr lang="en-US" sz="2400" dirty="0" smtClean="0"/>
              <a:t>= many Maori </a:t>
            </a:r>
            <a:r>
              <a:rPr lang="en-US" sz="2400" u="sng" dirty="0" smtClean="0">
                <a:solidFill>
                  <a:srgbClr val="0070C0"/>
                </a:solidFill>
              </a:rPr>
              <a:t>died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lost more </a:t>
            </a:r>
            <a:r>
              <a:rPr lang="en-US" sz="2400" u="sng" dirty="0" smtClean="0">
                <a:solidFill>
                  <a:srgbClr val="0070C0"/>
                </a:solidFill>
              </a:rPr>
              <a:t>land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to the British</a:t>
            </a:r>
          </a:p>
          <a:p>
            <a:pPr marL="1088136" lvl="4"/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68" y="3881264"/>
            <a:ext cx="2867256" cy="21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68" y="1371600"/>
            <a:ext cx="2867255" cy="21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3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06437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867400" cy="5181600"/>
          </a:xfrm>
        </p:spPr>
        <p:txBody>
          <a:bodyPr>
            <a:normAutofit/>
          </a:bodyPr>
          <a:lstStyle/>
          <a:p>
            <a:pPr marL="228600" lvl="1"/>
            <a:r>
              <a:rPr lang="en-US" sz="2000" dirty="0"/>
              <a:t>Independence</a:t>
            </a:r>
          </a:p>
          <a:p>
            <a:pPr marL="493776" lvl="2"/>
            <a:r>
              <a:rPr lang="en-US" dirty="0"/>
              <a:t>Australia and NZ </a:t>
            </a:r>
            <a:r>
              <a:rPr lang="en-US" u="sng" dirty="0">
                <a:solidFill>
                  <a:srgbClr val="0070C0"/>
                </a:solidFill>
              </a:rPr>
              <a:t>peacefully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won </a:t>
            </a:r>
            <a:r>
              <a:rPr lang="en-US" u="sng" dirty="0">
                <a:solidFill>
                  <a:srgbClr val="0070C0"/>
                </a:solidFill>
              </a:rPr>
              <a:t>independence</a:t>
            </a:r>
            <a:r>
              <a:rPr lang="en-US" dirty="0"/>
              <a:t> in early </a:t>
            </a:r>
            <a:r>
              <a:rPr lang="en-US" u="sng" dirty="0">
                <a:solidFill>
                  <a:srgbClr val="0070C0"/>
                </a:solidFill>
              </a:rPr>
              <a:t>1900’s</a:t>
            </a:r>
          </a:p>
          <a:p>
            <a:pPr marL="768096" lvl="3"/>
            <a:r>
              <a:rPr lang="en-US" sz="2000" dirty="0"/>
              <a:t>1901- Australia formed the </a:t>
            </a:r>
            <a:r>
              <a:rPr lang="en-US" sz="2000" u="sng" dirty="0">
                <a:solidFill>
                  <a:srgbClr val="0070C0"/>
                </a:solidFill>
              </a:rPr>
              <a:t>Commonwealth</a:t>
            </a:r>
            <a:r>
              <a:rPr lang="en-US" sz="2000" dirty="0"/>
              <a:t> of Australia</a:t>
            </a:r>
          </a:p>
          <a:p>
            <a:pPr marL="1088136" lvl="4"/>
            <a:r>
              <a:rPr lang="en-US" sz="2000" dirty="0"/>
              <a:t>Became a </a:t>
            </a:r>
            <a:r>
              <a:rPr lang="en-US" sz="2000" b="1" u="sng" dirty="0">
                <a:solidFill>
                  <a:srgbClr val="0070C0"/>
                </a:solidFill>
              </a:rPr>
              <a:t>dominion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(self-governing country of the </a:t>
            </a:r>
            <a:r>
              <a:rPr lang="en-US" sz="2000" u="sng" dirty="0">
                <a:solidFill>
                  <a:srgbClr val="0070C0"/>
                </a:solidFill>
              </a:rPr>
              <a:t>British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Empire)</a:t>
            </a:r>
          </a:p>
          <a:p>
            <a:pPr marL="1088136" lvl="4"/>
            <a:r>
              <a:rPr lang="en-US" sz="2000" dirty="0"/>
              <a:t>Gov’t blended US </a:t>
            </a:r>
            <a:r>
              <a:rPr lang="en-US" sz="2000" u="sng" dirty="0">
                <a:solidFill>
                  <a:srgbClr val="0070C0"/>
                </a:solidFill>
              </a:rPr>
              <a:t>federal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system w/ Britain’s </a:t>
            </a:r>
            <a:r>
              <a:rPr lang="en-US" sz="2000" u="sng" dirty="0">
                <a:solidFill>
                  <a:srgbClr val="0070C0"/>
                </a:solidFill>
              </a:rPr>
              <a:t>parliamentary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democracy</a:t>
            </a:r>
          </a:p>
          <a:p>
            <a:pPr marL="768096" lvl="3"/>
            <a:r>
              <a:rPr lang="en-US" sz="2000" dirty="0"/>
              <a:t>1907- NZ became a </a:t>
            </a:r>
            <a:r>
              <a:rPr lang="en-US" sz="2000" u="sng" dirty="0">
                <a:solidFill>
                  <a:srgbClr val="0070C0"/>
                </a:solidFill>
              </a:rPr>
              <a:t>dominion</a:t>
            </a:r>
          </a:p>
          <a:p>
            <a:pPr marL="1088136" lvl="4"/>
            <a:r>
              <a:rPr lang="en-US" sz="2000" dirty="0"/>
              <a:t>1893- NZ became the </a:t>
            </a:r>
            <a:r>
              <a:rPr lang="en-US" sz="2000" u="sng" dirty="0">
                <a:solidFill>
                  <a:srgbClr val="0070C0"/>
                </a:solidFill>
              </a:rPr>
              <a:t>first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country to give women </a:t>
            </a:r>
            <a:r>
              <a:rPr lang="en-US" sz="2000" u="sng" dirty="0">
                <a:solidFill>
                  <a:srgbClr val="0070C0"/>
                </a:solidFill>
              </a:rPr>
              <a:t>suffrage</a:t>
            </a:r>
          </a:p>
          <a:p>
            <a:pPr marL="768096" lvl="3"/>
            <a:r>
              <a:rPr lang="en-US" sz="2000" dirty="0"/>
              <a:t>Since WWII- </a:t>
            </a:r>
            <a:r>
              <a:rPr lang="en-US" sz="2000" u="sng" dirty="0">
                <a:solidFill>
                  <a:srgbClr val="0070C0"/>
                </a:solidFill>
              </a:rPr>
              <a:t>economies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u="sng" dirty="0"/>
              <a:t>gov’ts</a:t>
            </a:r>
            <a:r>
              <a:rPr lang="en-US" sz="2000" dirty="0"/>
              <a:t> linked to the </a:t>
            </a:r>
            <a:r>
              <a:rPr lang="en-US" sz="2000" u="sng" dirty="0">
                <a:solidFill>
                  <a:srgbClr val="0070C0"/>
                </a:solidFill>
              </a:rPr>
              <a:t>US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43" y="1143000"/>
            <a:ext cx="237273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90" y="5029200"/>
            <a:ext cx="214266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89" y="3438525"/>
            <a:ext cx="2125245" cy="14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5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06437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91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Education and Health Care</a:t>
            </a:r>
          </a:p>
          <a:p>
            <a:pPr lvl="1"/>
            <a:r>
              <a:rPr lang="en-US" sz="2000" dirty="0" smtClean="0"/>
              <a:t>Both countries provide </a:t>
            </a:r>
            <a:r>
              <a:rPr lang="en-US" sz="2000" u="sng" dirty="0" smtClean="0">
                <a:solidFill>
                  <a:srgbClr val="0070C0"/>
                </a:solidFill>
              </a:rPr>
              <a:t>free</a:t>
            </a:r>
            <a:r>
              <a:rPr lang="en-US" sz="2000" dirty="0" smtClean="0"/>
              <a:t>, </a:t>
            </a:r>
            <a:r>
              <a:rPr lang="en-US" sz="2000" u="sng" dirty="0" smtClean="0">
                <a:solidFill>
                  <a:srgbClr val="0070C0"/>
                </a:solidFill>
              </a:rPr>
              <a:t>compulsory</a:t>
            </a:r>
            <a:r>
              <a:rPr lang="en-US" sz="2000" dirty="0" smtClean="0"/>
              <a:t> education</a:t>
            </a:r>
          </a:p>
          <a:p>
            <a:pPr lvl="2"/>
            <a:r>
              <a:rPr lang="en-US" u="sng" dirty="0" smtClean="0">
                <a:solidFill>
                  <a:srgbClr val="0070C0"/>
                </a:solidFill>
              </a:rPr>
              <a:t>99</a:t>
            </a:r>
            <a:r>
              <a:rPr lang="en-US" dirty="0" smtClean="0"/>
              <a:t>% literacy rate</a:t>
            </a:r>
          </a:p>
          <a:p>
            <a:pPr lvl="2"/>
            <a:r>
              <a:rPr lang="en-US" dirty="0" smtClean="0"/>
              <a:t>In the </a:t>
            </a:r>
            <a:r>
              <a:rPr lang="en-US" u="sng" dirty="0" smtClean="0">
                <a:solidFill>
                  <a:srgbClr val="0070C0"/>
                </a:solidFill>
              </a:rPr>
              <a:t>Outback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students go to school through </a:t>
            </a:r>
            <a:r>
              <a:rPr lang="en-US" u="sng" dirty="0" smtClean="0">
                <a:solidFill>
                  <a:srgbClr val="0070C0"/>
                </a:solidFill>
              </a:rPr>
              <a:t>mail</a:t>
            </a:r>
            <a:r>
              <a:rPr lang="en-US" dirty="0" smtClean="0"/>
              <a:t> or two-way </a:t>
            </a:r>
            <a:r>
              <a:rPr lang="en-US" u="sng" dirty="0" smtClean="0">
                <a:solidFill>
                  <a:srgbClr val="0070C0"/>
                </a:solidFill>
              </a:rPr>
              <a:t>radios</a:t>
            </a:r>
          </a:p>
          <a:p>
            <a:pPr lvl="1"/>
            <a:r>
              <a:rPr lang="en-US" sz="2000" dirty="0" smtClean="0"/>
              <a:t>Both have quality health care</a:t>
            </a:r>
          </a:p>
          <a:p>
            <a:pPr lvl="2"/>
            <a:r>
              <a:rPr lang="en-US" dirty="0" smtClean="0"/>
              <a:t>Some parts- </a:t>
            </a:r>
            <a:r>
              <a:rPr lang="en-US" u="sng" dirty="0" smtClean="0">
                <a:solidFill>
                  <a:srgbClr val="0070C0"/>
                </a:solidFill>
              </a:rPr>
              <a:t>rugged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terrain and long </a:t>
            </a:r>
            <a:r>
              <a:rPr lang="en-US" u="sng" dirty="0" smtClean="0">
                <a:solidFill>
                  <a:srgbClr val="0070C0"/>
                </a:solidFill>
              </a:rPr>
              <a:t>distances</a:t>
            </a:r>
            <a:r>
              <a:rPr lang="en-US" dirty="0" smtClean="0"/>
              <a:t> make health care </a:t>
            </a:r>
            <a:r>
              <a:rPr lang="en-US" u="sng" dirty="0" smtClean="0">
                <a:solidFill>
                  <a:srgbClr val="0070C0"/>
                </a:solidFill>
              </a:rPr>
              <a:t>difficult</a:t>
            </a:r>
          </a:p>
          <a:p>
            <a:pPr lvl="3"/>
            <a:r>
              <a:rPr lang="en-US" sz="2000" dirty="0" smtClean="0"/>
              <a:t>Doctors access patients through two-way </a:t>
            </a:r>
            <a:r>
              <a:rPr lang="en-US" sz="2000" u="sng" dirty="0" smtClean="0">
                <a:solidFill>
                  <a:srgbClr val="0070C0"/>
                </a:solidFill>
              </a:rPr>
              <a:t>radios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or mobile </a:t>
            </a:r>
            <a:r>
              <a:rPr lang="en-US" sz="2000" u="sng" dirty="0" smtClean="0">
                <a:solidFill>
                  <a:srgbClr val="0070C0"/>
                </a:solidFill>
              </a:rPr>
              <a:t>clinics</a:t>
            </a:r>
          </a:p>
          <a:p>
            <a:pPr lvl="1"/>
            <a:r>
              <a:rPr lang="en-US" sz="2000" dirty="0" smtClean="0"/>
              <a:t>Indigenous people don’t </a:t>
            </a:r>
            <a:r>
              <a:rPr lang="en-US" sz="2000" u="sng" dirty="0" smtClean="0">
                <a:solidFill>
                  <a:srgbClr val="0070C0"/>
                </a:solidFill>
              </a:rPr>
              <a:t>receive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these </a:t>
            </a:r>
            <a:r>
              <a:rPr lang="en-US" sz="2000" u="sng" dirty="0" smtClean="0">
                <a:solidFill>
                  <a:srgbClr val="0070C0"/>
                </a:solidFill>
              </a:rPr>
              <a:t>benefits</a:t>
            </a:r>
          </a:p>
          <a:p>
            <a:pPr lvl="2"/>
            <a:r>
              <a:rPr lang="en-US" dirty="0" smtClean="0"/>
              <a:t>Suffer from </a:t>
            </a:r>
            <a:r>
              <a:rPr lang="en-US" u="sng" dirty="0" smtClean="0">
                <a:solidFill>
                  <a:srgbClr val="0070C0"/>
                </a:solidFill>
              </a:rPr>
              <a:t>poverty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0070C0"/>
                </a:solidFill>
              </a:rPr>
              <a:t>malnutrition</a:t>
            </a:r>
            <a:r>
              <a:rPr lang="en-US" dirty="0" smtClean="0"/>
              <a:t>, and </a:t>
            </a:r>
            <a:r>
              <a:rPr lang="en-US" u="sng" dirty="0" smtClean="0">
                <a:solidFill>
                  <a:srgbClr val="0070C0"/>
                </a:solidFill>
              </a:rPr>
              <a:t>unemployment</a:t>
            </a:r>
          </a:p>
          <a:p>
            <a:pPr lvl="3"/>
            <a:r>
              <a:rPr lang="en-US" sz="2000" dirty="0" smtClean="0"/>
              <a:t>Gov’t and private </a:t>
            </a:r>
            <a:r>
              <a:rPr lang="en-US" sz="2000" u="sng" dirty="0" smtClean="0">
                <a:solidFill>
                  <a:srgbClr val="0070C0"/>
                </a:solidFill>
              </a:rPr>
              <a:t>organizations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have tried to </a:t>
            </a:r>
            <a:r>
              <a:rPr lang="en-US" sz="2000" u="sng" dirty="0" smtClean="0">
                <a:solidFill>
                  <a:srgbClr val="0070C0"/>
                </a:solidFill>
              </a:rPr>
              <a:t>help</a:t>
            </a:r>
          </a:p>
          <a:p>
            <a:pPr lvl="3"/>
            <a:r>
              <a:rPr lang="en-US" sz="2000" dirty="0" smtClean="0"/>
              <a:t>Courts recognize </a:t>
            </a:r>
            <a:r>
              <a:rPr lang="en-US" sz="2000" u="sng" dirty="0" smtClean="0">
                <a:solidFill>
                  <a:srgbClr val="0070C0"/>
                </a:solidFill>
              </a:rPr>
              <a:t>claims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of Aborigines to gov’t </a:t>
            </a:r>
            <a:r>
              <a:rPr lang="en-US" sz="2000" u="sng" dirty="0" smtClean="0">
                <a:solidFill>
                  <a:srgbClr val="0070C0"/>
                </a:solidFill>
              </a:rPr>
              <a:t>assistance</a:t>
            </a:r>
            <a:r>
              <a:rPr lang="en-US" sz="2000" dirty="0" smtClean="0"/>
              <a:t>, land, and </a:t>
            </a:r>
            <a:r>
              <a:rPr lang="en-US" sz="2000" u="sng" dirty="0" smtClean="0">
                <a:solidFill>
                  <a:srgbClr val="0070C0"/>
                </a:solidFill>
              </a:rPr>
              <a:t>resources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795587" cy="209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9541"/>
            <a:ext cx="2795588" cy="213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4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06437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638800" cy="5410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Language </a:t>
            </a:r>
          </a:p>
          <a:p>
            <a:pPr lvl="1"/>
            <a:r>
              <a:rPr lang="en-US" sz="2000" dirty="0" smtClean="0"/>
              <a:t>English is the </a:t>
            </a:r>
            <a:r>
              <a:rPr lang="en-US" sz="2000" u="sng" dirty="0" smtClean="0">
                <a:solidFill>
                  <a:srgbClr val="0070C0"/>
                </a:solidFill>
              </a:rPr>
              <a:t>major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language</a:t>
            </a:r>
          </a:p>
          <a:p>
            <a:pPr lvl="2"/>
            <a:r>
              <a:rPr lang="en-US" dirty="0" smtClean="0"/>
              <a:t>Australian English (</a:t>
            </a:r>
            <a:r>
              <a:rPr lang="en-US" b="1" u="sng" dirty="0" smtClean="0">
                <a:solidFill>
                  <a:srgbClr val="0070C0"/>
                </a:solidFill>
              </a:rPr>
              <a:t>Strine</a:t>
            </a:r>
            <a:r>
              <a:rPr lang="en-US" dirty="0" smtClean="0"/>
              <a:t>) has a </a:t>
            </a:r>
            <a:r>
              <a:rPr lang="en-US" u="sng" dirty="0" smtClean="0">
                <a:solidFill>
                  <a:srgbClr val="0070C0"/>
                </a:solidFill>
              </a:rPr>
              <a:t>unique</a:t>
            </a:r>
            <a:r>
              <a:rPr lang="en-US" dirty="0" smtClean="0"/>
              <a:t> vocabulary</a:t>
            </a:r>
          </a:p>
          <a:p>
            <a:pPr lvl="3"/>
            <a:r>
              <a:rPr lang="en-US" sz="2000" dirty="0" smtClean="0"/>
              <a:t>Use </a:t>
            </a:r>
            <a:r>
              <a:rPr lang="en-US" sz="2000" u="sng" dirty="0" smtClean="0">
                <a:solidFill>
                  <a:srgbClr val="0070C0"/>
                </a:solidFill>
              </a:rPr>
              <a:t>Aboriginal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words and </a:t>
            </a:r>
            <a:r>
              <a:rPr lang="en-US" sz="2000" u="sng" dirty="0" smtClean="0">
                <a:solidFill>
                  <a:srgbClr val="0070C0"/>
                </a:solidFill>
              </a:rPr>
              <a:t>slang</a:t>
            </a:r>
          </a:p>
          <a:p>
            <a:pPr lvl="1"/>
            <a:r>
              <a:rPr lang="en-US" sz="2000" u="sng" dirty="0" smtClean="0">
                <a:solidFill>
                  <a:srgbClr val="0070C0"/>
                </a:solidFill>
              </a:rPr>
              <a:t>Maori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is also spoken in certain areas of NZ</a:t>
            </a:r>
          </a:p>
          <a:p>
            <a:r>
              <a:rPr lang="en-US" sz="2000" dirty="0" smtClean="0"/>
              <a:t>Religion</a:t>
            </a:r>
          </a:p>
          <a:p>
            <a:pPr lvl="1"/>
            <a:r>
              <a:rPr lang="en-US" sz="2000" dirty="0" smtClean="0"/>
              <a:t>Indigenous peoples focus on </a:t>
            </a:r>
            <a:r>
              <a:rPr lang="en-US" sz="2000" u="sng" dirty="0" smtClean="0">
                <a:solidFill>
                  <a:srgbClr val="0070C0"/>
                </a:solidFill>
              </a:rPr>
              <a:t>relationship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of </a:t>
            </a:r>
            <a:r>
              <a:rPr lang="en-US" sz="2000" u="sng" dirty="0" smtClean="0">
                <a:solidFill>
                  <a:srgbClr val="0070C0"/>
                </a:solidFill>
              </a:rPr>
              <a:t>humans</a:t>
            </a:r>
            <a:r>
              <a:rPr lang="en-US" sz="2000" dirty="0" smtClean="0"/>
              <a:t> and </a:t>
            </a:r>
            <a:r>
              <a:rPr lang="en-US" sz="2000" u="sng" dirty="0" smtClean="0">
                <a:solidFill>
                  <a:srgbClr val="0070C0"/>
                </a:solidFill>
              </a:rPr>
              <a:t>nature</a:t>
            </a:r>
          </a:p>
          <a:p>
            <a:pPr lvl="2"/>
            <a:r>
              <a:rPr lang="en-US" dirty="0" smtClean="0"/>
              <a:t>Aborigines believe in </a:t>
            </a:r>
            <a:r>
              <a:rPr lang="en-US" b="1" u="sng" dirty="0" smtClean="0">
                <a:solidFill>
                  <a:srgbClr val="0070C0"/>
                </a:solidFill>
              </a:rPr>
              <a:t>Dreamtime</a:t>
            </a:r>
          </a:p>
          <a:p>
            <a:pPr lvl="3"/>
            <a:r>
              <a:rPr lang="en-US" sz="2000" dirty="0" smtClean="0"/>
              <a:t>The early time when they say wandering </a:t>
            </a:r>
            <a:r>
              <a:rPr lang="en-US" sz="2000" u="sng" dirty="0" smtClean="0">
                <a:solidFill>
                  <a:srgbClr val="0070C0"/>
                </a:solidFill>
              </a:rPr>
              <a:t>spirits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created </a:t>
            </a:r>
            <a:r>
              <a:rPr lang="en-US" sz="2000" u="sng" dirty="0" smtClean="0">
                <a:solidFill>
                  <a:srgbClr val="0070C0"/>
                </a:solidFill>
              </a:rPr>
              <a:t>land</a:t>
            </a:r>
            <a:r>
              <a:rPr lang="en-US" sz="2000" dirty="0" smtClean="0"/>
              <a:t>, plants, </a:t>
            </a:r>
            <a:r>
              <a:rPr lang="en-US" sz="2000" u="sng" dirty="0" smtClean="0">
                <a:solidFill>
                  <a:srgbClr val="0070C0"/>
                </a:solidFill>
              </a:rPr>
              <a:t>animals</a:t>
            </a:r>
            <a:r>
              <a:rPr lang="en-US" sz="2000" dirty="0" smtClean="0"/>
              <a:t>, and humans</a:t>
            </a:r>
          </a:p>
          <a:p>
            <a:pPr lvl="3"/>
            <a:r>
              <a:rPr lang="en-US" sz="2000" dirty="0" smtClean="0"/>
              <a:t>All </a:t>
            </a:r>
            <a:r>
              <a:rPr lang="en-US" sz="2000" u="sng" dirty="0" smtClean="0">
                <a:solidFill>
                  <a:srgbClr val="0070C0"/>
                </a:solidFill>
              </a:rPr>
              <a:t>natural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things (rocks, trees, humans, etc.) have </a:t>
            </a:r>
            <a:r>
              <a:rPr lang="en-US" sz="2000" u="sng" dirty="0" smtClean="0">
                <a:solidFill>
                  <a:srgbClr val="0070C0"/>
                </a:solidFill>
              </a:rPr>
              <a:t>spirits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and are </a:t>
            </a:r>
            <a:r>
              <a:rPr lang="en-US" sz="2000" u="sng" dirty="0" smtClean="0">
                <a:solidFill>
                  <a:srgbClr val="0070C0"/>
                </a:solidFill>
              </a:rPr>
              <a:t>interrelated</a:t>
            </a:r>
          </a:p>
          <a:p>
            <a:pPr lvl="1"/>
            <a:r>
              <a:rPr lang="en-US" sz="2000" dirty="0" smtClean="0"/>
              <a:t>Europeans later brought </a:t>
            </a:r>
            <a:r>
              <a:rPr lang="en-US" sz="2000" u="sng" dirty="0" smtClean="0">
                <a:solidFill>
                  <a:srgbClr val="0070C0"/>
                </a:solidFill>
              </a:rPr>
              <a:t>Christianity</a:t>
            </a:r>
            <a:r>
              <a:rPr lang="en-US" sz="2000" dirty="0" smtClean="0"/>
              <a:t>- most widely practiced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31886"/>
              </p:ext>
            </p:extLst>
          </p:nvPr>
        </p:nvGraphicFramePr>
        <p:xfrm>
          <a:off x="5715000" y="2057400"/>
          <a:ext cx="3200400" cy="32308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43000"/>
                <a:gridCol w="2057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Slang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English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Meaning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133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Barbie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Barbeque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133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Sheila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Woman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133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Ridgy-Didge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Original;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genuine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754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Mad as a cut snake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Angry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754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Chuck a sickie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Call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in sick when you are healthy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3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30237"/>
          </a:xfrm>
        </p:spPr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0070C0"/>
                </a:solidFill>
              </a:rPr>
              <a:t>Rugby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the most popular </a:t>
            </a:r>
            <a:r>
              <a:rPr lang="en-US" u="sng" dirty="0" smtClean="0">
                <a:solidFill>
                  <a:srgbClr val="0070C0"/>
                </a:solidFill>
              </a:rPr>
              <a:t>sport</a:t>
            </a:r>
            <a:r>
              <a:rPr lang="en-US" dirty="0" smtClean="0"/>
              <a:t> in NZ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Zealanders like to play </a:t>
            </a:r>
            <a:r>
              <a:rPr lang="en-US" u="sng" dirty="0" smtClean="0">
                <a:solidFill>
                  <a:srgbClr val="0070C0"/>
                </a:solidFill>
              </a:rPr>
              <a:t>soccer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70C0"/>
                </a:solidFill>
              </a:rPr>
              <a:t>netball</a:t>
            </a:r>
            <a:r>
              <a:rPr lang="en-US" dirty="0" smtClean="0"/>
              <a:t>, which is like basketball but without </a:t>
            </a:r>
            <a:r>
              <a:rPr lang="en-US" u="sng" dirty="0" smtClean="0">
                <a:solidFill>
                  <a:srgbClr val="0070C0"/>
                </a:solidFill>
              </a:rPr>
              <a:t>dribbling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Zealanders eat </a:t>
            </a:r>
            <a:r>
              <a:rPr lang="en-US" u="sng" dirty="0" smtClean="0">
                <a:solidFill>
                  <a:srgbClr val="0070C0"/>
                </a:solidFill>
              </a:rPr>
              <a:t>hamburgers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 fried </a:t>
            </a:r>
            <a:r>
              <a:rPr lang="en-US" u="sng" dirty="0" smtClean="0">
                <a:solidFill>
                  <a:srgbClr val="0070C0"/>
                </a:solidFill>
              </a:rPr>
              <a:t>eggs</a:t>
            </a:r>
            <a:r>
              <a:rPr lang="en-US" dirty="0" smtClean="0"/>
              <a:t> and a </a:t>
            </a:r>
            <a:r>
              <a:rPr lang="en-US" u="sng" dirty="0" smtClean="0">
                <a:solidFill>
                  <a:srgbClr val="0070C0"/>
                </a:solidFill>
              </a:rPr>
              <a:t>beet</a:t>
            </a:r>
            <a:r>
              <a:rPr lang="en-US" dirty="0" smtClean="0"/>
              <a:t> slice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Students can </a:t>
            </a:r>
            <a:r>
              <a:rPr lang="en-US" u="sng" dirty="0" smtClean="0">
                <a:solidFill>
                  <a:srgbClr val="0070C0"/>
                </a:solidFill>
              </a:rPr>
              <a:t>choose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whether to attend a </a:t>
            </a:r>
            <a:r>
              <a:rPr lang="en-US" u="sng" dirty="0" smtClean="0">
                <a:solidFill>
                  <a:srgbClr val="0070C0"/>
                </a:solidFill>
              </a:rPr>
              <a:t>coed</a:t>
            </a:r>
            <a:r>
              <a:rPr lang="en-US" dirty="0" smtClean="0"/>
              <a:t> high school or all </a:t>
            </a:r>
            <a:r>
              <a:rPr lang="en-US" u="sng" dirty="0" smtClean="0">
                <a:solidFill>
                  <a:srgbClr val="0070C0"/>
                </a:solidFill>
              </a:rPr>
              <a:t>girl/boy</a:t>
            </a:r>
            <a:r>
              <a:rPr lang="en-US" dirty="0" smtClean="0"/>
              <a:t> schools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5577"/>
            <a:ext cx="2362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53" y="4345577"/>
            <a:ext cx="2552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5577"/>
            <a:ext cx="2466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26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5952</TotalTime>
  <Words>642</Words>
  <Application>Microsoft Office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Sketchbook</vt:lpstr>
      <vt:lpstr>Australia  &amp;  New Zealand</vt:lpstr>
      <vt:lpstr>Population Patterns</vt:lpstr>
      <vt:lpstr>History and Government</vt:lpstr>
      <vt:lpstr>History and Government</vt:lpstr>
      <vt:lpstr>History and Government</vt:lpstr>
      <vt:lpstr>History and Government</vt:lpstr>
      <vt:lpstr>Culture</vt:lpstr>
      <vt:lpstr>Culture</vt:lpstr>
      <vt:lpstr>Did you know…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  &amp;  New Zealand</dc:title>
  <dc:creator>Fitzgerald, Amy</dc:creator>
  <cp:lastModifiedBy>Fitzgerald, Amy</cp:lastModifiedBy>
  <cp:revision>28</cp:revision>
  <dcterms:created xsi:type="dcterms:W3CDTF">2012-05-02T16:21:47Z</dcterms:created>
  <dcterms:modified xsi:type="dcterms:W3CDTF">2012-05-07T16:35:43Z</dcterms:modified>
</cp:coreProperties>
</file>