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27"/>
  </p:notes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9CB24-4E8C-C540-8427-EDF116F18533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62D18-32D1-2542-A9CD-3D0EDC77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6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F3418EB4-9A19-FA44-AC7F-22B322F9D799}" type="slidenum">
              <a:rPr lang="en-US" sz="1200" b="0">
                <a:solidFill>
                  <a:schemeClr val="tx1"/>
                </a:solidFill>
              </a:rPr>
              <a:pPr/>
              <a:t>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6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5D1AA8D5-1AB1-0E44-B103-7BCB828A41E1}" type="slidenum">
              <a:rPr lang="en-US" sz="1200" b="0">
                <a:solidFill>
                  <a:schemeClr val="tx1"/>
                </a:solidFill>
              </a:rPr>
              <a:pPr/>
              <a:t>11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E6EEEFB5-88C7-D049-834D-9674B125DFAC}" type="slidenum">
              <a:rPr lang="en-US" sz="1200" b="0">
                <a:solidFill>
                  <a:schemeClr val="tx1"/>
                </a:solidFill>
              </a:rPr>
              <a:pPr/>
              <a:t>12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22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365745CB-A4A2-BF40-A34A-B177171C15F4}" type="slidenum">
              <a:rPr lang="en-US" sz="1200" b="0">
                <a:solidFill>
                  <a:schemeClr val="tx1"/>
                </a:solidFill>
              </a:rPr>
              <a:pPr/>
              <a:t>13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23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F88EBD85-11A1-1F4A-AF3E-E5181B8F8FDF}" type="slidenum">
              <a:rPr lang="en-US" sz="1200" b="0">
                <a:solidFill>
                  <a:schemeClr val="tx1"/>
                </a:solidFill>
              </a:rPr>
              <a:pPr/>
              <a:t>14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24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288D0367-F2E8-764A-9053-FD8C085FF250}" type="slidenum">
              <a:rPr lang="en-US" sz="1200" b="0">
                <a:solidFill>
                  <a:schemeClr val="tx1"/>
                </a:solidFill>
              </a:rPr>
              <a:pPr/>
              <a:t>15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26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4A335C77-8525-7F47-8F31-9EF389FA8314}" type="slidenum">
              <a:rPr lang="en-US" sz="1200" b="0">
                <a:solidFill>
                  <a:schemeClr val="tx1"/>
                </a:solidFill>
              </a:rPr>
              <a:pPr/>
              <a:t>16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F3693CB0-035A-C448-8918-26005D1D7800}" type="slidenum">
              <a:rPr lang="en-US" sz="1200" b="0">
                <a:solidFill>
                  <a:schemeClr val="tx1"/>
                </a:solidFill>
              </a:rPr>
              <a:pPr/>
              <a:t>17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28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7376B1E3-C6A6-634D-A7B8-78A835AC1BC0}" type="slidenum">
              <a:rPr lang="en-US" sz="1200" b="0">
                <a:solidFill>
                  <a:schemeClr val="tx1"/>
                </a:solidFill>
              </a:rPr>
              <a:pPr/>
              <a:t>18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29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A2B82197-B667-BB42-9AAD-34610DBC972C}" type="slidenum">
              <a:rPr lang="en-US" sz="1200" b="0">
                <a:solidFill>
                  <a:schemeClr val="tx1"/>
                </a:solidFill>
              </a:rPr>
              <a:pPr/>
              <a:t>19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31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15EB9D7D-5947-D740-A6CF-C8935298C3C2}" type="slidenum">
              <a:rPr lang="en-US" sz="1200" b="0">
                <a:solidFill>
                  <a:schemeClr val="tx1"/>
                </a:solidFill>
              </a:rPr>
              <a:pPr/>
              <a:t>20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32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EF32219C-1E04-FE44-B751-74CE3B2BC24B}" type="slidenum">
              <a:rPr lang="en-US" sz="1200" b="0">
                <a:solidFill>
                  <a:schemeClr val="tx1"/>
                </a:solidFill>
              </a:rPr>
              <a:pPr/>
              <a:t>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13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A7139933-BD5D-8E4A-BE47-AEF60F3B9676}" type="slidenum">
              <a:rPr lang="en-US" sz="1200" b="0">
                <a:solidFill>
                  <a:schemeClr val="tx1"/>
                </a:solidFill>
              </a:rPr>
              <a:pPr/>
              <a:t>21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3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8750E596-207A-5647-80BF-9BA996E403D3}" type="slidenum">
              <a:rPr lang="en-US" sz="1200" b="0">
                <a:solidFill>
                  <a:schemeClr val="tx1"/>
                </a:solidFill>
              </a:rPr>
              <a:pPr/>
              <a:t>22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9EE3EBEC-720E-C143-9192-6A81C079B3F5}" type="slidenum">
              <a:rPr lang="en-US" sz="1200" b="0">
                <a:solidFill>
                  <a:schemeClr val="tx1"/>
                </a:solidFill>
              </a:rPr>
              <a:pPr/>
              <a:t>23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3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E8577FA8-765E-DB42-852E-D33C46E96297}" type="slidenum">
              <a:rPr lang="en-US" sz="1200" b="0">
                <a:solidFill>
                  <a:schemeClr val="tx1"/>
                </a:solidFill>
              </a:rPr>
              <a:pPr/>
              <a:t>24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36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F51E90B5-0809-D642-A157-FB6A4EB9B13A}" type="slidenum">
              <a:rPr lang="en-US" sz="1200" b="0">
                <a:solidFill>
                  <a:schemeClr val="tx1"/>
                </a:solidFill>
              </a:rPr>
              <a:pPr/>
              <a:t>25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38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F59D6559-E625-484E-B17D-4D28F9420A7B}" type="slidenum">
              <a:rPr lang="en-US" sz="1200" b="0">
                <a:solidFill>
                  <a:schemeClr val="tx1"/>
                </a:solidFill>
              </a:rPr>
              <a:pPr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14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2F3041EF-19B4-2E41-9DD5-2F7E04DE00DE}" type="slidenum">
              <a:rPr lang="en-US" sz="1200" b="0">
                <a:solidFill>
                  <a:schemeClr val="tx1"/>
                </a:solidFill>
              </a:rPr>
              <a:pPr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15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6023C24D-166B-4A4B-8B29-19255C9623E9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16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2EB013B2-5C48-9C43-8E74-0287AC912DD0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17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AA737285-71B6-EB40-A694-BD325DAB155C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18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803CC269-D68E-1647-B7A9-F712997EA4A5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19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fld id="{8DA7E68E-BD4E-B344-8E91-02B081BFF79F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025"/>
            <a:ext cx="5029200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8E38-8A65-CB4F-AAC8-2487E92674B1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08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8E38-8A65-CB4F-AAC8-2487E92674B1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8B1E-F8CB-9342-95B8-F9BC80F1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1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8E38-8A65-CB4F-AAC8-2487E92674B1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8B1E-F8CB-9342-95B8-F9BC80F1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28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8E38-8A65-CB4F-AAC8-2487E92674B1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8B1E-F8CB-9342-95B8-F9BC80F1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08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8E38-8A65-CB4F-AAC8-2487E92674B1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8B1E-F8CB-9342-95B8-F9BC80F1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61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8E38-8A65-CB4F-AAC8-2487E92674B1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8B1E-F8CB-9342-95B8-F9BC80F1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8E38-8A65-CB4F-AAC8-2487E92674B1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8B1E-F8CB-9342-95B8-F9BC80F1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4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8E38-8A65-CB4F-AAC8-2487E92674B1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8B1E-F8CB-9342-95B8-F9BC80F1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04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8E38-8A65-CB4F-AAC8-2487E92674B1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8B1E-F8CB-9342-95B8-F9BC80F1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84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8E38-8A65-CB4F-AAC8-2487E92674B1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47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8E38-8A65-CB4F-AAC8-2487E92674B1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8B1E-F8CB-9342-95B8-F9BC80F1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30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65000" contrast="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8E38-8A65-CB4F-AAC8-2487E92674B1}" type="datetimeFigureOut">
              <a:rPr lang="en-US" smtClean="0"/>
              <a:t>11/14/13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98B1E-F8CB-9342-95B8-F9BC80F1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6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hyperlink" Target="fscstart%20/gwh%20/3%20101" TargetMode="External"/><Relationship Id="rId6" Type="http://schemas.openxmlformats.org/officeDocument/2006/relationships/image" Target="../media/image4.png"/><Relationship Id="rId7" Type="http://schemas.openxmlformats.org/officeDocument/2006/relationships/hyperlink" Target="Presentation%20Plus!%20gwh:Extras:PPlus!%20gwh%20Help" TargetMode="External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5" descr="DF14-03 copy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1" name="Text Box 8"/>
          <p:cNvSpPr txBox="1">
            <a:spLocks noChangeArrowheads="1"/>
          </p:cNvSpPr>
          <p:nvPr/>
        </p:nvSpPr>
        <p:spPr bwMode="black">
          <a:xfrm>
            <a:off x="2400300" y="6435725"/>
            <a:ext cx="43815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 b="0">
                <a:solidFill>
                  <a:schemeClr val="tx1"/>
                </a:solidFill>
              </a:rPr>
              <a:t>Click the mouse button or press the</a:t>
            </a:r>
            <a:br>
              <a:rPr lang="en-US" sz="1200" b="0">
                <a:solidFill>
                  <a:schemeClr val="tx1"/>
                </a:solidFill>
              </a:rPr>
            </a:br>
            <a:r>
              <a:rPr lang="en-US" sz="1200" b="0">
                <a:solidFill>
                  <a:schemeClr val="tx1"/>
                </a:solidFill>
              </a:rPr>
              <a:t>Space Bar to display the answers.</a:t>
            </a:r>
          </a:p>
        </p:txBody>
      </p:sp>
      <p:sp>
        <p:nvSpPr>
          <p:cNvPr id="222212" name="Rectangle 2"/>
          <p:cNvSpPr>
            <a:spLocks noGrp="1" noChangeArrowheads="1"/>
          </p:cNvSpPr>
          <p:nvPr>
            <p:ph type="title"/>
          </p:nvPr>
        </p:nvSpPr>
        <p:spPr bwMode="ltGray">
          <a:xfrm>
            <a:off x="5676900" y="6997700"/>
            <a:ext cx="3389313" cy="269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solidFill>
                  <a:srgbClr val="F8F8F8"/>
                </a:solidFill>
                <a:latin typeface="Arial" charset="0"/>
              </a:rPr>
              <a:t>Daily Focus Skills Transparency 3</a:t>
            </a:r>
          </a:p>
        </p:txBody>
      </p:sp>
      <p:pic>
        <p:nvPicPr>
          <p:cNvPr id="222213" name="Picture 5" descr="GWH-Bback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462713"/>
            <a:ext cx="39370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5583" name="Line 15"/>
          <p:cNvSpPr>
            <a:spLocks noChangeShapeType="1"/>
          </p:cNvSpPr>
          <p:nvPr/>
        </p:nvSpPr>
        <p:spPr bwMode="auto">
          <a:xfrm>
            <a:off x="2036763" y="2622550"/>
            <a:ext cx="2573337" cy="1497013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5589" name="Line 21"/>
          <p:cNvSpPr>
            <a:spLocks noChangeShapeType="1"/>
          </p:cNvSpPr>
          <p:nvPr/>
        </p:nvSpPr>
        <p:spPr bwMode="auto">
          <a:xfrm>
            <a:off x="2841625" y="3354388"/>
            <a:ext cx="1728788" cy="16891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5591" name="Line 23"/>
          <p:cNvSpPr>
            <a:spLocks noChangeShapeType="1"/>
          </p:cNvSpPr>
          <p:nvPr/>
        </p:nvSpPr>
        <p:spPr bwMode="auto">
          <a:xfrm flipV="1">
            <a:off x="3419475" y="3236913"/>
            <a:ext cx="1190625" cy="1382712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5592" name="Line 24"/>
          <p:cNvSpPr>
            <a:spLocks noChangeShapeType="1"/>
          </p:cNvSpPr>
          <p:nvPr/>
        </p:nvSpPr>
        <p:spPr bwMode="auto">
          <a:xfrm flipV="1">
            <a:off x="3765550" y="2162175"/>
            <a:ext cx="806450" cy="34940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22218" name="Picture 26" descr="windows_help">
            <a:hlinkClick r:id="rId5" action="ppaction://program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6459538"/>
            <a:ext cx="3937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9" name="Picture 27" descr="apple_help">
            <a:hlinkClick r:id="rId7" action="ppaction://program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6459538"/>
            <a:ext cx="3937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942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83" grpId="0" animBg="1"/>
      <p:bldP spid="365589" grpId="0" animBg="1"/>
      <p:bldP spid="365591" grpId="0" animBg="1"/>
      <p:bldP spid="36559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1" name="Text Box 3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95240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63611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France under Louis XIV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95241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3899" name="Text Box 11"/>
          <p:cNvSpPr txBox="1">
            <a:spLocks noChangeArrowheads="1"/>
          </p:cNvSpPr>
          <p:nvPr/>
        </p:nvSpPr>
        <p:spPr bwMode="auto">
          <a:xfrm>
            <a:off x="1552575" y="936625"/>
            <a:ext cx="7239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The royal court Louis established at </a:t>
            </a:r>
            <a:r>
              <a:rPr lang="en-US" sz="2800">
                <a:solidFill>
                  <a:srgbClr val="7679FE"/>
                </a:solidFill>
              </a:rPr>
              <a:t>Versailles</a:t>
            </a:r>
            <a:r>
              <a:rPr lang="en-US" sz="2800" b="0">
                <a:solidFill>
                  <a:schemeClr val="bg1"/>
                </a:solidFill>
              </a:rPr>
              <a:t> served three purposes. </a:t>
            </a:r>
            <a:r>
              <a:rPr lang="en-US"/>
              <a:t></a:t>
            </a:r>
          </a:p>
        </p:txBody>
      </p:sp>
      <p:sp>
        <p:nvSpPr>
          <p:cNvPr id="933900" name="Text Box 12"/>
          <p:cNvSpPr txBox="1">
            <a:spLocks noChangeArrowheads="1"/>
          </p:cNvSpPr>
          <p:nvPr/>
        </p:nvSpPr>
        <p:spPr bwMode="auto">
          <a:xfrm>
            <a:off x="1552575" y="1873250"/>
            <a:ext cx="72009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It was the king</a:t>
            </a:r>
            <a:r>
              <a:rPr lang="ja-JP" altLang="en-US" sz="2800" b="0">
                <a:solidFill>
                  <a:schemeClr val="bg1"/>
                </a:solidFill>
              </a:rPr>
              <a:t>’</a:t>
            </a:r>
            <a:r>
              <a:rPr lang="en-US" sz="2800" b="0">
                <a:solidFill>
                  <a:schemeClr val="bg1"/>
                </a:solidFill>
              </a:rPr>
              <a:t>s </a:t>
            </a:r>
            <a:r>
              <a:rPr lang="en-US" sz="2800" b="0">
                <a:solidFill>
                  <a:srgbClr val="7679FE"/>
                </a:solidFill>
              </a:rPr>
              <a:t>household</a:t>
            </a:r>
            <a:r>
              <a:rPr lang="en-US" sz="2800" b="0">
                <a:solidFill>
                  <a:schemeClr val="bg1"/>
                </a:solidFill>
              </a:rPr>
              <a:t>, the location of the chief </a:t>
            </a:r>
            <a:r>
              <a:rPr lang="en-US" sz="2800" b="0">
                <a:solidFill>
                  <a:srgbClr val="7679FE"/>
                </a:solidFill>
              </a:rPr>
              <a:t>offices</a:t>
            </a:r>
            <a:r>
              <a:rPr lang="en-US" sz="2800" b="0">
                <a:solidFill>
                  <a:schemeClr val="bg1"/>
                </a:solidFill>
              </a:rPr>
              <a:t> of the state, and a place where the powerful could find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rgbClr val="7679FE"/>
                </a:solidFill>
              </a:rPr>
              <a:t>favors</a:t>
            </a:r>
            <a:r>
              <a:rPr lang="en-US" sz="2800" b="0">
                <a:solidFill>
                  <a:schemeClr val="bg1"/>
                </a:solidFill>
              </a:rPr>
              <a:t> and </a:t>
            </a:r>
            <a:r>
              <a:rPr lang="en-US" sz="2800" b="0">
                <a:solidFill>
                  <a:srgbClr val="7679FE"/>
                </a:solidFill>
              </a:rPr>
              <a:t>offices</a:t>
            </a:r>
            <a:r>
              <a:rPr lang="en-US" sz="2800" b="0">
                <a:solidFill>
                  <a:schemeClr val="bg1"/>
                </a:solidFill>
              </a:rPr>
              <a:t> for themselves.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r>
              <a:rPr lang="en-US" sz="2800" b="0">
                <a:solidFill>
                  <a:schemeClr val="bg1"/>
                </a:solidFill>
              </a:rPr>
              <a:t>From Versailles, Louis controlled the central policy-making machinery of </a:t>
            </a:r>
            <a:r>
              <a:rPr lang="en-US" sz="2800" b="0">
                <a:solidFill>
                  <a:srgbClr val="7679FE"/>
                </a:solidFill>
              </a:rPr>
              <a:t>government</a:t>
            </a:r>
            <a:r>
              <a:rPr lang="en-US" sz="2800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33903" name="Text Box 15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441–444)</a:t>
            </a:r>
          </a:p>
        </p:txBody>
      </p:sp>
    </p:spTree>
    <p:extLst>
      <p:ext uri="{BB962C8B-B14F-4D97-AF65-F5344CB8AC3E}">
        <p14:creationId xmlns:p14="http://schemas.microsoft.com/office/powerpoint/2010/main" val="2850322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3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3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3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9" grpId="0" autoUpdateAnimBg="0"/>
      <p:bldP spid="93390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9" name="Text Box 3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96264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63611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France under Louis XIV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96265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5947" name="Text Box 11"/>
          <p:cNvSpPr txBox="1">
            <a:spLocks noChangeArrowheads="1"/>
          </p:cNvSpPr>
          <p:nvPr/>
        </p:nvSpPr>
        <p:spPr bwMode="auto">
          <a:xfrm>
            <a:off x="1552575" y="936625"/>
            <a:ext cx="7239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Louis deposed </a:t>
            </a:r>
            <a:r>
              <a:rPr lang="en-US" sz="2800" b="0">
                <a:solidFill>
                  <a:srgbClr val="7679FE"/>
                </a:solidFill>
              </a:rPr>
              <a:t>nobles</a:t>
            </a:r>
            <a:r>
              <a:rPr lang="en-US" sz="2800" b="0">
                <a:solidFill>
                  <a:schemeClr val="bg1"/>
                </a:solidFill>
              </a:rPr>
              <a:t> and </a:t>
            </a:r>
            <a:r>
              <a:rPr lang="en-US" sz="2800" b="0">
                <a:solidFill>
                  <a:srgbClr val="7679FE"/>
                </a:solidFill>
              </a:rPr>
              <a:t>princes</a:t>
            </a:r>
            <a:r>
              <a:rPr lang="en-US" sz="2800" b="0">
                <a:solidFill>
                  <a:schemeClr val="bg1"/>
                </a:solidFill>
              </a:rPr>
              <a:t> from the royal council and invited them to Versailles where he hoped court life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would </a:t>
            </a:r>
            <a:r>
              <a:rPr lang="en-US" sz="2800" b="0">
                <a:solidFill>
                  <a:srgbClr val="7679FE"/>
                </a:solidFill>
              </a:rPr>
              <a:t>distract</a:t>
            </a:r>
            <a:r>
              <a:rPr lang="en-US" sz="2800" b="0">
                <a:solidFill>
                  <a:schemeClr val="bg1"/>
                </a:solidFill>
              </a:rPr>
              <a:t> them from politics.</a:t>
            </a:r>
            <a:r>
              <a:rPr lang="en-US" sz="2800" b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/>
              <a:t></a:t>
            </a:r>
          </a:p>
        </p:txBody>
      </p:sp>
      <p:sp>
        <p:nvSpPr>
          <p:cNvPr id="935948" name="Text Box 12"/>
          <p:cNvSpPr txBox="1">
            <a:spLocks noChangeArrowheads="1"/>
          </p:cNvSpPr>
          <p:nvPr/>
        </p:nvSpPr>
        <p:spPr bwMode="auto">
          <a:xfrm>
            <a:off x="1552575" y="2641600"/>
            <a:ext cx="720090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This tactic often worked.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Louis</a:t>
            </a:r>
            <a:r>
              <a:rPr lang="ja-JP" altLang="en-US" sz="2800" b="0">
                <a:solidFill>
                  <a:schemeClr val="bg1"/>
                </a:solidFill>
              </a:rPr>
              <a:t>’</a:t>
            </a:r>
            <a:r>
              <a:rPr lang="en-US" sz="2800" b="0">
                <a:solidFill>
                  <a:schemeClr val="bg1"/>
                </a:solidFill>
              </a:rPr>
              <a:t>s government </a:t>
            </a:r>
            <a:r>
              <a:rPr lang="en-US" sz="2800" b="0">
                <a:solidFill>
                  <a:srgbClr val="7679FE"/>
                </a:solidFill>
              </a:rPr>
              <a:t>ministers</a:t>
            </a:r>
            <a:r>
              <a:rPr lang="en-US" sz="2800" b="0">
                <a:solidFill>
                  <a:schemeClr val="bg1"/>
                </a:solidFill>
              </a:rPr>
              <a:t> were to obey his every wish.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He ruled with </a:t>
            </a:r>
            <a:r>
              <a:rPr lang="en-US" sz="2800" b="0">
                <a:solidFill>
                  <a:srgbClr val="7679FE"/>
                </a:solidFill>
              </a:rPr>
              <a:t>absolute</a:t>
            </a:r>
            <a:r>
              <a:rPr lang="en-US" sz="2800" b="0">
                <a:solidFill>
                  <a:schemeClr val="bg1"/>
                </a:solidFill>
              </a:rPr>
              <a:t> authority in the three traditional areas of royal authority: foreign policy, the Church, and taxes.</a:t>
            </a:r>
          </a:p>
        </p:txBody>
      </p:sp>
      <p:sp>
        <p:nvSpPr>
          <p:cNvPr id="935951" name="Text Box 15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441–444)</a:t>
            </a:r>
          </a:p>
        </p:txBody>
      </p:sp>
    </p:spTree>
    <p:extLst>
      <p:ext uri="{BB962C8B-B14F-4D97-AF65-F5344CB8AC3E}">
        <p14:creationId xmlns:p14="http://schemas.microsoft.com/office/powerpoint/2010/main" val="382045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5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5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5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947" grpId="0" autoUpdateAnimBg="0"/>
      <p:bldP spid="93594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7" name="Text Box 3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97288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63611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France under Louis XIV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97289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7995" name="Text Box 11"/>
          <p:cNvSpPr txBox="1">
            <a:spLocks noChangeArrowheads="1"/>
          </p:cNvSpPr>
          <p:nvPr/>
        </p:nvSpPr>
        <p:spPr bwMode="auto">
          <a:xfrm>
            <a:off x="1552575" y="936625"/>
            <a:ext cx="7239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Louis had an anti-Huguenot </a:t>
            </a:r>
            <a:r>
              <a:rPr lang="en-US" sz="2800" b="0">
                <a:solidFill>
                  <a:srgbClr val="7679FE"/>
                </a:solidFill>
              </a:rPr>
              <a:t>policy</a:t>
            </a:r>
            <a:r>
              <a:rPr lang="en-US" sz="2800" b="0">
                <a:solidFill>
                  <a:schemeClr val="bg1"/>
                </a:solidFill>
              </a:rPr>
              <a:t>, wanting the Huguenots to convert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to </a:t>
            </a:r>
            <a:r>
              <a:rPr lang="en-US" sz="2800" b="0">
                <a:solidFill>
                  <a:srgbClr val="7679FE"/>
                </a:solidFill>
              </a:rPr>
              <a:t>Catholicism</a:t>
            </a:r>
            <a:r>
              <a:rPr lang="en-US" sz="2800" b="0">
                <a:solidFill>
                  <a:schemeClr val="bg1"/>
                </a:solidFill>
              </a:rPr>
              <a:t>. </a:t>
            </a:r>
            <a:r>
              <a:rPr lang="en-US"/>
              <a:t></a:t>
            </a:r>
          </a:p>
        </p:txBody>
      </p:sp>
      <p:sp>
        <p:nvSpPr>
          <p:cNvPr id="937996" name="Text Box 12"/>
          <p:cNvSpPr txBox="1">
            <a:spLocks noChangeArrowheads="1"/>
          </p:cNvSpPr>
          <p:nvPr/>
        </p:nvSpPr>
        <p:spPr bwMode="auto">
          <a:xfrm>
            <a:off x="1552575" y="2266950"/>
            <a:ext cx="72009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He destroyed Huguenot </a:t>
            </a:r>
            <a:r>
              <a:rPr lang="en-US" sz="2800" b="0">
                <a:solidFill>
                  <a:srgbClr val="7679FE"/>
                </a:solidFill>
              </a:rPr>
              <a:t>churches</a:t>
            </a:r>
            <a:r>
              <a:rPr lang="en-US" sz="2800" b="0">
                <a:solidFill>
                  <a:schemeClr val="bg1"/>
                </a:solidFill>
              </a:rPr>
              <a:t> and closed Huguenot </a:t>
            </a:r>
            <a:r>
              <a:rPr lang="en-US" sz="2800" b="0">
                <a:solidFill>
                  <a:srgbClr val="7679FE"/>
                </a:solidFill>
              </a:rPr>
              <a:t>schools</a:t>
            </a:r>
            <a:r>
              <a:rPr lang="en-US" sz="2800" b="0">
                <a:solidFill>
                  <a:schemeClr val="bg1"/>
                </a:solidFill>
              </a:rPr>
              <a:t>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As many as two hundred thousand Protestants fled France.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The mercantilist policies of the brilliant Jean-Baptiste Colbert helped Louis with the </a:t>
            </a:r>
            <a:r>
              <a:rPr lang="en-US" sz="2800" b="0">
                <a:solidFill>
                  <a:srgbClr val="7679FE"/>
                </a:solidFill>
              </a:rPr>
              <a:t>money</a:t>
            </a:r>
            <a:r>
              <a:rPr lang="en-US" sz="2800" b="0">
                <a:solidFill>
                  <a:schemeClr val="bg1"/>
                </a:solidFill>
              </a:rPr>
              <a:t> he needed for maintaining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his court and pursuing his </a:t>
            </a:r>
            <a:r>
              <a:rPr lang="en-US" sz="2800" b="0">
                <a:solidFill>
                  <a:srgbClr val="7679FE"/>
                </a:solidFill>
              </a:rPr>
              <a:t>wars</a:t>
            </a:r>
            <a:r>
              <a:rPr lang="en-US" sz="2800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37999" name="Text Box 15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441–444)</a:t>
            </a:r>
          </a:p>
        </p:txBody>
      </p:sp>
    </p:spTree>
    <p:extLst>
      <p:ext uri="{BB962C8B-B14F-4D97-AF65-F5344CB8AC3E}">
        <p14:creationId xmlns:p14="http://schemas.microsoft.com/office/powerpoint/2010/main" val="1394595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7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7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7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95" grpId="0" autoUpdateAnimBg="0"/>
      <p:bldP spid="93799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5" name="Text Box 3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98312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63611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France under Louis XIV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98313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0043" name="Text Box 11"/>
          <p:cNvSpPr txBox="1">
            <a:spLocks noChangeArrowheads="1"/>
          </p:cNvSpPr>
          <p:nvPr/>
        </p:nvSpPr>
        <p:spPr bwMode="auto">
          <a:xfrm>
            <a:off x="1552575" y="936625"/>
            <a:ext cx="7239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Louis developed a standing </a:t>
            </a:r>
            <a:r>
              <a:rPr lang="en-US" sz="2800" b="0">
                <a:solidFill>
                  <a:srgbClr val="7679FE"/>
                </a:solidFill>
              </a:rPr>
              <a:t>army</a:t>
            </a:r>
            <a:r>
              <a:rPr lang="en-US" sz="2800" b="0">
                <a:solidFill>
                  <a:schemeClr val="bg1"/>
                </a:solidFill>
              </a:rPr>
              <a:t> of four hundred thousand.</a:t>
            </a:r>
            <a:r>
              <a:rPr lang="en-US" sz="2800" b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/>
              <a:t></a:t>
            </a:r>
          </a:p>
        </p:txBody>
      </p:sp>
      <p:sp>
        <p:nvSpPr>
          <p:cNvPr id="940044" name="Text Box 12"/>
          <p:cNvSpPr txBox="1">
            <a:spLocks noChangeArrowheads="1"/>
          </p:cNvSpPr>
          <p:nvPr/>
        </p:nvSpPr>
        <p:spPr bwMode="auto">
          <a:xfrm>
            <a:off x="1552575" y="1876425"/>
            <a:ext cx="7200900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He wanted the </a:t>
            </a:r>
            <a:r>
              <a:rPr lang="en-US" sz="2800" b="0">
                <a:solidFill>
                  <a:srgbClr val="7679FE"/>
                </a:solidFill>
              </a:rPr>
              <a:t>Bourbon</a:t>
            </a:r>
            <a:r>
              <a:rPr lang="en-US" sz="2800" b="0">
                <a:solidFill>
                  <a:schemeClr val="bg1"/>
                </a:solidFill>
              </a:rPr>
              <a:t> dynasty to dominate Europe.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To achieve this goal, he waged four wars between 1667 and 1713, causing many other nations to form </a:t>
            </a:r>
            <a:r>
              <a:rPr lang="en-US" sz="2800" b="0">
                <a:solidFill>
                  <a:srgbClr val="7679FE"/>
                </a:solidFill>
              </a:rPr>
              <a:t>alliances</a:t>
            </a:r>
            <a:r>
              <a:rPr lang="en-US" sz="2800" b="0">
                <a:solidFill>
                  <a:schemeClr val="bg1"/>
                </a:solidFill>
              </a:rPr>
              <a:t> against him.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He did add some </a:t>
            </a:r>
            <a:r>
              <a:rPr lang="en-US" sz="2800" b="0">
                <a:solidFill>
                  <a:srgbClr val="7679FE"/>
                </a:solidFill>
              </a:rPr>
              <a:t>lands</a:t>
            </a:r>
            <a:r>
              <a:rPr lang="en-US" sz="2800" b="0">
                <a:solidFill>
                  <a:schemeClr val="bg1"/>
                </a:solidFill>
              </a:rPr>
              <a:t> to France and set up a member of his dynasty on </a:t>
            </a:r>
            <a:r>
              <a:rPr lang="en-US" sz="2800" b="0">
                <a:solidFill>
                  <a:srgbClr val="7679FE"/>
                </a:solidFill>
              </a:rPr>
              <a:t>Spain</a:t>
            </a:r>
            <a:r>
              <a:rPr lang="ja-JP" altLang="en-US" sz="2800" b="0">
                <a:solidFill>
                  <a:srgbClr val="7679FE"/>
                </a:solidFill>
              </a:rPr>
              <a:t>’</a:t>
            </a:r>
            <a:r>
              <a:rPr lang="en-US" sz="2800" b="0">
                <a:solidFill>
                  <a:srgbClr val="7679FE"/>
                </a:solidFill>
              </a:rPr>
              <a:t>s</a:t>
            </a:r>
            <a:r>
              <a:rPr lang="en-US" sz="2800" b="0">
                <a:solidFill>
                  <a:schemeClr val="bg1"/>
                </a:solidFill>
              </a:rPr>
              <a:t> throne.</a:t>
            </a:r>
          </a:p>
        </p:txBody>
      </p:sp>
      <p:sp>
        <p:nvSpPr>
          <p:cNvPr id="940047" name="Text Box 15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441–444)</a:t>
            </a:r>
          </a:p>
        </p:txBody>
      </p:sp>
    </p:spTree>
    <p:extLst>
      <p:ext uri="{BB962C8B-B14F-4D97-AF65-F5344CB8AC3E}">
        <p14:creationId xmlns:p14="http://schemas.microsoft.com/office/powerpoint/2010/main" val="1707181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0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0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0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43" grpId="0" autoUpdateAnimBg="0"/>
      <p:bldP spid="94004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1" name="Text Box 3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99336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63611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France under Louis XIV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99337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4139" name="Text Box 11"/>
          <p:cNvSpPr txBox="1">
            <a:spLocks noChangeArrowheads="1"/>
          </p:cNvSpPr>
          <p:nvPr/>
        </p:nvSpPr>
        <p:spPr bwMode="auto">
          <a:xfrm>
            <a:off x="1552575" y="936625"/>
            <a:ext cx="7239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The Sun King died in 1715. </a:t>
            </a:r>
            <a:r>
              <a:rPr lang="en-US"/>
              <a:t></a:t>
            </a:r>
          </a:p>
        </p:txBody>
      </p:sp>
      <p:sp>
        <p:nvSpPr>
          <p:cNvPr id="944140" name="Text Box 12"/>
          <p:cNvSpPr txBox="1">
            <a:spLocks noChangeArrowheads="1"/>
          </p:cNvSpPr>
          <p:nvPr/>
        </p:nvSpPr>
        <p:spPr bwMode="auto">
          <a:xfrm>
            <a:off x="1552575" y="1489075"/>
            <a:ext cx="72009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France was debt-ridden and surrounded by </a:t>
            </a:r>
            <a:r>
              <a:rPr lang="en-US" sz="2800" b="0">
                <a:solidFill>
                  <a:srgbClr val="7679FE"/>
                </a:solidFill>
              </a:rPr>
              <a:t>enemies</a:t>
            </a:r>
            <a:r>
              <a:rPr lang="en-US" sz="2800" b="0">
                <a:solidFill>
                  <a:schemeClr val="bg1"/>
                </a:solidFill>
              </a:rPr>
              <a:t>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On his deathbed he seemed remorseful for not caring for the </a:t>
            </a:r>
            <a:r>
              <a:rPr lang="en-US" sz="2800" b="0">
                <a:solidFill>
                  <a:srgbClr val="7679FE"/>
                </a:solidFill>
              </a:rPr>
              <a:t>people</a:t>
            </a:r>
            <a:r>
              <a:rPr lang="en-US" sz="2800" b="0">
                <a:solidFill>
                  <a:schemeClr val="bg1"/>
                </a:solidFill>
              </a:rPr>
              <a:t> more.</a:t>
            </a:r>
          </a:p>
        </p:txBody>
      </p:sp>
      <p:sp>
        <p:nvSpPr>
          <p:cNvPr id="944143" name="Text Box 15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441–444)</a:t>
            </a:r>
          </a:p>
        </p:txBody>
      </p:sp>
    </p:spTree>
    <p:extLst>
      <p:ext uri="{BB962C8B-B14F-4D97-AF65-F5344CB8AC3E}">
        <p14:creationId xmlns:p14="http://schemas.microsoft.com/office/powerpoint/2010/main" val="2354703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4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4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9" grpId="0" autoUpdateAnimBg="0"/>
      <p:bldP spid="94414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3" name="Text Box 7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193559" name="Text Box 23"/>
          <p:cNvSpPr txBox="1">
            <a:spLocks noChangeArrowheads="1"/>
          </p:cNvSpPr>
          <p:nvPr/>
        </p:nvSpPr>
        <p:spPr bwMode="black">
          <a:xfrm>
            <a:off x="1552575" y="384175"/>
            <a:ext cx="60960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Absolutism in Central </a:t>
            </a:r>
            <a:br>
              <a:rPr lang="en-US" sz="3200"/>
            </a:br>
            <a:r>
              <a:rPr lang="en-US" sz="3200"/>
              <a:t>and Eastern Europe</a:t>
            </a:r>
          </a:p>
        </p:txBody>
      </p:sp>
      <p:pic>
        <p:nvPicPr>
          <p:cNvPr id="101385" name="Picture 24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3555" name="Text Box 19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444–445)</a:t>
            </a:r>
          </a:p>
        </p:txBody>
      </p:sp>
      <p:sp>
        <p:nvSpPr>
          <p:cNvPr id="193561" name="Text Box 25"/>
          <p:cNvSpPr txBox="1">
            <a:spLocks noChangeArrowheads="1"/>
          </p:cNvSpPr>
          <p:nvPr/>
        </p:nvSpPr>
        <p:spPr bwMode="auto">
          <a:xfrm>
            <a:off x="1552575" y="1370013"/>
            <a:ext cx="7239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After the Thirty Years</a:t>
            </a:r>
            <a:r>
              <a:rPr lang="ja-JP" altLang="en-US" sz="2800" b="0">
                <a:solidFill>
                  <a:schemeClr val="bg1"/>
                </a:solidFill>
              </a:rPr>
              <a:t>’</a:t>
            </a:r>
            <a:r>
              <a:rPr lang="en-US" sz="2800" b="0">
                <a:solidFill>
                  <a:schemeClr val="bg1"/>
                </a:solidFill>
              </a:rPr>
              <a:t> War, two German states–</a:t>
            </a:r>
            <a:r>
              <a:rPr lang="en-US" sz="2800">
                <a:solidFill>
                  <a:srgbClr val="7679FE"/>
                </a:solidFill>
              </a:rPr>
              <a:t>Prussia</a:t>
            </a:r>
            <a:r>
              <a:rPr lang="en-US" sz="2800" b="0">
                <a:solidFill>
                  <a:schemeClr val="bg1"/>
                </a:solidFill>
              </a:rPr>
              <a:t> and </a:t>
            </a:r>
            <a:r>
              <a:rPr lang="en-US" sz="2800">
                <a:solidFill>
                  <a:srgbClr val="7679FE"/>
                </a:solidFill>
              </a:rPr>
              <a:t>Austria</a:t>
            </a:r>
            <a:r>
              <a:rPr lang="en-US" sz="2800" b="0">
                <a:solidFill>
                  <a:schemeClr val="bg1"/>
                </a:solidFill>
              </a:rPr>
              <a:t>–emerged in the seventeenth and eighteenth centuries as great powers. </a:t>
            </a:r>
            <a:r>
              <a:rPr lang="en-US"/>
              <a:t></a:t>
            </a:r>
          </a:p>
        </p:txBody>
      </p:sp>
      <p:sp>
        <p:nvSpPr>
          <p:cNvPr id="193562" name="Text Box 26"/>
          <p:cNvSpPr txBox="1">
            <a:spLocks noChangeArrowheads="1"/>
          </p:cNvSpPr>
          <p:nvPr/>
        </p:nvSpPr>
        <p:spPr bwMode="auto">
          <a:xfrm>
            <a:off x="1552575" y="3078163"/>
            <a:ext cx="72009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>
                <a:solidFill>
                  <a:srgbClr val="7679FE"/>
                </a:solidFill>
              </a:rPr>
              <a:t>Frederick William the Great Elector</a:t>
            </a:r>
            <a:r>
              <a:rPr lang="en-US" sz="2800" b="0">
                <a:solidFill>
                  <a:schemeClr val="bg1"/>
                </a:solidFill>
              </a:rPr>
              <a:t> laid the basis for the Prussian state.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He built an efficient standing army of forty thousand men, the fourth-largest army in Europe.</a:t>
            </a:r>
          </a:p>
        </p:txBody>
      </p:sp>
    </p:spTree>
    <p:extLst>
      <p:ext uri="{BB962C8B-B14F-4D97-AF65-F5344CB8AC3E}">
        <p14:creationId xmlns:p14="http://schemas.microsoft.com/office/powerpoint/2010/main" val="420586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3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59" grpId="0" autoUpdateAnimBg="0"/>
      <p:bldP spid="193561" grpId="0" autoUpdateAnimBg="0"/>
      <p:bldP spid="19356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90" name="Text Box 6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102408" name="Text Box 19"/>
          <p:cNvSpPr txBox="1">
            <a:spLocks noChangeArrowheads="1"/>
          </p:cNvSpPr>
          <p:nvPr/>
        </p:nvSpPr>
        <p:spPr bwMode="black">
          <a:xfrm>
            <a:off x="1552575" y="384175"/>
            <a:ext cx="5516563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Absolutism in Central </a:t>
            </a:r>
            <a:br>
              <a:rPr lang="en-US" sz="3200"/>
            </a:br>
            <a:r>
              <a:rPr lang="en-US" sz="3200"/>
              <a:t>and Eastern Europe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102409" name="Picture 23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608" name="Text Box 24"/>
          <p:cNvSpPr txBox="1">
            <a:spLocks noChangeArrowheads="1"/>
          </p:cNvSpPr>
          <p:nvPr/>
        </p:nvSpPr>
        <p:spPr bwMode="auto">
          <a:xfrm>
            <a:off x="1552575" y="1370013"/>
            <a:ext cx="7239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Frederick William set up the General War Commissariat to </a:t>
            </a:r>
            <a:r>
              <a:rPr lang="en-US" sz="2800" b="0">
                <a:solidFill>
                  <a:srgbClr val="7679FE"/>
                </a:solidFill>
              </a:rPr>
              <a:t>oversee</a:t>
            </a:r>
            <a:r>
              <a:rPr lang="en-US" sz="2800" b="0">
                <a:solidFill>
                  <a:schemeClr val="bg1"/>
                </a:solidFill>
              </a:rPr>
              <a:t> the army.</a:t>
            </a:r>
            <a:r>
              <a:rPr lang="en-US" sz="2800" b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/>
              <a:t></a:t>
            </a:r>
          </a:p>
        </p:txBody>
      </p:sp>
      <p:sp>
        <p:nvSpPr>
          <p:cNvPr id="195609" name="Text Box 25"/>
          <p:cNvSpPr txBox="1">
            <a:spLocks noChangeArrowheads="1"/>
          </p:cNvSpPr>
          <p:nvPr/>
        </p:nvSpPr>
        <p:spPr bwMode="auto">
          <a:xfrm>
            <a:off x="1552575" y="2316163"/>
            <a:ext cx="72009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It soon became a bureaucratic </a:t>
            </a:r>
            <a:r>
              <a:rPr lang="en-US" sz="2800" b="0">
                <a:solidFill>
                  <a:srgbClr val="7679FE"/>
                </a:solidFill>
              </a:rPr>
              <a:t>machine</a:t>
            </a:r>
            <a:r>
              <a:rPr lang="en-US" sz="2800" b="0">
                <a:solidFill>
                  <a:schemeClr val="bg1"/>
                </a:solidFill>
              </a:rPr>
              <a:t> for civil government as well.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Frederick William used it to </a:t>
            </a:r>
            <a:r>
              <a:rPr lang="en-US" sz="2800" b="0">
                <a:solidFill>
                  <a:srgbClr val="7679FE"/>
                </a:solidFill>
              </a:rPr>
              <a:t>govern</a:t>
            </a:r>
            <a:r>
              <a:rPr lang="en-US" sz="2800" b="0">
                <a:solidFill>
                  <a:schemeClr val="bg1"/>
                </a:solidFill>
              </a:rPr>
              <a:t> the state.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Many members were landed aristocracy known as </a:t>
            </a:r>
            <a:r>
              <a:rPr lang="en-US" sz="2800" b="0">
                <a:solidFill>
                  <a:srgbClr val="7679FE"/>
                </a:solidFill>
              </a:rPr>
              <a:t>Junkers</a:t>
            </a:r>
            <a:r>
              <a:rPr lang="en-US" sz="2800" b="0">
                <a:solidFill>
                  <a:schemeClr val="bg1"/>
                </a:solidFill>
              </a:rPr>
              <a:t>, who also served in the army.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Frederick William</a:t>
            </a:r>
            <a:r>
              <a:rPr lang="ja-JP" altLang="en-US" sz="2800" b="0">
                <a:solidFill>
                  <a:schemeClr val="bg1"/>
                </a:solidFill>
              </a:rPr>
              <a:t>’</a:t>
            </a:r>
            <a:r>
              <a:rPr lang="en-US" sz="2800" b="0">
                <a:solidFill>
                  <a:schemeClr val="bg1"/>
                </a:solidFill>
              </a:rPr>
              <a:t>s son became King Frederick I in 1701.</a:t>
            </a:r>
          </a:p>
        </p:txBody>
      </p:sp>
      <p:sp>
        <p:nvSpPr>
          <p:cNvPr id="195611" name="Text Box 27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444–445)</a:t>
            </a:r>
          </a:p>
        </p:txBody>
      </p:sp>
    </p:spTree>
    <p:extLst>
      <p:ext uri="{BB962C8B-B14F-4D97-AF65-F5344CB8AC3E}">
        <p14:creationId xmlns:p14="http://schemas.microsoft.com/office/powerpoint/2010/main" val="3004282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5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5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08" grpId="0" autoUpdateAnimBg="0"/>
      <p:bldP spid="19560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7" name="Text Box 3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103432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5516563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Absolutism in Central </a:t>
            </a:r>
            <a:br>
              <a:rPr lang="en-US" sz="3200"/>
            </a:br>
            <a:r>
              <a:rPr lang="en-US" sz="3200"/>
              <a:t>and Eastern Europe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103433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8235" name="Text Box 11"/>
          <p:cNvSpPr txBox="1">
            <a:spLocks noChangeArrowheads="1"/>
          </p:cNvSpPr>
          <p:nvPr/>
        </p:nvSpPr>
        <p:spPr bwMode="auto">
          <a:xfrm>
            <a:off x="1552575" y="1370013"/>
            <a:ext cx="7239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The Austrian </a:t>
            </a:r>
            <a:r>
              <a:rPr lang="en-US" sz="2800" b="0">
                <a:solidFill>
                  <a:srgbClr val="7679FE"/>
                </a:solidFill>
              </a:rPr>
              <a:t>Hapsburgs</a:t>
            </a:r>
            <a:r>
              <a:rPr lang="en-US" sz="2800" b="0">
                <a:solidFill>
                  <a:schemeClr val="bg1"/>
                </a:solidFill>
              </a:rPr>
              <a:t> had long been Holy Roman emperors.</a:t>
            </a:r>
            <a:r>
              <a:rPr lang="en-US" sz="2800" b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/>
              <a:t></a:t>
            </a:r>
          </a:p>
        </p:txBody>
      </p:sp>
      <p:sp>
        <p:nvSpPr>
          <p:cNvPr id="948236" name="Text Box 12"/>
          <p:cNvSpPr txBox="1">
            <a:spLocks noChangeArrowheads="1"/>
          </p:cNvSpPr>
          <p:nvPr/>
        </p:nvSpPr>
        <p:spPr bwMode="auto">
          <a:xfrm>
            <a:off x="1552575" y="2314575"/>
            <a:ext cx="7200900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After the Thirty Years</a:t>
            </a:r>
            <a:r>
              <a:rPr lang="ja-JP" altLang="en-US" sz="2800" b="0">
                <a:solidFill>
                  <a:schemeClr val="bg1"/>
                </a:solidFill>
              </a:rPr>
              <a:t>’</a:t>
            </a:r>
            <a:r>
              <a:rPr lang="en-US" sz="2800" b="0">
                <a:solidFill>
                  <a:schemeClr val="bg1"/>
                </a:solidFill>
              </a:rPr>
              <a:t> War, they created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a new </a:t>
            </a:r>
            <a:r>
              <a:rPr lang="en-US" sz="2800" b="0">
                <a:solidFill>
                  <a:srgbClr val="7679FE"/>
                </a:solidFill>
              </a:rPr>
              <a:t>empire</a:t>
            </a:r>
            <a:r>
              <a:rPr lang="en-US" sz="2800" b="0">
                <a:solidFill>
                  <a:schemeClr val="bg1"/>
                </a:solidFill>
              </a:rPr>
              <a:t> in eastern and southeastern Europe.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Its core was in present-day </a:t>
            </a:r>
            <a:r>
              <a:rPr lang="en-US" sz="2800" b="0">
                <a:solidFill>
                  <a:srgbClr val="7679FE"/>
                </a:solidFill>
              </a:rPr>
              <a:t>Austria</a:t>
            </a:r>
            <a:r>
              <a:rPr lang="en-US" sz="2800" b="0">
                <a:solidFill>
                  <a:schemeClr val="bg1"/>
                </a:solidFill>
              </a:rPr>
              <a:t>, the </a:t>
            </a:r>
            <a:r>
              <a:rPr lang="en-US" sz="2800" b="0">
                <a:solidFill>
                  <a:srgbClr val="7679FE"/>
                </a:solidFill>
              </a:rPr>
              <a:t>Czech Republic</a:t>
            </a:r>
            <a:r>
              <a:rPr lang="en-US" sz="2800" b="0">
                <a:solidFill>
                  <a:schemeClr val="bg1"/>
                </a:solidFill>
              </a:rPr>
              <a:t>, and </a:t>
            </a:r>
            <a:r>
              <a:rPr lang="en-US" sz="2800" b="0">
                <a:solidFill>
                  <a:srgbClr val="7679FE"/>
                </a:solidFill>
              </a:rPr>
              <a:t>Hungary</a:t>
            </a:r>
            <a:r>
              <a:rPr lang="en-US" sz="2800" b="0">
                <a:solidFill>
                  <a:schemeClr val="bg1"/>
                </a:solidFill>
              </a:rPr>
              <a:t>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After the defeat of the Turks in 1687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(see Chapter 15), </a:t>
            </a:r>
            <a:r>
              <a:rPr lang="en-US" sz="2800" b="0">
                <a:solidFill>
                  <a:srgbClr val="7679FE"/>
                </a:solidFill>
              </a:rPr>
              <a:t>Austria</a:t>
            </a:r>
            <a:r>
              <a:rPr lang="en-US" sz="2800" b="0">
                <a:solidFill>
                  <a:schemeClr val="bg1"/>
                </a:solidFill>
              </a:rPr>
              <a:t> took control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of Transylvania, Croatia, and Slavonia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as well.</a:t>
            </a:r>
          </a:p>
        </p:txBody>
      </p:sp>
      <p:sp>
        <p:nvSpPr>
          <p:cNvPr id="948238" name="Text Box 14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444–445)</a:t>
            </a:r>
          </a:p>
        </p:txBody>
      </p:sp>
    </p:spTree>
    <p:extLst>
      <p:ext uri="{BB962C8B-B14F-4D97-AF65-F5344CB8AC3E}">
        <p14:creationId xmlns:p14="http://schemas.microsoft.com/office/powerpoint/2010/main" val="318043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8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8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35" grpId="0" autoUpdateAnimBg="0"/>
      <p:bldP spid="94823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5" name="Text Box 3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104456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5516563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Absolutism in Central </a:t>
            </a:r>
            <a:br>
              <a:rPr lang="en-US" sz="3200"/>
            </a:br>
            <a:r>
              <a:rPr lang="en-US" sz="3200"/>
              <a:t>and Eastern Europe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104457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0283" name="Text Box 11"/>
          <p:cNvSpPr txBox="1">
            <a:spLocks noChangeArrowheads="1"/>
          </p:cNvSpPr>
          <p:nvPr/>
        </p:nvSpPr>
        <p:spPr bwMode="auto">
          <a:xfrm>
            <a:off x="1552575" y="1370013"/>
            <a:ext cx="7239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The Austrian monarchy never was a centralized, </a:t>
            </a:r>
            <a:r>
              <a:rPr lang="en-US" sz="2800" b="0">
                <a:solidFill>
                  <a:srgbClr val="7679FE"/>
                </a:solidFill>
              </a:rPr>
              <a:t>absolutist</a:t>
            </a:r>
            <a:r>
              <a:rPr lang="en-US" sz="2800" b="0">
                <a:solidFill>
                  <a:schemeClr val="bg1"/>
                </a:solidFill>
              </a:rPr>
              <a:t> state, however. </a:t>
            </a:r>
            <a:r>
              <a:rPr lang="en-US"/>
              <a:t></a:t>
            </a:r>
          </a:p>
        </p:txBody>
      </p:sp>
      <p:sp>
        <p:nvSpPr>
          <p:cNvPr id="950284" name="Text Box 12"/>
          <p:cNvSpPr txBox="1">
            <a:spLocks noChangeArrowheads="1"/>
          </p:cNvSpPr>
          <p:nvPr/>
        </p:nvSpPr>
        <p:spPr bwMode="auto">
          <a:xfrm>
            <a:off x="1552575" y="2314575"/>
            <a:ext cx="72009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It was made up of many national </a:t>
            </a:r>
            <a:r>
              <a:rPr lang="en-US" sz="2800" b="0">
                <a:solidFill>
                  <a:srgbClr val="7679FE"/>
                </a:solidFill>
              </a:rPr>
              <a:t>groups</a:t>
            </a:r>
            <a:r>
              <a:rPr lang="en-US" sz="2800" b="0">
                <a:solidFill>
                  <a:schemeClr val="bg1"/>
                </a:solidFill>
              </a:rPr>
              <a:t>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r>
              <a:rPr lang="en-US" sz="2800" b="0">
                <a:solidFill>
                  <a:schemeClr val="bg1"/>
                </a:solidFill>
              </a:rPr>
              <a:t>The empire was a set of territories held together by the </a:t>
            </a:r>
            <a:r>
              <a:rPr lang="en-US" sz="2800" b="0">
                <a:solidFill>
                  <a:srgbClr val="7679FE"/>
                </a:solidFill>
              </a:rPr>
              <a:t>Hapsburg</a:t>
            </a:r>
            <a:r>
              <a:rPr lang="en-US" sz="2800" b="0">
                <a:solidFill>
                  <a:schemeClr val="bg1"/>
                </a:solidFill>
              </a:rPr>
              <a:t> emperor, who was </a:t>
            </a:r>
            <a:r>
              <a:rPr lang="en-US" sz="2800" b="0">
                <a:solidFill>
                  <a:srgbClr val="7679FE"/>
                </a:solidFill>
              </a:rPr>
              <a:t>archduke</a:t>
            </a:r>
            <a:r>
              <a:rPr lang="en-US" sz="2800" b="0">
                <a:solidFill>
                  <a:schemeClr val="bg1"/>
                </a:solidFill>
              </a:rPr>
              <a:t> of Austria, </a:t>
            </a:r>
            <a:r>
              <a:rPr lang="en-US" sz="2800" b="0">
                <a:solidFill>
                  <a:srgbClr val="7679FE"/>
                </a:solidFill>
              </a:rPr>
              <a:t>king</a:t>
            </a:r>
            <a:r>
              <a:rPr lang="en-US" sz="2800" b="0">
                <a:solidFill>
                  <a:schemeClr val="bg1"/>
                </a:solidFill>
              </a:rPr>
              <a:t> of Bohemia, and </a:t>
            </a:r>
            <a:r>
              <a:rPr lang="en-US" sz="2800" b="0">
                <a:solidFill>
                  <a:srgbClr val="7679FE"/>
                </a:solidFill>
              </a:rPr>
              <a:t>king</a:t>
            </a:r>
            <a:r>
              <a:rPr lang="en-US" sz="2800" b="0">
                <a:solidFill>
                  <a:schemeClr val="bg1"/>
                </a:solidFill>
              </a:rPr>
              <a:t> of Hungary.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r>
              <a:rPr lang="en-US" sz="2800" b="0">
                <a:solidFill>
                  <a:schemeClr val="bg1"/>
                </a:solidFill>
              </a:rPr>
              <a:t>Each area had its own laws and political life.</a:t>
            </a:r>
          </a:p>
        </p:txBody>
      </p:sp>
      <p:sp>
        <p:nvSpPr>
          <p:cNvPr id="950286" name="Text Box 14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444–445)</a:t>
            </a:r>
          </a:p>
        </p:txBody>
      </p:sp>
    </p:spTree>
    <p:extLst>
      <p:ext uri="{BB962C8B-B14F-4D97-AF65-F5344CB8AC3E}">
        <p14:creationId xmlns:p14="http://schemas.microsoft.com/office/powerpoint/2010/main" val="3020922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0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0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0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0283" grpId="0" autoUpdateAnimBg="0"/>
      <p:bldP spid="95028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6" name="Text Box 6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209945" name="Text Box 25"/>
          <p:cNvSpPr txBox="1">
            <a:spLocks noChangeArrowheads="1"/>
          </p:cNvSpPr>
          <p:nvPr/>
        </p:nvSpPr>
        <p:spPr bwMode="black">
          <a:xfrm>
            <a:off x="1552575" y="384175"/>
            <a:ext cx="6096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Russia under Peter the Great</a:t>
            </a:r>
          </a:p>
        </p:txBody>
      </p:sp>
      <p:pic>
        <p:nvPicPr>
          <p:cNvPr id="106506" name="Picture 26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941" name="Text Box 21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445–447)</a:t>
            </a:r>
          </a:p>
        </p:txBody>
      </p:sp>
      <p:sp>
        <p:nvSpPr>
          <p:cNvPr id="209947" name="Text Box 27"/>
          <p:cNvSpPr txBox="1">
            <a:spLocks noChangeArrowheads="1"/>
          </p:cNvSpPr>
          <p:nvPr/>
        </p:nvSpPr>
        <p:spPr bwMode="auto">
          <a:xfrm>
            <a:off x="1552575" y="936625"/>
            <a:ext cx="7239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In the sixteenth century, </a:t>
            </a:r>
            <a:r>
              <a:rPr lang="en-US" sz="2800">
                <a:solidFill>
                  <a:srgbClr val="7679FE"/>
                </a:solidFill>
              </a:rPr>
              <a:t>Ivan IV</a:t>
            </a:r>
            <a:r>
              <a:rPr lang="en-US" sz="2800" b="0">
                <a:solidFill>
                  <a:schemeClr val="bg1"/>
                </a:solidFill>
              </a:rPr>
              <a:t> became the first Russian ruler to take the title of </a:t>
            </a:r>
            <a:r>
              <a:rPr lang="en-US" sz="2800">
                <a:solidFill>
                  <a:srgbClr val="7679FE"/>
                </a:solidFill>
              </a:rPr>
              <a:t>czar,</a:t>
            </a:r>
            <a:r>
              <a:rPr lang="en-US" sz="2800" b="0">
                <a:solidFill>
                  <a:schemeClr val="bg1"/>
                </a:solidFill>
              </a:rPr>
              <a:t> Russian for caesar.</a:t>
            </a:r>
            <a:r>
              <a:rPr lang="en-US" sz="2800" b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/>
              <a:t></a:t>
            </a:r>
          </a:p>
        </p:txBody>
      </p:sp>
      <p:sp>
        <p:nvSpPr>
          <p:cNvPr id="209948" name="Text Box 28"/>
          <p:cNvSpPr txBox="1">
            <a:spLocks noChangeArrowheads="1"/>
          </p:cNvSpPr>
          <p:nvPr/>
        </p:nvSpPr>
        <p:spPr bwMode="auto">
          <a:xfrm>
            <a:off x="1552575" y="2266950"/>
            <a:ext cx="72009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Called Ivan the Terrible for his ruthlessness, he expanded Russia eastward and crushed the power of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the Russian </a:t>
            </a:r>
            <a:r>
              <a:rPr lang="en-US" sz="2800">
                <a:solidFill>
                  <a:srgbClr val="7679FE"/>
                </a:solidFill>
              </a:rPr>
              <a:t>boyars</a:t>
            </a:r>
            <a:r>
              <a:rPr lang="en-US" sz="2800" b="0">
                <a:solidFill>
                  <a:schemeClr val="bg1"/>
                </a:solidFill>
              </a:rPr>
              <a:t> (the nobility).</a:t>
            </a:r>
          </a:p>
        </p:txBody>
      </p:sp>
    </p:spTree>
    <p:extLst>
      <p:ext uri="{BB962C8B-B14F-4D97-AF65-F5344CB8AC3E}">
        <p14:creationId xmlns:p14="http://schemas.microsoft.com/office/powerpoint/2010/main" val="2762639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9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45" grpId="0" autoUpdateAnimBg="0"/>
      <p:bldP spid="209947" grpId="0" autoUpdateAnimBg="0"/>
      <p:bldP spid="20994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1052" y="2272632"/>
            <a:ext cx="6015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Lucida Blackletter"/>
                <a:cs typeface="Lucida Blackletter"/>
              </a:rPr>
              <a:t>Absolutist States</a:t>
            </a:r>
            <a:endParaRPr lang="en-US" sz="6000" dirty="0">
              <a:solidFill>
                <a:schemeClr val="bg1"/>
              </a:solidFill>
              <a:latin typeface="Lucida Blackletter"/>
              <a:cs typeface="Lucida Blackletter"/>
            </a:endParaRPr>
          </a:p>
        </p:txBody>
      </p:sp>
    </p:spTree>
    <p:extLst>
      <p:ext uri="{BB962C8B-B14F-4D97-AF65-F5344CB8AC3E}">
        <p14:creationId xmlns:p14="http://schemas.microsoft.com/office/powerpoint/2010/main" val="1084137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4" name="Text Box 6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107528" name="Text Box 23"/>
          <p:cNvSpPr txBox="1">
            <a:spLocks noChangeArrowheads="1"/>
          </p:cNvSpPr>
          <p:nvPr/>
        </p:nvSpPr>
        <p:spPr bwMode="black">
          <a:xfrm>
            <a:off x="1552575" y="384175"/>
            <a:ext cx="66675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Russia under Peter the Great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107529" name="Picture 27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96" name="Text Box 28"/>
          <p:cNvSpPr txBox="1">
            <a:spLocks noChangeArrowheads="1"/>
          </p:cNvSpPr>
          <p:nvPr/>
        </p:nvSpPr>
        <p:spPr bwMode="auto">
          <a:xfrm>
            <a:off x="1552575" y="936625"/>
            <a:ext cx="7239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The end of Ivan</a:t>
            </a:r>
            <a:r>
              <a:rPr lang="ja-JP" altLang="en-US" sz="2800" b="0">
                <a:solidFill>
                  <a:schemeClr val="bg1"/>
                </a:solidFill>
              </a:rPr>
              <a:t>’</a:t>
            </a:r>
            <a:r>
              <a:rPr lang="en-US" sz="2800" b="0">
                <a:solidFill>
                  <a:schemeClr val="bg1"/>
                </a:solidFill>
              </a:rPr>
              <a:t>s rule in 1598 was followed by a period of </a:t>
            </a:r>
            <a:r>
              <a:rPr lang="en-US" sz="2800" b="0">
                <a:solidFill>
                  <a:srgbClr val="7679FE"/>
                </a:solidFill>
              </a:rPr>
              <a:t>anarchy</a:t>
            </a:r>
            <a:r>
              <a:rPr lang="en-US" sz="2800" b="0">
                <a:solidFill>
                  <a:schemeClr val="bg1"/>
                </a:solidFill>
              </a:rPr>
              <a:t> called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the Time of Troubles. </a:t>
            </a:r>
            <a:r>
              <a:rPr lang="en-US"/>
              <a:t></a:t>
            </a:r>
          </a:p>
        </p:txBody>
      </p:sp>
      <p:sp>
        <p:nvSpPr>
          <p:cNvPr id="211997" name="Text Box 29"/>
          <p:cNvSpPr txBox="1">
            <a:spLocks noChangeArrowheads="1"/>
          </p:cNvSpPr>
          <p:nvPr/>
        </p:nvSpPr>
        <p:spPr bwMode="auto">
          <a:xfrm>
            <a:off x="1552575" y="2266950"/>
            <a:ext cx="6975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It ended when the national assembly chose </a:t>
            </a:r>
            <a:r>
              <a:rPr lang="en-US" sz="2800">
                <a:solidFill>
                  <a:srgbClr val="7679FE"/>
                </a:solidFill>
              </a:rPr>
              <a:t>Michael Romanov</a:t>
            </a:r>
            <a:r>
              <a:rPr lang="en-US" sz="2800" b="0">
                <a:solidFill>
                  <a:schemeClr val="bg1"/>
                </a:solidFill>
              </a:rPr>
              <a:t> as czar in 1613.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r>
              <a:rPr lang="en-US" sz="2800" b="0">
                <a:solidFill>
                  <a:schemeClr val="bg1"/>
                </a:solidFill>
              </a:rPr>
              <a:t>The Romanov dynasty lasted until 1917.</a:t>
            </a:r>
          </a:p>
        </p:txBody>
      </p:sp>
      <p:sp>
        <p:nvSpPr>
          <p:cNvPr id="212000" name="Text Box 32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445–447)</a:t>
            </a:r>
          </a:p>
        </p:txBody>
      </p:sp>
    </p:spTree>
    <p:extLst>
      <p:ext uri="{BB962C8B-B14F-4D97-AF65-F5344CB8AC3E}">
        <p14:creationId xmlns:p14="http://schemas.microsoft.com/office/powerpoint/2010/main" val="3337400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1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96" grpId="0" autoUpdateAnimBg="0"/>
      <p:bldP spid="21199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1" name="Text Box 3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108552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66675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Russia under Peter the Great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108553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4619" name="Text Box 11"/>
          <p:cNvSpPr txBox="1">
            <a:spLocks noChangeArrowheads="1"/>
          </p:cNvSpPr>
          <p:nvPr/>
        </p:nvSpPr>
        <p:spPr bwMode="auto">
          <a:xfrm>
            <a:off x="1552575" y="936625"/>
            <a:ext cx="7239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Its most prominent member was </a:t>
            </a:r>
            <a:r>
              <a:rPr lang="en-US" sz="2800">
                <a:solidFill>
                  <a:srgbClr val="7679FE"/>
                </a:solidFill>
              </a:rPr>
              <a:t>Peter the Great,</a:t>
            </a:r>
            <a:r>
              <a:rPr lang="en-US" sz="2800" b="0">
                <a:solidFill>
                  <a:schemeClr val="bg1"/>
                </a:solidFill>
              </a:rPr>
              <a:t> an absolutist who believed in the divine right of kings.</a:t>
            </a:r>
            <a:r>
              <a:rPr lang="en-US" sz="2800" b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/>
              <a:t></a:t>
            </a:r>
          </a:p>
        </p:txBody>
      </p:sp>
      <p:sp>
        <p:nvSpPr>
          <p:cNvPr id="964620" name="Text Box 12"/>
          <p:cNvSpPr txBox="1">
            <a:spLocks noChangeArrowheads="1"/>
          </p:cNvSpPr>
          <p:nvPr/>
        </p:nvSpPr>
        <p:spPr bwMode="auto">
          <a:xfrm>
            <a:off x="1552575" y="2266950"/>
            <a:ext cx="72009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He became czar in 1689.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r>
              <a:rPr lang="en-US" sz="2800" b="0">
                <a:solidFill>
                  <a:schemeClr val="bg1"/>
                </a:solidFill>
              </a:rPr>
              <a:t>Peter soon made a trip to the </a:t>
            </a:r>
            <a:r>
              <a:rPr lang="en-US" sz="2800" b="0">
                <a:solidFill>
                  <a:srgbClr val="7679FE"/>
                </a:solidFill>
              </a:rPr>
              <a:t>West</a:t>
            </a:r>
            <a:r>
              <a:rPr lang="en-US" sz="2800" b="0">
                <a:solidFill>
                  <a:schemeClr val="bg1"/>
                </a:solidFill>
              </a:rPr>
              <a:t>, and he returned determined to </a:t>
            </a:r>
            <a:r>
              <a:rPr lang="en-US" sz="2800" b="0">
                <a:solidFill>
                  <a:srgbClr val="7679FE"/>
                </a:solidFill>
              </a:rPr>
              <a:t>Europeanize</a:t>
            </a:r>
            <a:r>
              <a:rPr lang="en-US" sz="2800" b="0">
                <a:solidFill>
                  <a:schemeClr val="bg1"/>
                </a:solidFill>
              </a:rPr>
              <a:t> Russia.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r>
              <a:rPr lang="en-US" sz="2800" b="0">
                <a:solidFill>
                  <a:schemeClr val="bg1"/>
                </a:solidFill>
              </a:rPr>
              <a:t>He wanted European </a:t>
            </a:r>
            <a:r>
              <a:rPr lang="en-US" sz="2800" b="0">
                <a:solidFill>
                  <a:srgbClr val="7679FE"/>
                </a:solidFill>
              </a:rPr>
              <a:t>technology</a:t>
            </a:r>
            <a:r>
              <a:rPr lang="en-US" sz="2800" b="0">
                <a:solidFill>
                  <a:schemeClr val="bg1"/>
                </a:solidFill>
              </a:rPr>
              <a:t> to create a great </a:t>
            </a:r>
            <a:r>
              <a:rPr lang="en-US" sz="2800" b="0">
                <a:solidFill>
                  <a:srgbClr val="7679FE"/>
                </a:solidFill>
              </a:rPr>
              <a:t>army</a:t>
            </a:r>
            <a:r>
              <a:rPr lang="en-US" sz="2800" b="0">
                <a:solidFill>
                  <a:schemeClr val="bg1"/>
                </a:solidFill>
              </a:rPr>
              <a:t> to support Russia as a great power.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r>
              <a:rPr lang="en-US" sz="2800" b="0">
                <a:solidFill>
                  <a:schemeClr val="bg1"/>
                </a:solidFill>
              </a:rPr>
              <a:t>By Peter</a:t>
            </a:r>
            <a:r>
              <a:rPr lang="ja-JP" altLang="en-US" sz="2800" b="0">
                <a:solidFill>
                  <a:schemeClr val="bg1"/>
                </a:solidFill>
              </a:rPr>
              <a:t>’</a:t>
            </a:r>
            <a:r>
              <a:rPr lang="en-US" sz="2800" b="0">
                <a:solidFill>
                  <a:schemeClr val="bg1"/>
                </a:solidFill>
              </a:rPr>
              <a:t>s death in 1725, Russia was an important European </a:t>
            </a:r>
            <a:r>
              <a:rPr lang="en-US" sz="2800" b="0">
                <a:solidFill>
                  <a:srgbClr val="7679FE"/>
                </a:solidFill>
              </a:rPr>
              <a:t>state</a:t>
            </a:r>
            <a:r>
              <a:rPr lang="en-US" sz="2800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64623" name="Text Box 15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445–447)</a:t>
            </a:r>
          </a:p>
        </p:txBody>
      </p:sp>
    </p:spTree>
    <p:extLst>
      <p:ext uri="{BB962C8B-B14F-4D97-AF65-F5344CB8AC3E}">
        <p14:creationId xmlns:p14="http://schemas.microsoft.com/office/powerpoint/2010/main" val="407544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4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4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4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4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4619" grpId="0" autoUpdateAnimBg="0"/>
      <p:bldP spid="96462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659" name="Text Box 3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109576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66675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Russia under Peter the Great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109577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6667" name="Text Box 11"/>
          <p:cNvSpPr txBox="1">
            <a:spLocks noChangeArrowheads="1"/>
          </p:cNvSpPr>
          <p:nvPr/>
        </p:nvSpPr>
        <p:spPr bwMode="auto">
          <a:xfrm>
            <a:off x="1552575" y="936625"/>
            <a:ext cx="7239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To create his army, Peter </a:t>
            </a:r>
            <a:r>
              <a:rPr lang="en-US" sz="2800" b="0">
                <a:solidFill>
                  <a:srgbClr val="7679FE"/>
                </a:solidFill>
              </a:rPr>
              <a:t>drafted</a:t>
            </a:r>
            <a:r>
              <a:rPr lang="en-US" sz="2800" b="0">
                <a:solidFill>
                  <a:schemeClr val="bg1"/>
                </a:solidFill>
              </a:rPr>
              <a:t> peasants for </a:t>
            </a:r>
            <a:r>
              <a:rPr lang="en-US" sz="2800" b="0">
                <a:solidFill>
                  <a:srgbClr val="7679FE"/>
                </a:solidFill>
              </a:rPr>
              <a:t>25</a:t>
            </a:r>
            <a:r>
              <a:rPr lang="en-US" sz="2800" b="0">
                <a:solidFill>
                  <a:schemeClr val="bg1"/>
                </a:solidFill>
              </a:rPr>
              <a:t>-year stints. </a:t>
            </a:r>
            <a:r>
              <a:rPr lang="en-US"/>
              <a:t></a:t>
            </a:r>
          </a:p>
        </p:txBody>
      </p:sp>
      <p:sp>
        <p:nvSpPr>
          <p:cNvPr id="966668" name="Text Box 12"/>
          <p:cNvSpPr txBox="1">
            <a:spLocks noChangeArrowheads="1"/>
          </p:cNvSpPr>
          <p:nvPr/>
        </p:nvSpPr>
        <p:spPr bwMode="auto">
          <a:xfrm>
            <a:off x="1552575" y="1873250"/>
            <a:ext cx="720090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He also formed the first Russian </a:t>
            </a:r>
            <a:r>
              <a:rPr lang="en-US" sz="2800" b="0">
                <a:solidFill>
                  <a:srgbClr val="7679FE"/>
                </a:solidFill>
              </a:rPr>
              <a:t>navy</a:t>
            </a:r>
            <a:r>
              <a:rPr lang="en-US" sz="2800" b="0">
                <a:solidFill>
                  <a:schemeClr val="bg1"/>
                </a:solidFill>
              </a:rPr>
              <a:t>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He divided Russia into </a:t>
            </a:r>
            <a:r>
              <a:rPr lang="en-US" sz="2800" b="0">
                <a:solidFill>
                  <a:srgbClr val="7679FE"/>
                </a:solidFill>
              </a:rPr>
              <a:t>provinces</a:t>
            </a:r>
            <a:r>
              <a:rPr lang="en-US" sz="2800" b="0">
                <a:solidFill>
                  <a:schemeClr val="bg1"/>
                </a:solidFill>
              </a:rPr>
              <a:t> to rule more effectively.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He wanted to create a </a:t>
            </a:r>
            <a:r>
              <a:rPr lang="ja-JP" altLang="en-US" sz="2800" b="0">
                <a:solidFill>
                  <a:schemeClr val="bg1"/>
                </a:solidFill>
              </a:rPr>
              <a:t>“</a:t>
            </a:r>
            <a:r>
              <a:rPr lang="en-US" sz="2800" b="0">
                <a:solidFill>
                  <a:schemeClr val="bg1"/>
                </a:solidFill>
              </a:rPr>
              <a:t>police state,</a:t>
            </a:r>
            <a:r>
              <a:rPr lang="ja-JP" altLang="en-US" sz="2800" b="0">
                <a:solidFill>
                  <a:schemeClr val="bg1"/>
                </a:solidFill>
              </a:rPr>
              <a:t>”</a:t>
            </a:r>
            <a:r>
              <a:rPr lang="en-US" sz="2800" b="0">
                <a:solidFill>
                  <a:schemeClr val="bg1"/>
                </a:solidFill>
              </a:rPr>
              <a:t>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by which he meant a well-ordered community governed by law.</a:t>
            </a:r>
          </a:p>
        </p:txBody>
      </p:sp>
      <p:sp>
        <p:nvSpPr>
          <p:cNvPr id="966671" name="Text Box 15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445–447)</a:t>
            </a:r>
          </a:p>
        </p:txBody>
      </p:sp>
    </p:spTree>
    <p:extLst>
      <p:ext uri="{BB962C8B-B14F-4D97-AF65-F5344CB8AC3E}">
        <p14:creationId xmlns:p14="http://schemas.microsoft.com/office/powerpoint/2010/main" val="3902248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6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6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6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667" grpId="0" autoUpdateAnimBg="0"/>
      <p:bldP spid="96666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7" name="Text Box 3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110600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66675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Russia under Peter the Great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110601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8715" name="Text Box 11"/>
          <p:cNvSpPr txBox="1">
            <a:spLocks noChangeArrowheads="1"/>
          </p:cNvSpPr>
          <p:nvPr/>
        </p:nvSpPr>
        <p:spPr bwMode="auto">
          <a:xfrm>
            <a:off x="1552575" y="936625"/>
            <a:ext cx="7239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Peter introduced </a:t>
            </a:r>
            <a:r>
              <a:rPr lang="en-US" sz="2800" b="0">
                <a:solidFill>
                  <a:srgbClr val="7679FE"/>
                </a:solidFill>
              </a:rPr>
              <a:t>Western</a:t>
            </a:r>
            <a:r>
              <a:rPr lang="en-US" sz="2800" b="0">
                <a:solidFill>
                  <a:schemeClr val="bg1"/>
                </a:solidFill>
              </a:rPr>
              <a:t> customs and etiquette. </a:t>
            </a:r>
            <a:r>
              <a:rPr lang="en-US"/>
              <a:t></a:t>
            </a:r>
          </a:p>
        </p:txBody>
      </p:sp>
      <p:sp>
        <p:nvSpPr>
          <p:cNvPr id="968716" name="Text Box 12"/>
          <p:cNvSpPr txBox="1">
            <a:spLocks noChangeArrowheads="1"/>
          </p:cNvSpPr>
          <p:nvPr/>
        </p:nvSpPr>
        <p:spPr bwMode="auto">
          <a:xfrm>
            <a:off x="1552575" y="1873250"/>
            <a:ext cx="6859588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At court, Russian beards had to be </a:t>
            </a:r>
            <a:r>
              <a:rPr lang="en-US" sz="2800" b="0">
                <a:solidFill>
                  <a:srgbClr val="7679FE"/>
                </a:solidFill>
              </a:rPr>
              <a:t>shaved</a:t>
            </a:r>
            <a:r>
              <a:rPr lang="en-US" sz="2800" b="0">
                <a:solidFill>
                  <a:schemeClr val="bg1"/>
                </a:solidFill>
              </a:rPr>
              <a:t> and coats shortened, for example, as were the customs in Europe.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r>
              <a:rPr lang="en-US" sz="2800" b="0">
                <a:solidFill>
                  <a:schemeClr val="bg1"/>
                </a:solidFill>
              </a:rPr>
              <a:t>Upper-class women gained much from Peter</a:t>
            </a:r>
            <a:r>
              <a:rPr lang="ja-JP" altLang="en-US" sz="2800" b="0">
                <a:solidFill>
                  <a:schemeClr val="bg1"/>
                </a:solidFill>
              </a:rPr>
              <a:t>’</a:t>
            </a:r>
            <a:r>
              <a:rPr lang="en-US" sz="2800" b="0">
                <a:solidFill>
                  <a:schemeClr val="bg1"/>
                </a:solidFill>
              </a:rPr>
              <a:t>s reforms.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r>
              <a:rPr lang="en-US" sz="2800" b="0">
                <a:solidFill>
                  <a:schemeClr val="bg1"/>
                </a:solidFill>
              </a:rPr>
              <a:t>He insisted they remove their </a:t>
            </a:r>
            <a:r>
              <a:rPr lang="en-US" sz="2800" b="0">
                <a:solidFill>
                  <a:srgbClr val="7679FE"/>
                </a:solidFill>
              </a:rPr>
              <a:t>veils</a:t>
            </a:r>
            <a:r>
              <a:rPr lang="en-US" sz="2800" b="0">
                <a:solidFill>
                  <a:schemeClr val="bg1"/>
                </a:solidFill>
              </a:rPr>
              <a:t>, and he held gatherings for conversation and </a:t>
            </a:r>
            <a:r>
              <a:rPr lang="en-US" sz="2800" b="0">
                <a:solidFill>
                  <a:srgbClr val="7679FE"/>
                </a:solidFill>
              </a:rPr>
              <a:t>dancing</a:t>
            </a:r>
            <a:r>
              <a:rPr lang="en-US" sz="2800" b="0">
                <a:solidFill>
                  <a:schemeClr val="bg1"/>
                </a:solidFill>
              </a:rPr>
              <a:t> where the sexes mixed, as in Europe.</a:t>
            </a:r>
          </a:p>
        </p:txBody>
      </p:sp>
      <p:sp>
        <p:nvSpPr>
          <p:cNvPr id="968719" name="Text Box 15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445–447)</a:t>
            </a:r>
          </a:p>
        </p:txBody>
      </p:sp>
    </p:spTree>
    <p:extLst>
      <p:ext uri="{BB962C8B-B14F-4D97-AF65-F5344CB8AC3E}">
        <p14:creationId xmlns:p14="http://schemas.microsoft.com/office/powerpoint/2010/main" val="4119144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8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8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8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8715" grpId="0" autoUpdateAnimBg="0"/>
      <p:bldP spid="968716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5" name="Text Box 3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111624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66675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Russia under Peter the Great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111625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0763" name="Text Box 11"/>
          <p:cNvSpPr txBox="1">
            <a:spLocks noChangeArrowheads="1"/>
          </p:cNvSpPr>
          <p:nvPr/>
        </p:nvSpPr>
        <p:spPr bwMode="auto">
          <a:xfrm>
            <a:off x="1552575" y="936625"/>
            <a:ext cx="7239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lnSpc>
                <a:spcPct val="85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2800" b="0">
                <a:solidFill>
                  <a:schemeClr val="bg1"/>
                </a:solidFill>
              </a:rPr>
              <a:t>Peter</a:t>
            </a:r>
            <a:r>
              <a:rPr lang="ja-JP" altLang="en-US" sz="2800" b="0">
                <a:solidFill>
                  <a:schemeClr val="bg1"/>
                </a:solidFill>
              </a:rPr>
              <a:t>’</a:t>
            </a:r>
            <a:r>
              <a:rPr lang="en-US" sz="2800" b="0">
                <a:solidFill>
                  <a:schemeClr val="bg1"/>
                </a:solidFill>
              </a:rPr>
              <a:t>s goal was to make Russia a great </a:t>
            </a:r>
            <a:r>
              <a:rPr lang="en-US" sz="2800" b="0">
                <a:solidFill>
                  <a:srgbClr val="7679FE"/>
                </a:solidFill>
              </a:rPr>
              <a:t>power</a:t>
            </a:r>
            <a:r>
              <a:rPr lang="en-US" sz="2800" b="0">
                <a:solidFill>
                  <a:schemeClr val="bg1"/>
                </a:solidFill>
              </a:rPr>
              <a:t>. </a:t>
            </a:r>
            <a:r>
              <a:rPr lang="en-US"/>
              <a:t></a:t>
            </a:r>
          </a:p>
        </p:txBody>
      </p:sp>
      <p:sp>
        <p:nvSpPr>
          <p:cNvPr id="970764" name="Text Box 12"/>
          <p:cNvSpPr txBox="1">
            <a:spLocks noChangeArrowheads="1"/>
          </p:cNvSpPr>
          <p:nvPr/>
        </p:nvSpPr>
        <p:spPr bwMode="auto">
          <a:xfrm>
            <a:off x="1552575" y="1787525"/>
            <a:ext cx="7243763" cy="423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lnSpc>
                <a:spcPct val="85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2800" b="0">
                <a:solidFill>
                  <a:schemeClr val="bg1"/>
                </a:solidFill>
              </a:rPr>
              <a:t>An important part of this was finding a port with access to Europe through the </a:t>
            </a:r>
            <a:r>
              <a:rPr lang="en-US" sz="2800" b="0">
                <a:solidFill>
                  <a:srgbClr val="7679FE"/>
                </a:solidFill>
              </a:rPr>
              <a:t>Baltic Sea</a:t>
            </a:r>
            <a:r>
              <a:rPr lang="en-US" sz="2800" b="0">
                <a:solidFill>
                  <a:schemeClr val="bg1"/>
                </a:solidFill>
              </a:rPr>
              <a:t>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2800" b="0">
                <a:solidFill>
                  <a:schemeClr val="bg1"/>
                </a:solidFill>
              </a:rPr>
              <a:t>At the time, Sweden controlled the Baltic.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85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2800" b="0">
                <a:solidFill>
                  <a:schemeClr val="bg1"/>
                </a:solidFill>
              </a:rPr>
              <a:t>Peter warred with </a:t>
            </a:r>
            <a:r>
              <a:rPr lang="en-US" sz="2800" b="0">
                <a:solidFill>
                  <a:srgbClr val="7679FE"/>
                </a:solidFill>
              </a:rPr>
              <a:t>Sweden</a:t>
            </a:r>
            <a:r>
              <a:rPr lang="en-US" sz="2800" b="0">
                <a:solidFill>
                  <a:schemeClr val="bg1"/>
                </a:solidFill>
              </a:rPr>
              <a:t>, and he acquired the lands he needed.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85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2800" b="0">
                <a:solidFill>
                  <a:schemeClr val="bg1"/>
                </a:solidFill>
              </a:rPr>
              <a:t>On the Baltic in 1703, he began construction of a new city,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>
                <a:solidFill>
                  <a:srgbClr val="7679FE"/>
                </a:solidFill>
              </a:rPr>
              <a:t>St. Petersburg.</a:t>
            </a:r>
            <a:r>
              <a:rPr lang="en-US" sz="2800" b="0">
                <a:solidFill>
                  <a:schemeClr val="bg1"/>
                </a:solidFill>
              </a:rPr>
              <a:t>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85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2800" b="0">
                <a:solidFill>
                  <a:schemeClr val="bg1"/>
                </a:solidFill>
              </a:rPr>
              <a:t>It was the Russian capital until 1918.</a:t>
            </a:r>
          </a:p>
        </p:txBody>
      </p:sp>
      <p:sp>
        <p:nvSpPr>
          <p:cNvPr id="970767" name="Text Box 15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445–447)</a:t>
            </a:r>
          </a:p>
        </p:txBody>
      </p:sp>
    </p:spTree>
    <p:extLst>
      <p:ext uri="{BB962C8B-B14F-4D97-AF65-F5344CB8AC3E}">
        <p14:creationId xmlns:p14="http://schemas.microsoft.com/office/powerpoint/2010/main" val="2518008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0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0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0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0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0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63" grpId="0" autoUpdateAnimBg="0"/>
      <p:bldP spid="97076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1552575" y="1595438"/>
            <a:ext cx="4478338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3275" indent="-803275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2200" b="0">
                <a:solidFill>
                  <a:srgbClr val="F7E7AB"/>
                </a:solidFill>
              </a:rPr>
              <a:t>__ 1.	a political system in which </a:t>
            </a:r>
            <a:br>
              <a:rPr lang="en-US" sz="2200" b="0">
                <a:solidFill>
                  <a:srgbClr val="F7E7AB"/>
                </a:solidFill>
              </a:rPr>
            </a:br>
            <a:r>
              <a:rPr lang="en-US" sz="2200" b="0">
                <a:solidFill>
                  <a:srgbClr val="F7E7AB"/>
                </a:solidFill>
              </a:rPr>
              <a:t>a ruler holds total power </a:t>
            </a:r>
          </a:p>
          <a:p>
            <a:pPr>
              <a:buFontTx/>
              <a:buNone/>
            </a:pPr>
            <a:r>
              <a:rPr lang="en-US" sz="2200" b="0">
                <a:solidFill>
                  <a:srgbClr val="F7E7AB"/>
                </a:solidFill>
              </a:rPr>
              <a:t>__ 2.	a Russian noble </a:t>
            </a:r>
          </a:p>
          <a:p>
            <a:pPr>
              <a:buFontTx/>
              <a:buNone/>
            </a:pPr>
            <a:r>
              <a:rPr lang="en-US" sz="2200" b="0">
                <a:solidFill>
                  <a:srgbClr val="F7E7AB"/>
                </a:solidFill>
              </a:rPr>
              <a:t>__ 3.	Russian for </a:t>
            </a:r>
            <a:r>
              <a:rPr lang="ja-JP" altLang="en-US" sz="2200" b="0">
                <a:solidFill>
                  <a:srgbClr val="F7E7AB"/>
                </a:solidFill>
              </a:rPr>
              <a:t>“</a:t>
            </a:r>
            <a:r>
              <a:rPr lang="en-US" sz="2200" b="0">
                <a:solidFill>
                  <a:srgbClr val="F7E7AB"/>
                </a:solidFill>
              </a:rPr>
              <a:t>caesar,</a:t>
            </a:r>
            <a:r>
              <a:rPr lang="ja-JP" altLang="en-US" sz="2200" b="0">
                <a:solidFill>
                  <a:srgbClr val="F7E7AB"/>
                </a:solidFill>
              </a:rPr>
              <a:t>”</a:t>
            </a:r>
            <a:r>
              <a:rPr lang="en-US" sz="2200" b="0">
                <a:solidFill>
                  <a:srgbClr val="F7E7AB"/>
                </a:solidFill>
              </a:rPr>
              <a:t> the title used by Russian emperors </a:t>
            </a:r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6096000" y="1595438"/>
            <a:ext cx="277812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2200" b="0">
                <a:solidFill>
                  <a:srgbClr val="7679FE"/>
                </a:solidFill>
              </a:rPr>
              <a:t>A.	absolutism</a:t>
            </a:r>
          </a:p>
          <a:p>
            <a:pPr>
              <a:buFontTx/>
              <a:buNone/>
            </a:pPr>
            <a:r>
              <a:rPr lang="en-US" sz="2200" b="0">
                <a:solidFill>
                  <a:srgbClr val="7679FE"/>
                </a:solidFill>
              </a:rPr>
              <a:t>B.	czar</a:t>
            </a:r>
          </a:p>
          <a:p>
            <a:pPr>
              <a:buFontTx/>
              <a:buNone/>
            </a:pPr>
            <a:r>
              <a:rPr lang="en-US" sz="2200" b="0">
                <a:solidFill>
                  <a:srgbClr val="7679FE"/>
                </a:solidFill>
              </a:rPr>
              <a:t>C.	boyar</a:t>
            </a: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1552575" y="931863"/>
            <a:ext cx="7050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2000">
                <a:solidFill>
                  <a:srgbClr val="7679FE"/>
                </a:solidFill>
              </a:rPr>
              <a:t>Define</a:t>
            </a:r>
            <a:r>
              <a:rPr lang="en-US" sz="2000" b="0">
                <a:solidFill>
                  <a:srgbClr val="EAEAEA"/>
                </a:solidFill>
              </a:rPr>
              <a:t>  Match each definition in the left column with the appropriate term in the right column.</a:t>
            </a:r>
          </a:p>
        </p:txBody>
      </p:sp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1600200" y="1609725"/>
            <a:ext cx="685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2200">
                <a:solidFill>
                  <a:srgbClr val="7679FE"/>
                </a:solidFill>
              </a:rPr>
              <a:t>A</a:t>
            </a:r>
          </a:p>
        </p:txBody>
      </p:sp>
      <p:sp>
        <p:nvSpPr>
          <p:cNvPr id="240647" name="Text Box 7"/>
          <p:cNvSpPr txBox="1">
            <a:spLocks noChangeArrowheads="1"/>
          </p:cNvSpPr>
          <p:nvPr/>
        </p:nvSpPr>
        <p:spPr bwMode="black">
          <a:xfrm>
            <a:off x="1552575" y="384175"/>
            <a:ext cx="70866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Checking for Understanding </a:t>
            </a:r>
          </a:p>
        </p:txBody>
      </p:sp>
      <p:sp>
        <p:nvSpPr>
          <p:cNvPr id="240648" name="Text Box 8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answers.</a:t>
            </a:r>
          </a:p>
        </p:txBody>
      </p:sp>
      <p:pic>
        <p:nvPicPr>
          <p:cNvPr id="113677" name="Picture 26" descr="s3 ass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69" name="Text Box 29"/>
          <p:cNvSpPr txBox="1">
            <a:spLocks noChangeArrowheads="1"/>
          </p:cNvSpPr>
          <p:nvPr/>
        </p:nvSpPr>
        <p:spPr bwMode="auto">
          <a:xfrm>
            <a:off x="1600200" y="2214852"/>
            <a:ext cx="685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2200" dirty="0">
                <a:solidFill>
                  <a:srgbClr val="7679FE"/>
                </a:solidFill>
              </a:rPr>
              <a:t>C</a:t>
            </a:r>
          </a:p>
        </p:txBody>
      </p:sp>
      <p:sp>
        <p:nvSpPr>
          <p:cNvPr id="240670" name="Text Box 30"/>
          <p:cNvSpPr txBox="1">
            <a:spLocks noChangeArrowheads="1"/>
          </p:cNvSpPr>
          <p:nvPr/>
        </p:nvSpPr>
        <p:spPr bwMode="auto">
          <a:xfrm>
            <a:off x="1600200" y="2588555"/>
            <a:ext cx="685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2200" dirty="0">
                <a:solidFill>
                  <a:srgbClr val="7679FE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425214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4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0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0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0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autoUpdateAnimBg="0"/>
      <p:bldP spid="240644" grpId="0" autoUpdateAnimBg="0"/>
      <p:bldP spid="240645" grpId="0" autoUpdateAnimBg="0"/>
      <p:bldP spid="240646" grpId="0" build="p" autoUpdateAnimBg="0"/>
      <p:bldP spid="240647" grpId="0" autoUpdateAnimBg="0"/>
      <p:bldP spid="240669" grpId="0" build="p" autoUpdateAnimBg="0"/>
      <p:bldP spid="24067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8" name="Picture 10" descr="DYK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213" y="547688"/>
            <a:ext cx="4360862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2" name="Picture 16" descr="s3 no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1800225" y="1800225"/>
            <a:ext cx="71247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800" b="0">
                <a:solidFill>
                  <a:schemeClr val="bg1"/>
                </a:solidFill>
              </a:rPr>
              <a:t>At the time of his father</a:t>
            </a:r>
            <a:r>
              <a:rPr lang="ja-JP" altLang="en-US" sz="2800" b="0">
                <a:solidFill>
                  <a:schemeClr val="bg1"/>
                </a:solidFill>
              </a:rPr>
              <a:t>’</a:t>
            </a:r>
            <a:r>
              <a:rPr lang="en-US" sz="2800" b="0">
                <a:solidFill>
                  <a:schemeClr val="bg1"/>
                </a:solidFill>
              </a:rPr>
              <a:t>s death, the four-year-old Louis XIV was, according to the laws of his kingdom, the owner of the bodies and property of 19 million subjects. Nonetheless, he once narrowly escaped drowning in a pond because no one was watching him.</a:t>
            </a:r>
          </a:p>
        </p:txBody>
      </p:sp>
    </p:spTree>
    <p:extLst>
      <p:ext uri="{BB962C8B-B14F-4D97-AF65-F5344CB8AC3E}">
        <p14:creationId xmlns:p14="http://schemas.microsoft.com/office/powerpoint/2010/main" val="3679255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6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9" name="Text Box 23"/>
          <p:cNvSpPr txBox="1">
            <a:spLocks noChangeArrowheads="1"/>
          </p:cNvSpPr>
          <p:nvPr/>
        </p:nvSpPr>
        <p:spPr bwMode="black">
          <a:xfrm>
            <a:off x="1552575" y="384175"/>
            <a:ext cx="6096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France under Louis XIV</a:t>
            </a:r>
          </a:p>
        </p:txBody>
      </p:sp>
      <p:pic>
        <p:nvPicPr>
          <p:cNvPr id="89097" name="Picture 24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441–444)</a:t>
            </a:r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1552575" y="936625"/>
            <a:ext cx="7239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 dirty="0">
                <a:solidFill>
                  <a:schemeClr val="bg1"/>
                </a:solidFill>
              </a:rPr>
              <a:t>One response to the </a:t>
            </a:r>
            <a:r>
              <a:rPr lang="en-US" sz="2800" b="0" dirty="0">
                <a:solidFill>
                  <a:srgbClr val="7679FE"/>
                </a:solidFill>
              </a:rPr>
              <a:t>crises</a:t>
            </a:r>
            <a:r>
              <a:rPr lang="en-US" sz="2800" b="0" dirty="0">
                <a:solidFill>
                  <a:schemeClr val="bg1"/>
                </a:solidFill>
              </a:rPr>
              <a:t> of the seventeenth century was to seek stability by </a:t>
            </a:r>
            <a:r>
              <a:rPr lang="en-US" sz="2800" b="0" dirty="0">
                <a:solidFill>
                  <a:srgbClr val="7679FE"/>
                </a:solidFill>
              </a:rPr>
              <a:t>increasing</a:t>
            </a:r>
            <a:r>
              <a:rPr lang="en-US" sz="2800" b="0" dirty="0">
                <a:solidFill>
                  <a:schemeClr val="bg1"/>
                </a:solidFill>
              </a:rPr>
              <a:t> the monarchy</a:t>
            </a:r>
            <a:r>
              <a:rPr lang="ja-JP" altLang="en-US" sz="2800" b="0" dirty="0">
                <a:solidFill>
                  <a:schemeClr val="bg1"/>
                </a:solidFill>
              </a:rPr>
              <a:t>’</a:t>
            </a:r>
            <a:r>
              <a:rPr lang="en-US" sz="2800" b="0" dirty="0">
                <a:solidFill>
                  <a:schemeClr val="bg1"/>
                </a:solidFill>
              </a:rPr>
              <a:t>s power. </a:t>
            </a:r>
            <a:r>
              <a:rPr lang="en-US" dirty="0"/>
              <a:t></a:t>
            </a:r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1552575" y="2266950"/>
            <a:ext cx="7200900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This response historians call </a:t>
            </a:r>
            <a:r>
              <a:rPr lang="en-US" sz="2800">
                <a:solidFill>
                  <a:srgbClr val="7679FE"/>
                </a:solidFill>
              </a:rPr>
              <a:t>absolutism,</a:t>
            </a:r>
            <a:r>
              <a:rPr lang="en-US" sz="2800" b="0">
                <a:solidFill>
                  <a:schemeClr val="bg1"/>
                </a:solidFill>
              </a:rPr>
              <a:t> a system in which the ruler has total power.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It also includes the idea of the </a:t>
            </a:r>
            <a:r>
              <a:rPr lang="en-US" sz="2800" b="0">
                <a:solidFill>
                  <a:srgbClr val="7679FE"/>
                </a:solidFill>
              </a:rPr>
              <a:t>divine right of kings</a:t>
            </a:r>
            <a:r>
              <a:rPr lang="en-US" sz="2800" b="0">
                <a:solidFill>
                  <a:schemeClr val="bg1"/>
                </a:solidFill>
              </a:rPr>
              <a:t>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Absolute monarchs could make </a:t>
            </a:r>
            <a:r>
              <a:rPr lang="en-US" sz="2800" b="0">
                <a:solidFill>
                  <a:srgbClr val="7679FE"/>
                </a:solidFill>
              </a:rPr>
              <a:t>laws</a:t>
            </a:r>
            <a:r>
              <a:rPr lang="en-US" sz="2800" b="0">
                <a:solidFill>
                  <a:schemeClr val="bg1"/>
                </a:solidFill>
              </a:rPr>
              <a:t>,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levy </a:t>
            </a:r>
            <a:r>
              <a:rPr lang="en-US" sz="2800" b="0">
                <a:solidFill>
                  <a:srgbClr val="7679FE"/>
                </a:solidFill>
              </a:rPr>
              <a:t>taxes</a:t>
            </a:r>
            <a:r>
              <a:rPr lang="en-US" sz="2800" b="0">
                <a:solidFill>
                  <a:schemeClr val="bg1"/>
                </a:solidFill>
              </a:rPr>
              <a:t>, administer justice, control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the state</a:t>
            </a:r>
            <a:r>
              <a:rPr lang="ja-JP" altLang="en-US" sz="2800" b="0">
                <a:solidFill>
                  <a:schemeClr val="bg1"/>
                </a:solidFill>
              </a:rPr>
              <a:t>’</a:t>
            </a:r>
            <a:r>
              <a:rPr lang="en-US" sz="2800" b="0">
                <a:solidFill>
                  <a:schemeClr val="bg1"/>
                </a:solidFill>
              </a:rPr>
              <a:t>s </a:t>
            </a:r>
            <a:r>
              <a:rPr lang="en-US" sz="2800" b="0">
                <a:solidFill>
                  <a:srgbClr val="7679FE"/>
                </a:solidFill>
              </a:rPr>
              <a:t>officials</a:t>
            </a:r>
            <a:r>
              <a:rPr lang="en-US" sz="2800" b="0">
                <a:solidFill>
                  <a:schemeClr val="bg1"/>
                </a:solidFill>
              </a:rPr>
              <a:t>, and determine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rgbClr val="7679FE"/>
                </a:solidFill>
              </a:rPr>
              <a:t>foreign</a:t>
            </a:r>
            <a:r>
              <a:rPr lang="en-US" sz="2800" b="0">
                <a:solidFill>
                  <a:schemeClr val="bg1"/>
                </a:solidFill>
              </a:rPr>
              <a:t> policy.</a:t>
            </a:r>
          </a:p>
        </p:txBody>
      </p:sp>
    </p:spTree>
    <p:extLst>
      <p:ext uri="{BB962C8B-B14F-4D97-AF65-F5344CB8AC3E}">
        <p14:creationId xmlns:p14="http://schemas.microsoft.com/office/powerpoint/2010/main" val="135853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19" grpId="0" autoUpdateAnimBg="0"/>
      <p:bldP spid="183321" grpId="0" autoUpdateAnimBg="0"/>
      <p:bldP spid="18332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0" name="Text Box 19"/>
          <p:cNvSpPr txBox="1">
            <a:spLocks noChangeArrowheads="1"/>
          </p:cNvSpPr>
          <p:nvPr/>
        </p:nvSpPr>
        <p:spPr bwMode="black">
          <a:xfrm>
            <a:off x="1552575" y="384175"/>
            <a:ext cx="63611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France under Louis XIV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90121" name="Picture 23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68" name="Text Box 24"/>
          <p:cNvSpPr txBox="1">
            <a:spLocks noChangeArrowheads="1"/>
          </p:cNvSpPr>
          <p:nvPr/>
        </p:nvSpPr>
        <p:spPr bwMode="auto">
          <a:xfrm>
            <a:off x="1552575" y="936625"/>
            <a:ext cx="7239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The best example of seventeenth-century absolutism is the reign of </a:t>
            </a:r>
            <a:r>
              <a:rPr lang="en-US" sz="2800">
                <a:solidFill>
                  <a:srgbClr val="7679FE"/>
                </a:solidFill>
              </a:rPr>
              <a:t>Louis XIV</a:t>
            </a:r>
            <a:r>
              <a:rPr lang="en-US" sz="2800" b="0">
                <a:solidFill>
                  <a:schemeClr val="bg1"/>
                </a:solidFill>
              </a:rPr>
              <a:t> of France. </a:t>
            </a:r>
            <a:r>
              <a:rPr lang="en-US"/>
              <a:t></a:t>
            </a:r>
          </a:p>
        </p:txBody>
      </p:sp>
      <p:sp>
        <p:nvSpPr>
          <p:cNvPr id="185369" name="Text Box 25"/>
          <p:cNvSpPr txBox="1">
            <a:spLocks noChangeArrowheads="1"/>
          </p:cNvSpPr>
          <p:nvPr/>
        </p:nvSpPr>
        <p:spPr bwMode="auto">
          <a:xfrm>
            <a:off x="1552575" y="2266950"/>
            <a:ext cx="72009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French power and culture spread throughout </a:t>
            </a:r>
            <a:r>
              <a:rPr lang="en-US" sz="2800" b="0">
                <a:solidFill>
                  <a:srgbClr val="7679FE"/>
                </a:solidFill>
              </a:rPr>
              <a:t>Europe</a:t>
            </a:r>
            <a:r>
              <a:rPr lang="en-US" sz="2800" b="0">
                <a:solidFill>
                  <a:schemeClr val="bg1"/>
                </a:solidFill>
              </a:rPr>
              <a:t>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Other courts </a:t>
            </a:r>
            <a:r>
              <a:rPr lang="en-US" sz="2800" b="0">
                <a:solidFill>
                  <a:srgbClr val="7679FE"/>
                </a:solidFill>
              </a:rPr>
              <a:t>imitated</a:t>
            </a:r>
            <a:r>
              <a:rPr lang="en-US" sz="2800" b="0">
                <a:solidFill>
                  <a:schemeClr val="bg1"/>
                </a:solidFill>
              </a:rPr>
              <a:t> the court of Louis XIV.</a:t>
            </a:r>
          </a:p>
        </p:txBody>
      </p:sp>
      <p:sp>
        <p:nvSpPr>
          <p:cNvPr id="185372" name="Text Box 28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441–444)</a:t>
            </a:r>
          </a:p>
        </p:txBody>
      </p:sp>
    </p:spTree>
    <p:extLst>
      <p:ext uri="{BB962C8B-B14F-4D97-AF65-F5344CB8AC3E}">
        <p14:creationId xmlns:p14="http://schemas.microsoft.com/office/powerpoint/2010/main" val="3024151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8" grpId="0" autoUpdateAnimBg="0"/>
      <p:bldP spid="18536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4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63611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France under Louis XIV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91145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707" name="Text Box 11"/>
          <p:cNvSpPr txBox="1">
            <a:spLocks noChangeArrowheads="1"/>
          </p:cNvSpPr>
          <p:nvPr/>
        </p:nvSpPr>
        <p:spPr bwMode="auto">
          <a:xfrm>
            <a:off x="1552575" y="936625"/>
            <a:ext cx="7239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rgbClr val="7679FE"/>
                </a:solidFill>
              </a:rPr>
              <a:t>Louis XIII</a:t>
            </a:r>
            <a:r>
              <a:rPr lang="en-US" sz="2800" b="0">
                <a:solidFill>
                  <a:schemeClr val="bg1"/>
                </a:solidFill>
              </a:rPr>
              <a:t> and </a:t>
            </a:r>
            <a:r>
              <a:rPr lang="en-US" sz="2800" b="0">
                <a:solidFill>
                  <a:srgbClr val="7679FE"/>
                </a:solidFill>
              </a:rPr>
              <a:t>Louis XIV</a:t>
            </a:r>
            <a:r>
              <a:rPr lang="en-US" sz="2800" b="0">
                <a:solidFill>
                  <a:schemeClr val="bg1"/>
                </a:solidFill>
              </a:rPr>
              <a:t> were only </a:t>
            </a:r>
            <a:r>
              <a:rPr lang="en-US" sz="2800" b="0">
                <a:solidFill>
                  <a:srgbClr val="7679FE"/>
                </a:solidFill>
              </a:rPr>
              <a:t>boys</a:t>
            </a:r>
            <a:r>
              <a:rPr lang="en-US" sz="2800" b="0">
                <a:solidFill>
                  <a:schemeClr val="bg1"/>
                </a:solidFill>
              </a:rPr>
              <a:t> when they came to power. </a:t>
            </a:r>
            <a:r>
              <a:rPr lang="en-US"/>
              <a:t></a:t>
            </a:r>
          </a:p>
        </p:txBody>
      </p:sp>
      <p:sp>
        <p:nvSpPr>
          <p:cNvPr id="925708" name="Text Box 12"/>
          <p:cNvSpPr txBox="1">
            <a:spLocks noChangeArrowheads="1"/>
          </p:cNvSpPr>
          <p:nvPr/>
        </p:nvSpPr>
        <p:spPr bwMode="auto">
          <a:xfrm>
            <a:off x="1552575" y="1873250"/>
            <a:ext cx="720090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A royal minister held power for each up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to a certain age, </a:t>
            </a:r>
            <a:r>
              <a:rPr lang="en-US" sz="2800">
                <a:solidFill>
                  <a:srgbClr val="7679FE"/>
                </a:solidFill>
              </a:rPr>
              <a:t>Cardinal Richelieu</a:t>
            </a:r>
            <a:r>
              <a:rPr lang="en-US" sz="2800" b="0">
                <a:solidFill>
                  <a:schemeClr val="bg1"/>
                </a:solidFill>
              </a:rPr>
              <a:t> for Louis XIII and </a:t>
            </a:r>
            <a:r>
              <a:rPr lang="en-US" sz="2800" b="0">
                <a:solidFill>
                  <a:srgbClr val="7679FE"/>
                </a:solidFill>
              </a:rPr>
              <a:t>Cardinal Mazarin</a:t>
            </a:r>
            <a:r>
              <a:rPr lang="en-US" sz="2800" b="0">
                <a:solidFill>
                  <a:schemeClr val="bg1"/>
                </a:solidFill>
              </a:rPr>
              <a:t> for Louis XIV.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r>
              <a:rPr lang="en-US" sz="2800" b="0">
                <a:solidFill>
                  <a:schemeClr val="bg1"/>
                </a:solidFill>
              </a:rPr>
              <a:t>These ministers helped preserve the </a:t>
            </a:r>
            <a:r>
              <a:rPr lang="en-US" sz="2800" b="0">
                <a:solidFill>
                  <a:srgbClr val="7679FE"/>
                </a:solidFill>
              </a:rPr>
              <a:t>monarchy</a:t>
            </a:r>
            <a:r>
              <a:rPr lang="en-US" sz="2800" b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25711" name="Text Box 15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441–444)</a:t>
            </a:r>
          </a:p>
        </p:txBody>
      </p:sp>
    </p:spTree>
    <p:extLst>
      <p:ext uri="{BB962C8B-B14F-4D97-AF65-F5344CB8AC3E}">
        <p14:creationId xmlns:p14="http://schemas.microsoft.com/office/powerpoint/2010/main" val="51484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5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5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707" grpId="0" autoUpdateAnimBg="0"/>
      <p:bldP spid="92570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7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63611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France under Louis XIV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92168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7755" name="Text Box 11"/>
          <p:cNvSpPr txBox="1">
            <a:spLocks noChangeArrowheads="1"/>
          </p:cNvSpPr>
          <p:nvPr/>
        </p:nvSpPr>
        <p:spPr bwMode="auto">
          <a:xfrm>
            <a:off x="1552575" y="936625"/>
            <a:ext cx="72390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Richelieu took </a:t>
            </a:r>
            <a:r>
              <a:rPr lang="en-US" sz="2800" b="0">
                <a:solidFill>
                  <a:srgbClr val="7679FE"/>
                </a:solidFill>
              </a:rPr>
              <a:t>political</a:t>
            </a:r>
            <a:r>
              <a:rPr lang="en-US" sz="2800" b="0">
                <a:solidFill>
                  <a:schemeClr val="bg1"/>
                </a:solidFill>
              </a:rPr>
              <a:t> and </a:t>
            </a:r>
            <a:r>
              <a:rPr lang="en-US" sz="2800" b="0">
                <a:solidFill>
                  <a:srgbClr val="7679FE"/>
                </a:solidFill>
              </a:rPr>
              <a:t>military</a:t>
            </a:r>
            <a:r>
              <a:rPr lang="en-US" sz="2800" b="0">
                <a:solidFill>
                  <a:schemeClr val="bg1"/>
                </a:solidFill>
              </a:rPr>
              <a:t> rights from the </a:t>
            </a:r>
            <a:r>
              <a:rPr lang="en-US" sz="2800" b="0">
                <a:solidFill>
                  <a:srgbClr val="7679FE"/>
                </a:solidFill>
              </a:rPr>
              <a:t>Huguenots</a:t>
            </a:r>
            <a:r>
              <a:rPr lang="en-US" sz="2800" b="0">
                <a:solidFill>
                  <a:schemeClr val="bg1"/>
                </a:solidFill>
              </a:rPr>
              <a:t>, a perceived threat </a:t>
            </a:r>
            <a:br>
              <a:rPr lang="en-US" sz="2800" b="0">
                <a:solidFill>
                  <a:schemeClr val="bg1"/>
                </a:solidFill>
              </a:rPr>
            </a:br>
            <a:r>
              <a:rPr lang="en-US" sz="2800" b="0">
                <a:solidFill>
                  <a:schemeClr val="bg1"/>
                </a:solidFill>
              </a:rPr>
              <a:t>to the throne, and thwarted a number of plots by nobles through a system of </a:t>
            </a:r>
            <a:r>
              <a:rPr lang="en-US" sz="2800" b="0">
                <a:solidFill>
                  <a:srgbClr val="7679FE"/>
                </a:solidFill>
              </a:rPr>
              <a:t>spies</a:t>
            </a:r>
            <a:r>
              <a:rPr lang="en-US" sz="2800" b="0">
                <a:solidFill>
                  <a:schemeClr val="bg1"/>
                </a:solidFill>
              </a:rPr>
              <a:t>, executing the </a:t>
            </a:r>
            <a:r>
              <a:rPr lang="en-US" sz="2800" b="0">
                <a:solidFill>
                  <a:srgbClr val="7679FE"/>
                </a:solidFill>
              </a:rPr>
              <a:t>conspirators</a:t>
            </a:r>
            <a:r>
              <a:rPr lang="en-US" sz="2800" b="0">
                <a:solidFill>
                  <a:schemeClr val="bg1"/>
                </a:solidFill>
              </a:rPr>
              <a:t>.</a:t>
            </a:r>
            <a:endParaRPr lang="en-US"/>
          </a:p>
        </p:txBody>
      </p:sp>
      <p:sp>
        <p:nvSpPr>
          <p:cNvPr id="927759" name="Text Box 15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441–444)</a:t>
            </a:r>
          </a:p>
        </p:txBody>
      </p:sp>
    </p:spTree>
    <p:extLst>
      <p:ext uri="{BB962C8B-B14F-4D97-AF65-F5344CB8AC3E}">
        <p14:creationId xmlns:p14="http://schemas.microsoft.com/office/powerpoint/2010/main" val="1229692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2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63611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France under Louis XIV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93193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1552575" y="936625"/>
            <a:ext cx="7239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Louis XIV came to the </a:t>
            </a:r>
            <a:r>
              <a:rPr lang="en-US" sz="2800" b="0">
                <a:solidFill>
                  <a:srgbClr val="7679FE"/>
                </a:solidFill>
              </a:rPr>
              <a:t>throne</a:t>
            </a:r>
            <a:r>
              <a:rPr lang="en-US" sz="2800" b="0">
                <a:solidFill>
                  <a:schemeClr val="bg1"/>
                </a:solidFill>
              </a:rPr>
              <a:t> in 1643 at age </a:t>
            </a:r>
            <a:r>
              <a:rPr lang="en-US" sz="2800" b="0">
                <a:solidFill>
                  <a:srgbClr val="7679FE"/>
                </a:solidFill>
              </a:rPr>
              <a:t>four</a:t>
            </a:r>
            <a:r>
              <a:rPr lang="en-US" sz="2800" b="0">
                <a:solidFill>
                  <a:schemeClr val="bg1"/>
                </a:solidFill>
              </a:rPr>
              <a:t>.</a:t>
            </a:r>
            <a:r>
              <a:rPr lang="en-US" sz="2800" b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/>
              <a:t></a:t>
            </a:r>
          </a:p>
        </p:txBody>
      </p:sp>
      <p:sp>
        <p:nvSpPr>
          <p:cNvPr id="929804" name="Text Box 12"/>
          <p:cNvSpPr txBox="1">
            <a:spLocks noChangeArrowheads="1"/>
          </p:cNvSpPr>
          <p:nvPr/>
        </p:nvSpPr>
        <p:spPr bwMode="auto">
          <a:xfrm>
            <a:off x="1552575" y="1873250"/>
            <a:ext cx="720090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During Mazarin</a:t>
            </a:r>
            <a:r>
              <a:rPr lang="ja-JP" altLang="en-US" sz="2800" b="0">
                <a:solidFill>
                  <a:schemeClr val="bg1"/>
                </a:solidFill>
              </a:rPr>
              <a:t>’</a:t>
            </a:r>
            <a:r>
              <a:rPr lang="en-US" sz="2800" b="0">
                <a:solidFill>
                  <a:schemeClr val="bg1"/>
                </a:solidFill>
              </a:rPr>
              <a:t>s rule, nobles </a:t>
            </a:r>
            <a:r>
              <a:rPr lang="en-US" sz="2800" b="0">
                <a:solidFill>
                  <a:srgbClr val="7679FE"/>
                </a:solidFill>
              </a:rPr>
              <a:t>rebelled</a:t>
            </a:r>
            <a:r>
              <a:rPr lang="en-US" sz="2800" b="0">
                <a:solidFill>
                  <a:schemeClr val="bg1"/>
                </a:solidFill>
              </a:rPr>
              <a:t> against the throne, but their efforts were </a:t>
            </a:r>
            <a:r>
              <a:rPr lang="en-US" sz="2800" b="0">
                <a:solidFill>
                  <a:srgbClr val="7679FE"/>
                </a:solidFill>
              </a:rPr>
              <a:t>crushed</a:t>
            </a:r>
            <a:r>
              <a:rPr lang="en-US" sz="2800" b="0">
                <a:solidFill>
                  <a:schemeClr val="bg1"/>
                </a:solidFill>
              </a:rPr>
              <a:t>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r>
              <a:rPr lang="en-US" sz="2800" b="0">
                <a:solidFill>
                  <a:schemeClr val="bg1"/>
                </a:solidFill>
              </a:rPr>
              <a:t>Many French people concluded that the best chance for </a:t>
            </a:r>
            <a:r>
              <a:rPr lang="en-US" sz="2800" b="0">
                <a:solidFill>
                  <a:srgbClr val="7679FE"/>
                </a:solidFill>
              </a:rPr>
              <a:t>stability</a:t>
            </a:r>
            <a:r>
              <a:rPr lang="en-US" sz="2800" b="0">
                <a:solidFill>
                  <a:schemeClr val="bg1"/>
                </a:solidFill>
              </a:rPr>
              <a:t> was with a monarch.</a:t>
            </a:r>
          </a:p>
        </p:txBody>
      </p:sp>
      <p:sp>
        <p:nvSpPr>
          <p:cNvPr id="929807" name="Text Box 15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441–444)</a:t>
            </a:r>
          </a:p>
        </p:txBody>
      </p:sp>
    </p:spTree>
    <p:extLst>
      <p:ext uri="{BB962C8B-B14F-4D97-AF65-F5344CB8AC3E}">
        <p14:creationId xmlns:p14="http://schemas.microsoft.com/office/powerpoint/2010/main" val="183355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9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9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9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803" grpId="0" autoUpdateAnimBg="0"/>
      <p:bldP spid="92980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3" name="Text Box 3"/>
          <p:cNvSpPr txBox="1">
            <a:spLocks noChangeArrowheads="1"/>
          </p:cNvSpPr>
          <p:nvPr/>
        </p:nvSpPr>
        <p:spPr bwMode="black">
          <a:xfrm>
            <a:off x="2400300" y="6438900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423" dir="9200147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sz="1200" b="0">
                <a:ea typeface="+mn-ea"/>
                <a:sym typeface="Symbol" pitchFamily="18" charset="2"/>
              </a:rPr>
              <a:t>Click the mouse button or press the</a:t>
            </a:r>
            <a:br>
              <a:rPr lang="en-US" sz="1200" b="0">
                <a:ea typeface="+mn-ea"/>
                <a:sym typeface="Symbol" pitchFamily="18" charset="2"/>
              </a:rPr>
            </a:br>
            <a:r>
              <a:rPr lang="en-US" sz="1200" b="0">
                <a:ea typeface="+mn-ea"/>
                <a:sym typeface="Symbol" pitchFamily="18" charset="2"/>
              </a:rPr>
              <a:t>Space Bar to display the information.</a:t>
            </a:r>
          </a:p>
        </p:txBody>
      </p:sp>
      <p:sp>
        <p:nvSpPr>
          <p:cNvPr id="94216" name="Text Box 9"/>
          <p:cNvSpPr txBox="1">
            <a:spLocks noChangeArrowheads="1"/>
          </p:cNvSpPr>
          <p:nvPr/>
        </p:nvSpPr>
        <p:spPr bwMode="black">
          <a:xfrm>
            <a:off x="1552575" y="384175"/>
            <a:ext cx="63611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>
              <a:buFontTx/>
              <a:buNone/>
            </a:pPr>
            <a:r>
              <a:rPr lang="en-US" sz="3200"/>
              <a:t>France under Louis XIV </a:t>
            </a:r>
            <a:r>
              <a:rPr lang="en-US" sz="1800"/>
              <a:t>(cont.)</a:t>
            </a:r>
            <a:r>
              <a:rPr lang="en-US" sz="3200"/>
              <a:t>  </a:t>
            </a:r>
          </a:p>
        </p:txBody>
      </p:sp>
      <p:pic>
        <p:nvPicPr>
          <p:cNvPr id="94217" name="Picture 10" descr="s3 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507163" y="0"/>
            <a:ext cx="24320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1552575" y="936625"/>
            <a:ext cx="7239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Louis XIV took power in 1661 at age </a:t>
            </a:r>
            <a:r>
              <a:rPr lang="en-US" sz="2800" b="0">
                <a:solidFill>
                  <a:srgbClr val="7679FE"/>
                </a:solidFill>
              </a:rPr>
              <a:t>23</a:t>
            </a:r>
            <a:r>
              <a:rPr lang="en-US" sz="2800" b="0">
                <a:solidFill>
                  <a:schemeClr val="bg1"/>
                </a:solidFill>
              </a:rPr>
              <a:t>. </a:t>
            </a:r>
            <a:r>
              <a:rPr lang="en-US"/>
              <a:t></a:t>
            </a:r>
          </a:p>
        </p:txBody>
      </p:sp>
      <p:sp>
        <p:nvSpPr>
          <p:cNvPr id="931852" name="Text Box 12"/>
          <p:cNvSpPr txBox="1">
            <a:spLocks noChangeArrowheads="1"/>
          </p:cNvSpPr>
          <p:nvPr/>
        </p:nvSpPr>
        <p:spPr bwMode="auto">
          <a:xfrm>
            <a:off x="1552575" y="1490663"/>
            <a:ext cx="72009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</a:rPr>
              <a:t>He wanted to be–and was to be–</a:t>
            </a:r>
            <a:r>
              <a:rPr lang="en-US" sz="2800" b="0">
                <a:solidFill>
                  <a:srgbClr val="7679FE"/>
                </a:solidFill>
              </a:rPr>
              <a:t>sole </a:t>
            </a:r>
            <a:r>
              <a:rPr lang="en-US" sz="2800" b="0">
                <a:solidFill>
                  <a:schemeClr val="bg1"/>
                </a:solidFill>
              </a:rPr>
              <a:t>ruler of France. </a:t>
            </a:r>
            <a:r>
              <a:rPr lang="en-US"/>
              <a:t></a:t>
            </a:r>
            <a:endParaRPr lang="en-US" sz="2800" b="0">
              <a:solidFill>
                <a:schemeClr val="bg1"/>
              </a:solidFill>
            </a:endParaRPr>
          </a:p>
          <a:p>
            <a:r>
              <a:rPr lang="en-US" sz="2800" b="0">
                <a:solidFill>
                  <a:schemeClr val="bg1"/>
                </a:solidFill>
              </a:rPr>
              <a:t>All were to </a:t>
            </a:r>
            <a:r>
              <a:rPr lang="en-US" sz="2800" b="0">
                <a:solidFill>
                  <a:srgbClr val="7679FE"/>
                </a:solidFill>
              </a:rPr>
              <a:t>report</a:t>
            </a:r>
            <a:r>
              <a:rPr lang="en-US" sz="2800" b="0">
                <a:solidFill>
                  <a:schemeClr val="bg1"/>
                </a:solidFill>
              </a:rPr>
              <a:t> to him for orders or </a:t>
            </a:r>
            <a:r>
              <a:rPr lang="en-US" sz="2800" b="0">
                <a:solidFill>
                  <a:srgbClr val="7679FE"/>
                </a:solidFill>
              </a:rPr>
              <a:t>approval</a:t>
            </a:r>
            <a:r>
              <a:rPr lang="en-US" sz="2800" b="0">
                <a:solidFill>
                  <a:schemeClr val="bg1"/>
                </a:solidFill>
              </a:rPr>
              <a:t> of orders. </a:t>
            </a:r>
            <a:r>
              <a:rPr lang="en-US"/>
              <a:t></a:t>
            </a:r>
            <a:r>
              <a:rPr lang="en-US" sz="2800" b="0">
                <a:solidFill>
                  <a:schemeClr val="bg1"/>
                </a:solidFill>
              </a:rPr>
              <a:t> </a:t>
            </a:r>
          </a:p>
          <a:p>
            <a:r>
              <a:rPr lang="en-US" sz="2800" b="0">
                <a:solidFill>
                  <a:schemeClr val="bg1"/>
                </a:solidFill>
              </a:rPr>
              <a:t>He fostered the myth of himself as the </a:t>
            </a:r>
            <a:r>
              <a:rPr lang="en-US" sz="2800" b="0">
                <a:solidFill>
                  <a:srgbClr val="7679FE"/>
                </a:solidFill>
              </a:rPr>
              <a:t>Sun King</a:t>
            </a:r>
            <a:r>
              <a:rPr lang="en-US" sz="2800" b="0">
                <a:solidFill>
                  <a:schemeClr val="bg1"/>
                </a:solidFill>
              </a:rPr>
              <a:t>–the source of light for his people.</a:t>
            </a:r>
          </a:p>
        </p:txBody>
      </p:sp>
      <p:sp>
        <p:nvSpPr>
          <p:cNvPr id="931855" name="Text Box 15"/>
          <p:cNvSpPr txBox="1">
            <a:spLocks noChangeArrowheads="1"/>
          </p:cNvSpPr>
          <p:nvPr/>
        </p:nvSpPr>
        <p:spPr bwMode="auto">
          <a:xfrm>
            <a:off x="7439025" y="6092825"/>
            <a:ext cx="13716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17961" dir="8100000" algn="ctr" rotWithShape="0">
              <a:schemeClr val="tx1">
                <a:alpha val="50000"/>
              </a:schemeClr>
            </a:outerShdw>
          </a:effectLst>
        </p:spPr>
        <p:txBody>
          <a:bodyPr rIns="45720">
            <a:spAutoFit/>
          </a:bodyPr>
          <a:lstStyle>
            <a:lvl1pPr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1pPr>
            <a:lvl2pPr marL="742950" indent="-28575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2pPr>
            <a:lvl3pPr marL="11430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3pPr>
            <a:lvl4pPr marL="16002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4pPr>
            <a:lvl5pPr marL="2057400" indent="-228600"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600" b="1">
                <a:solidFill>
                  <a:srgbClr val="F1D469"/>
                </a:solidFill>
                <a:latin typeface="Arial" charset="0"/>
                <a:ea typeface="ＭＳ Ｐゴシック" charset="0"/>
                <a:sym typeface="Symbo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>
                <a:solidFill>
                  <a:srgbClr val="7679FE"/>
                </a:solidFill>
              </a:rPr>
              <a:t>(pages 441–444)</a:t>
            </a:r>
          </a:p>
        </p:txBody>
      </p:sp>
    </p:spTree>
    <p:extLst>
      <p:ext uri="{BB962C8B-B14F-4D97-AF65-F5344CB8AC3E}">
        <p14:creationId xmlns:p14="http://schemas.microsoft.com/office/powerpoint/2010/main" val="2381094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1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51" grpId="0" autoUpdateAnimBg="0"/>
      <p:bldP spid="931852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367</TotalTime>
  <Words>1534</Words>
  <Application>Microsoft Macintosh PowerPoint</Application>
  <PresentationFormat>On-screen Show (4:3)</PresentationFormat>
  <Paragraphs>174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Daily Focus Skills Transparency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Focus Skills Transparency 3</dc:title>
  <dc:creator>Amy Fitzgerald</dc:creator>
  <cp:lastModifiedBy>Amy Fitzgerald</cp:lastModifiedBy>
  <cp:revision>10</cp:revision>
  <dcterms:created xsi:type="dcterms:W3CDTF">2013-11-13T16:53:38Z</dcterms:created>
  <dcterms:modified xsi:type="dcterms:W3CDTF">2013-11-14T20:25:18Z</dcterms:modified>
</cp:coreProperties>
</file>